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45" autoAdjust="0"/>
    <p:restoredTop sz="94660"/>
  </p:normalViewPr>
  <p:slideViewPr>
    <p:cSldViewPr snapToGrid="0">
      <p:cViewPr varScale="1">
        <p:scale>
          <a:sx n="74" d="100"/>
          <a:sy n="74" d="100"/>
        </p:scale>
        <p:origin x="10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318724176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4179496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1435488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9742EE-0713-49B2-BA52-B154765A3894}"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1767179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9742EE-0713-49B2-BA52-B154765A3894}"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2991174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9742EE-0713-49B2-BA52-B154765A3894}"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3775968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F9742EE-0713-49B2-BA52-B154765A3894}"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2552486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9742EE-0713-49B2-BA52-B154765A3894}"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2529118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9742EE-0713-49B2-BA52-B154765A3894}"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1952672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9742EE-0713-49B2-BA52-B154765A3894}"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4041302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2526218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3276849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2638523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18540992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885686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803260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9742EE-0713-49B2-BA52-B154765A3894}"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F6FB793-B854-4AF3-9D6E-AA2968B693B9}" type="slidenum">
              <a:rPr lang="en-IN" smtClean="0"/>
              <a:t>‹#›</a:t>
            </a:fld>
            <a:endParaRPr lang="en-IN"/>
          </a:p>
        </p:txBody>
      </p:sp>
    </p:spTree>
    <p:extLst>
      <p:ext uri="{BB962C8B-B14F-4D97-AF65-F5344CB8AC3E}">
        <p14:creationId xmlns:p14="http://schemas.microsoft.com/office/powerpoint/2010/main" val="1504451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F9742EE-0713-49B2-BA52-B154765A3894}" type="datetimeFigureOut">
              <a:rPr lang="en-IN" smtClean="0"/>
              <a:t>14-12-2024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6FB793-B854-4AF3-9D6E-AA2968B693B9}" type="slidenum">
              <a:rPr lang="en-IN" smtClean="0"/>
              <a:t>‹#›</a:t>
            </a:fld>
            <a:endParaRPr lang="en-IN"/>
          </a:p>
        </p:txBody>
      </p:sp>
    </p:spTree>
    <p:extLst>
      <p:ext uri="{BB962C8B-B14F-4D97-AF65-F5344CB8AC3E}">
        <p14:creationId xmlns:p14="http://schemas.microsoft.com/office/powerpoint/2010/main" val="275686747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EBB1F81-24CD-9377-A4B6-5ADB2F0ABC15}"/>
              </a:ext>
            </a:extLst>
          </p:cNvPr>
          <p:cNvSpPr>
            <a:spLocks noGrp="1"/>
          </p:cNvSpPr>
          <p:nvPr>
            <p:ph type="title"/>
          </p:nvPr>
        </p:nvSpPr>
        <p:spPr>
          <a:xfrm>
            <a:off x="1672938" y="1972733"/>
            <a:ext cx="10131425" cy="1456267"/>
          </a:xfrm>
        </p:spPr>
        <p:txBody>
          <a:bodyPr>
            <a:normAutofit/>
          </a:bodyPr>
          <a:lstStyle/>
          <a:p>
            <a:r>
              <a:rPr lang="en-US" sz="3200" cap="none" dirty="0"/>
              <a:t>Google COLAB - CREDIT CARD FRAUD DETECTION</a:t>
            </a:r>
            <a:endParaRPr lang="en-IN" sz="3200" cap="none" dirty="0"/>
          </a:p>
        </p:txBody>
      </p:sp>
    </p:spTree>
    <p:extLst>
      <p:ext uri="{BB962C8B-B14F-4D97-AF65-F5344CB8AC3E}">
        <p14:creationId xmlns:p14="http://schemas.microsoft.com/office/powerpoint/2010/main" val="645832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49129-6F94-FA2C-15A3-F29210B1108F}"/>
              </a:ext>
            </a:extLst>
          </p:cNvPr>
          <p:cNvSpPr>
            <a:spLocks noGrp="1"/>
          </p:cNvSpPr>
          <p:nvPr>
            <p:ph type="title"/>
          </p:nvPr>
        </p:nvSpPr>
        <p:spPr>
          <a:xfrm>
            <a:off x="62345" y="-398318"/>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96E62725-368C-D6AA-532D-ECD31D078F58}"/>
              </a:ext>
            </a:extLst>
          </p:cNvPr>
          <p:cNvSpPr>
            <a:spLocks noGrp="1"/>
          </p:cNvSpPr>
          <p:nvPr>
            <p:ph idx="1"/>
          </p:nvPr>
        </p:nvSpPr>
        <p:spPr>
          <a:xfrm>
            <a:off x="405246" y="644236"/>
            <a:ext cx="11627427" cy="6141027"/>
          </a:xfrm>
        </p:spPr>
        <p:txBody>
          <a:bodyPr>
            <a:noAutofit/>
          </a:bodyPr>
          <a:lstStyle/>
          <a:p>
            <a:pPr algn="just">
              <a:lnSpc>
                <a:spcPct val="150000"/>
              </a:lnSpc>
            </a:pPr>
            <a:r>
              <a:rPr lang="en-US" dirty="0"/>
              <a:t>Credit card fraud is currently the most common problem in the modern world. This is because internet transactions and e-commerce sites are on the rise. Credit card fraud occurs when a credit card is stolen and used for unauthorized reasons, or when a fraudster exploits the credit card information for his own interests.</a:t>
            </a:r>
          </a:p>
          <a:p>
            <a:pPr algn="just">
              <a:lnSpc>
                <a:spcPct val="150000"/>
              </a:lnSpc>
            </a:pPr>
            <a:r>
              <a:rPr lang="en-US" dirty="0"/>
              <a:t> In today's environment, we're dealing with a bunch of credit or debit card issues. Despite the fact that the financial industry is filled with criminal activity, credit card theft is the most common and concerning to online clients. A credit card fraud detection system was implemented to detect fraudulent actions. </a:t>
            </a:r>
          </a:p>
          <a:p>
            <a:pPr algn="just">
              <a:lnSpc>
                <a:spcPct val="150000"/>
              </a:lnSpc>
            </a:pPr>
            <a:r>
              <a:rPr lang="en-US" dirty="0"/>
              <a:t>The major goal of this initiative is to focus on fraud transaction prevention. The ML algorithm determines whether or not the transaction is valid. This is accomplished by using the provided dataset to learn. Random forest is the algorithm that were used. </a:t>
            </a:r>
          </a:p>
          <a:p>
            <a:pPr algn="just">
              <a:lnSpc>
                <a:spcPct val="150000"/>
              </a:lnSpc>
            </a:pPr>
            <a:r>
              <a:rPr lang="en-US" dirty="0"/>
              <a:t>We built a website where you can register your details for login and submit card information for registration, for further security. The algorithms will then examine and identify the transactions. </a:t>
            </a:r>
          </a:p>
          <a:p>
            <a:pPr algn="just">
              <a:lnSpc>
                <a:spcPct val="150000"/>
              </a:lnSpc>
            </a:pPr>
            <a:r>
              <a:rPr lang="en-US" dirty="0"/>
              <a:t>To prevent fraud by exploiting the authorized person's photo, the facial recognition detection uses </a:t>
            </a:r>
            <a:r>
              <a:rPr lang="en-US" dirty="0" err="1"/>
              <a:t>Haar</a:t>
            </a:r>
            <a:r>
              <a:rPr lang="en-US" dirty="0"/>
              <a:t> features and a cascade classifier. </a:t>
            </a:r>
            <a:endParaRPr lang="en-IN" dirty="0"/>
          </a:p>
        </p:txBody>
      </p:sp>
    </p:spTree>
    <p:extLst>
      <p:ext uri="{BB962C8B-B14F-4D97-AF65-F5344CB8AC3E}">
        <p14:creationId xmlns:p14="http://schemas.microsoft.com/office/powerpoint/2010/main" val="3899367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8FE87-E2B2-9DD8-2CC6-90809A57CC1A}"/>
              </a:ext>
            </a:extLst>
          </p:cNvPr>
          <p:cNvSpPr>
            <a:spLocks noGrp="1"/>
          </p:cNvSpPr>
          <p:nvPr>
            <p:ph type="title"/>
          </p:nvPr>
        </p:nvSpPr>
        <p:spPr>
          <a:xfrm>
            <a:off x="155865" y="-242454"/>
            <a:ext cx="10131425" cy="145626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E3880DDA-00CF-7EE7-DE78-2048980E1B78}"/>
              </a:ext>
            </a:extLst>
          </p:cNvPr>
          <p:cNvSpPr>
            <a:spLocks noGrp="1"/>
          </p:cNvSpPr>
          <p:nvPr>
            <p:ph idx="1"/>
          </p:nvPr>
        </p:nvSpPr>
        <p:spPr>
          <a:xfrm>
            <a:off x="342900" y="883227"/>
            <a:ext cx="11145981" cy="5652655"/>
          </a:xfrm>
        </p:spPr>
        <p:txBody>
          <a:bodyPr>
            <a:normAutofit fontScale="92500" lnSpcReduction="20000"/>
          </a:bodyPr>
          <a:lstStyle/>
          <a:p>
            <a:pPr algn="just">
              <a:lnSpc>
                <a:spcPct val="170000"/>
              </a:lnSpc>
            </a:pPr>
            <a:r>
              <a:rPr lang="en-US" sz="1900" dirty="0"/>
              <a:t>By utilizing Google </a:t>
            </a:r>
            <a:r>
              <a:rPr lang="en-US" sz="1900" dirty="0" err="1"/>
              <a:t>Colab</a:t>
            </a:r>
            <a:r>
              <a:rPr lang="en-US" sz="1900" dirty="0"/>
              <a:t>, data scientists and machine learning practitioners can easily access a cloud-based notebook environment with integrated support for Python libraries, GPU/TPU resources, and seamless collaboration. </a:t>
            </a:r>
          </a:p>
          <a:p>
            <a:pPr algn="just">
              <a:lnSpc>
                <a:spcPct val="170000"/>
              </a:lnSpc>
            </a:pPr>
            <a:r>
              <a:rPr lang="en-US" sz="1900" dirty="0"/>
              <a:t>The primary goal is to preprocess large datasets, apply various machine learning algorithms, and evaluate models that can distinguish legitimate transactions from potentially fraudulent ones.</a:t>
            </a:r>
          </a:p>
          <a:p>
            <a:pPr algn="just">
              <a:lnSpc>
                <a:spcPct val="170000"/>
              </a:lnSpc>
            </a:pPr>
            <a:r>
              <a:rPr lang="en-US" sz="1900" dirty="0"/>
              <a:t>The process begins with acquiring and preprocessing the credit card transaction data, addressing issues like missing values, outliers, and feature scaling. Afterward, a range of machine learning techniques such as logistic regression, decision trees, random forests, and deep learning models can be implemented to train predictive models. </a:t>
            </a:r>
          </a:p>
          <a:p>
            <a:pPr algn="just">
              <a:lnSpc>
                <a:spcPct val="170000"/>
              </a:lnSpc>
            </a:pPr>
            <a:r>
              <a:rPr lang="en-US" sz="1900" dirty="0"/>
              <a:t>These models are evaluated using metrics like accuracy, precision, recall, F1-score, and ROC-AUC to ensure their effectiveness in identifying fraud. Additionally, strategies like oversampling or </a:t>
            </a:r>
            <a:r>
              <a:rPr lang="en-US" sz="1900" dirty="0" err="1"/>
              <a:t>undersampling</a:t>
            </a:r>
            <a:r>
              <a:rPr lang="en-US" sz="1900" dirty="0"/>
              <a:t> may be used to address class imbalance, which is a common challenge in fraud detection tasks.</a:t>
            </a:r>
          </a:p>
          <a:p>
            <a:endParaRPr lang="en-IN" dirty="0"/>
          </a:p>
        </p:txBody>
      </p:sp>
    </p:spTree>
    <p:extLst>
      <p:ext uri="{BB962C8B-B14F-4D97-AF65-F5344CB8AC3E}">
        <p14:creationId xmlns:p14="http://schemas.microsoft.com/office/powerpoint/2010/main" val="2205494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F87CE-97FE-F0F1-31FA-B588EFAF63A5}"/>
              </a:ext>
            </a:extLst>
          </p:cNvPr>
          <p:cNvSpPr>
            <a:spLocks noGrp="1"/>
          </p:cNvSpPr>
          <p:nvPr>
            <p:ph type="title"/>
          </p:nvPr>
        </p:nvSpPr>
        <p:spPr>
          <a:xfrm>
            <a:off x="0" y="-200891"/>
            <a:ext cx="10131425" cy="145626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B6492CF3-BFFB-DE14-19FB-0A067081D102}"/>
              </a:ext>
            </a:extLst>
          </p:cNvPr>
          <p:cNvSpPr>
            <a:spLocks noGrp="1"/>
          </p:cNvSpPr>
          <p:nvPr>
            <p:ph idx="1"/>
          </p:nvPr>
        </p:nvSpPr>
        <p:spPr>
          <a:xfrm>
            <a:off x="758537" y="1113367"/>
            <a:ext cx="10204162" cy="4362642"/>
          </a:xfrm>
        </p:spPr>
        <p:txBody>
          <a:bodyPr>
            <a:normAutofit/>
          </a:bodyPr>
          <a:lstStyle/>
          <a:p>
            <a:pPr algn="just">
              <a:lnSpc>
                <a:spcPct val="150000"/>
              </a:lnSpc>
            </a:pPr>
            <a:r>
              <a:rPr lang="en-US" dirty="0"/>
              <a:t>In the current approach, fraud is recognized after the fraud has been committed, that is, after the holder has filed a complaint. As a result, the cardholder experienced a lot of difficulties before the investigation was completed. </a:t>
            </a:r>
          </a:p>
          <a:p>
            <a:pPr algn="just">
              <a:lnSpc>
                <a:spcPct val="150000"/>
              </a:lnSpc>
            </a:pPr>
            <a:r>
              <a:rPr lang="en-US" dirty="0"/>
              <a:t>Also, because all transactions are kept in a log, we need to save a lot of data, and because a lot of purchases are made online these days, we don't know who is using the card online, so we only collect their IP address for verification. </a:t>
            </a:r>
          </a:p>
          <a:p>
            <a:pPr algn="just">
              <a:lnSpc>
                <a:spcPct val="150000"/>
              </a:lnSpc>
            </a:pPr>
            <a:r>
              <a:rPr lang="en-US" dirty="0"/>
              <a:t>As a result, cybercrime assistance is required to investigate the scam. To eliminate all of the abovementioned drawbacks, we suggest a system for quickly detecting fraud. There is no mechanism to prevent fraudulent transactions. </a:t>
            </a:r>
            <a:endParaRPr lang="en-IN" dirty="0"/>
          </a:p>
        </p:txBody>
      </p:sp>
    </p:spTree>
    <p:extLst>
      <p:ext uri="{BB962C8B-B14F-4D97-AF65-F5344CB8AC3E}">
        <p14:creationId xmlns:p14="http://schemas.microsoft.com/office/powerpoint/2010/main" val="280908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C2104-2345-98FB-6D22-215BF2DCB98E}"/>
              </a:ext>
            </a:extLst>
          </p:cNvPr>
          <p:cNvSpPr>
            <a:spLocks noGrp="1"/>
          </p:cNvSpPr>
          <p:nvPr>
            <p:ph type="title"/>
          </p:nvPr>
        </p:nvSpPr>
        <p:spPr>
          <a:xfrm>
            <a:off x="0" y="-190500"/>
            <a:ext cx="10131425" cy="145626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43BFAECC-F404-74EF-88F4-E2A5D35653D3}"/>
              </a:ext>
            </a:extLst>
          </p:cNvPr>
          <p:cNvSpPr>
            <a:spLocks noGrp="1"/>
          </p:cNvSpPr>
          <p:nvPr>
            <p:ph idx="1"/>
          </p:nvPr>
        </p:nvSpPr>
        <p:spPr>
          <a:xfrm>
            <a:off x="442479" y="891694"/>
            <a:ext cx="11307041" cy="5966306"/>
          </a:xfrm>
        </p:spPr>
        <p:txBody>
          <a:bodyPr>
            <a:normAutofit/>
          </a:bodyPr>
          <a:lstStyle/>
          <a:p>
            <a:pPr algn="just">
              <a:lnSpc>
                <a:spcPct val="160000"/>
              </a:lnSpc>
            </a:pPr>
            <a:r>
              <a:rPr lang="en-US" b="1" dirty="0"/>
              <a:t>Limited RAM/CPU</a:t>
            </a:r>
            <a:r>
              <a:rPr lang="en-US" dirty="0"/>
              <a:t>: Google </a:t>
            </a:r>
            <a:r>
              <a:rPr lang="en-US" dirty="0" err="1"/>
              <a:t>Colab</a:t>
            </a:r>
            <a:r>
              <a:rPr lang="en-US" dirty="0"/>
              <a:t> offers free access to GPUs, but the available resources (RAM and CPU) can be limited. For large datasets or complex machine learning models, the platform may not be sufficient, leading to slow processing times or out-of-memory errors.</a:t>
            </a:r>
          </a:p>
          <a:p>
            <a:pPr algn="just">
              <a:lnSpc>
                <a:spcPct val="160000"/>
              </a:lnSpc>
            </a:pPr>
            <a:r>
              <a:rPr lang="en-US" b="1" dirty="0"/>
              <a:t>Sensitive Data Handling</a:t>
            </a:r>
            <a:r>
              <a:rPr lang="en-US" dirty="0"/>
              <a:t>: Credit card fraud detection involves sensitive personal information. Uploading this data to Google </a:t>
            </a:r>
            <a:r>
              <a:rPr lang="en-US" dirty="0" err="1"/>
              <a:t>Colab</a:t>
            </a:r>
            <a:r>
              <a:rPr lang="en-US" dirty="0"/>
              <a:t> can be a concern from a privacy and security standpoint, especially if you are working with unencrypted data or using public datasets.</a:t>
            </a:r>
          </a:p>
          <a:p>
            <a:pPr algn="just">
              <a:lnSpc>
                <a:spcPct val="160000"/>
              </a:lnSpc>
            </a:pPr>
            <a:r>
              <a:rPr lang="en-US" b="1" dirty="0"/>
              <a:t>Model Training Speed</a:t>
            </a:r>
            <a:r>
              <a:rPr lang="en-US" dirty="0"/>
              <a:t>: While GPUs are available, the free version of </a:t>
            </a:r>
            <a:r>
              <a:rPr lang="en-US" dirty="0" err="1"/>
              <a:t>Colab</a:t>
            </a:r>
            <a:r>
              <a:rPr lang="en-US" dirty="0"/>
              <a:t> offers limited access to more powerful hardware. For large-scale models like deep neural networks, training could take longer, potentially leading to inefficient workflows.</a:t>
            </a:r>
          </a:p>
          <a:p>
            <a:pPr algn="just">
              <a:lnSpc>
                <a:spcPct val="160000"/>
              </a:lnSpc>
            </a:pPr>
            <a:r>
              <a:rPr lang="en-US" b="1" dirty="0"/>
              <a:t>Internet Connection Requirement</a:t>
            </a:r>
            <a:r>
              <a:rPr lang="en-US" dirty="0"/>
              <a:t>: Google </a:t>
            </a:r>
            <a:r>
              <a:rPr lang="en-US" dirty="0" err="1"/>
              <a:t>Colab</a:t>
            </a:r>
            <a:r>
              <a:rPr lang="en-US" dirty="0"/>
              <a:t> relies heavily on a stable internet connection. If your internet is slow or unreliable, it can affect your ability to use the platform efficiently for real-time model training or data processing.</a:t>
            </a:r>
            <a:endParaRPr lang="en-IN" dirty="0"/>
          </a:p>
        </p:txBody>
      </p:sp>
    </p:spTree>
    <p:extLst>
      <p:ext uri="{BB962C8B-B14F-4D97-AF65-F5344CB8AC3E}">
        <p14:creationId xmlns:p14="http://schemas.microsoft.com/office/powerpoint/2010/main" val="914091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D2CF7-CB0B-84BD-40C3-2F2F59CEBC1C}"/>
              </a:ext>
            </a:extLst>
          </p:cNvPr>
          <p:cNvSpPr>
            <a:spLocks noGrp="1"/>
          </p:cNvSpPr>
          <p:nvPr>
            <p:ph type="title"/>
          </p:nvPr>
        </p:nvSpPr>
        <p:spPr>
          <a:xfrm>
            <a:off x="20783" y="-148936"/>
            <a:ext cx="10131425" cy="145626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55FA41B-1A61-5C5B-E8B7-7CE66A525EF3}"/>
              </a:ext>
            </a:extLst>
          </p:cNvPr>
          <p:cNvSpPr>
            <a:spLocks noGrp="1"/>
          </p:cNvSpPr>
          <p:nvPr>
            <p:ph idx="1"/>
          </p:nvPr>
        </p:nvSpPr>
        <p:spPr>
          <a:xfrm>
            <a:off x="644236" y="1224204"/>
            <a:ext cx="11087099" cy="4927214"/>
          </a:xfrm>
        </p:spPr>
        <p:txBody>
          <a:bodyPr>
            <a:noAutofit/>
          </a:bodyPr>
          <a:lstStyle/>
          <a:p>
            <a:pPr algn="just">
              <a:lnSpc>
                <a:spcPct val="150000"/>
              </a:lnSpc>
            </a:pPr>
            <a:r>
              <a:rPr lang="en-US" dirty="0"/>
              <a:t>This suggested method is designed to evaluate whether a certain transaction is genuine or not. The random forest ML algorithm is used to detect the fraudulent transactions. The efficiency, accuracy, recall, and F1-score of the two techniques are used to compare their outcomes. </a:t>
            </a:r>
          </a:p>
          <a:p>
            <a:pPr algn="just">
              <a:lnSpc>
                <a:spcPct val="150000"/>
              </a:lnSpc>
            </a:pPr>
            <a:r>
              <a:rPr lang="en-US" dirty="0"/>
              <a:t>The confusion matrix is used to plot the ROC curve. When the Random Forest method is evaluated, this algorithm is determined to be the best for detecting </a:t>
            </a:r>
            <a:r>
              <a:rPr lang="en-US" dirty="0" err="1"/>
              <a:t>fraud.The</a:t>
            </a:r>
            <a:r>
              <a:rPr lang="en-US" dirty="0"/>
              <a:t> Hidden Markov model is based on the user's spending habits. </a:t>
            </a:r>
          </a:p>
          <a:p>
            <a:pPr algn="just">
              <a:lnSpc>
                <a:spcPct val="150000"/>
              </a:lnSpc>
            </a:pPr>
            <a:r>
              <a:rPr lang="en-US" dirty="0"/>
              <a:t>User is assigned to one of three categories: low, medium, or high. Facial recognition is now available in Python and OpenCV. This adds another layer of security to the user's credentials. The detection of fraudulent card use is more faster than the current system.</a:t>
            </a:r>
          </a:p>
          <a:p>
            <a:pPr algn="just">
              <a:lnSpc>
                <a:spcPct val="150000"/>
              </a:lnSpc>
            </a:pPr>
            <a:r>
              <a:rPr lang="en-US" dirty="0"/>
              <a:t> Every transaction includes face authentication for the original cardholder. As a result, the log is kept for fraud detection. The log, which will be kept, will also serve as proof of the transaction to the bank. Using this method, we may get a most precise detection. This cuts down on a bank employee's boring duties. </a:t>
            </a:r>
            <a:endParaRPr lang="en-IN" dirty="0"/>
          </a:p>
        </p:txBody>
      </p:sp>
    </p:spTree>
    <p:extLst>
      <p:ext uri="{BB962C8B-B14F-4D97-AF65-F5344CB8AC3E}">
        <p14:creationId xmlns:p14="http://schemas.microsoft.com/office/powerpoint/2010/main" val="1285362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31F47-6334-95E1-D2CF-8A783F348AF4}"/>
              </a:ext>
            </a:extLst>
          </p:cNvPr>
          <p:cNvSpPr>
            <a:spLocks noGrp="1"/>
          </p:cNvSpPr>
          <p:nvPr>
            <p:ph type="title"/>
          </p:nvPr>
        </p:nvSpPr>
        <p:spPr>
          <a:xfrm>
            <a:off x="41565" y="-232064"/>
            <a:ext cx="10131425" cy="145626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2762BDAE-F4FE-0A60-96A9-B283217A5367}"/>
              </a:ext>
            </a:extLst>
          </p:cNvPr>
          <p:cNvSpPr>
            <a:spLocks noGrp="1"/>
          </p:cNvSpPr>
          <p:nvPr>
            <p:ph idx="1"/>
          </p:nvPr>
        </p:nvSpPr>
        <p:spPr>
          <a:xfrm>
            <a:off x="453737" y="1143001"/>
            <a:ext cx="11284526" cy="5205844"/>
          </a:xfrm>
        </p:spPr>
        <p:txBody>
          <a:bodyPr>
            <a:noAutofit/>
          </a:bodyPr>
          <a:lstStyle/>
          <a:p>
            <a:pPr algn="just">
              <a:lnSpc>
                <a:spcPct val="150000"/>
              </a:lnSpc>
            </a:pPr>
            <a:r>
              <a:rPr lang="en-US" b="1" dirty="0"/>
              <a:t>Free GPU/TPU Access</a:t>
            </a:r>
            <a:r>
              <a:rPr lang="en-US" dirty="0"/>
              <a:t>: Google </a:t>
            </a:r>
            <a:r>
              <a:rPr lang="en-US" dirty="0" err="1"/>
              <a:t>Colab</a:t>
            </a:r>
            <a:r>
              <a:rPr lang="en-US" dirty="0"/>
              <a:t> provides free access to powerful hardware like Graphics Processing Units (GPUs) and Tensor Processing Units (TPUs). These resources accelerate machine learning tasks such as training deep learning models, making it faster to build and test credit card fraud detection systems.</a:t>
            </a:r>
          </a:p>
          <a:p>
            <a:pPr algn="just">
              <a:lnSpc>
                <a:spcPct val="150000"/>
              </a:lnSpc>
            </a:pPr>
            <a:r>
              <a:rPr lang="en-US" b="1" dirty="0"/>
              <a:t>No Local Installation</a:t>
            </a:r>
            <a:r>
              <a:rPr lang="en-US" dirty="0"/>
              <a:t>: </a:t>
            </a:r>
            <a:r>
              <a:rPr lang="en-US" dirty="0" err="1"/>
              <a:t>Colab</a:t>
            </a:r>
            <a:r>
              <a:rPr lang="en-US" dirty="0"/>
              <a:t> is entirely cloud-based, so you don’t need to worry about setting up complex environments or installing libraries on your own machine. You can start coding right away without needing additional software or hardware setup.</a:t>
            </a:r>
          </a:p>
          <a:p>
            <a:pPr algn="just">
              <a:lnSpc>
                <a:spcPct val="150000"/>
              </a:lnSpc>
            </a:pPr>
            <a:r>
              <a:rPr lang="en-US" b="1" dirty="0"/>
              <a:t>Easy Collaboration</a:t>
            </a:r>
            <a:r>
              <a:rPr lang="en-US" dirty="0"/>
              <a:t>: </a:t>
            </a:r>
            <a:r>
              <a:rPr lang="en-US" dirty="0" err="1"/>
              <a:t>Colab</a:t>
            </a:r>
            <a:r>
              <a:rPr lang="en-US" dirty="0"/>
              <a:t> allows easy sharing and collaboration with others, similar to Google Docs. Multiple users can work on the same notebook simultaneously, making it convenient for team-based fraud detection model development.</a:t>
            </a:r>
          </a:p>
          <a:p>
            <a:pPr algn="just">
              <a:lnSpc>
                <a:spcPct val="150000"/>
              </a:lnSpc>
            </a:pPr>
            <a:r>
              <a:rPr lang="en-US" b="1" dirty="0"/>
              <a:t>Easy Data Storage</a:t>
            </a:r>
            <a:r>
              <a:rPr lang="en-US" dirty="0"/>
              <a:t>: </a:t>
            </a:r>
            <a:r>
              <a:rPr lang="en-US" dirty="0" err="1"/>
              <a:t>Colab</a:t>
            </a:r>
            <a:r>
              <a:rPr lang="en-US" dirty="0"/>
              <a:t> integrates directly with Google Drive, making it easy to store and retrieve datasets. You can also use Google Drive as a persistent storage solution, saving models, intermediate results, and datasets for long-term access.</a:t>
            </a:r>
            <a:endParaRPr lang="en-IN" dirty="0"/>
          </a:p>
        </p:txBody>
      </p:sp>
    </p:spTree>
    <p:extLst>
      <p:ext uri="{BB962C8B-B14F-4D97-AF65-F5344CB8AC3E}">
        <p14:creationId xmlns:p14="http://schemas.microsoft.com/office/powerpoint/2010/main" val="1432960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C6888-15AA-091B-7216-2A9B159C5C53}"/>
              </a:ext>
            </a:extLst>
          </p:cNvPr>
          <p:cNvSpPr>
            <a:spLocks noGrp="1"/>
          </p:cNvSpPr>
          <p:nvPr>
            <p:ph type="title"/>
          </p:nvPr>
        </p:nvSpPr>
        <p:spPr>
          <a:xfrm>
            <a:off x="31174" y="-148937"/>
            <a:ext cx="10131425" cy="145626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21E7FBE6-4F14-2FBE-0DBD-4C55B6E8C0B2}"/>
              </a:ext>
            </a:extLst>
          </p:cNvPr>
          <p:cNvSpPr>
            <a:spLocks noGrp="1"/>
          </p:cNvSpPr>
          <p:nvPr>
            <p:ph idx="1"/>
          </p:nvPr>
        </p:nvSpPr>
        <p:spPr>
          <a:xfrm>
            <a:off x="633845" y="779319"/>
            <a:ext cx="11087099" cy="5798126"/>
          </a:xfrm>
        </p:spPr>
        <p:txBody>
          <a:bodyPr>
            <a:normAutofit/>
          </a:bodyPr>
          <a:lstStyle/>
          <a:p>
            <a:pPr algn="just">
              <a:lnSpc>
                <a:spcPct val="160000"/>
              </a:lnSpc>
            </a:pPr>
            <a:r>
              <a:rPr lang="en-US" dirty="0"/>
              <a:t>Credit card fraud is a broad word for theft and fraud perpetrated using or utilizing a credit card at the moment of payment. The policy may be to purchase something without having to pay or withdraw money from the account without permission. </a:t>
            </a:r>
          </a:p>
          <a:p>
            <a:pPr algn="just">
              <a:lnSpc>
                <a:spcPct val="160000"/>
              </a:lnSpc>
            </a:pPr>
            <a:r>
              <a:rPr lang="en-US" dirty="0"/>
              <a:t>User IDs are also stolen as a result of credit card fraud. The US Federal Trade Commission reports that identity theft rates stabilized by the mid-2000s, but increased by 21% in 2008. Despite the fact that the credit card.</a:t>
            </a:r>
          </a:p>
          <a:p>
            <a:pPr algn="just">
              <a:lnSpc>
                <a:spcPct val="160000"/>
              </a:lnSpc>
            </a:pPr>
            <a:r>
              <a:rPr lang="en-US" dirty="0"/>
              <a:t> Fraud, the crime of many people linked to identity theft, has decreased as part of the identity theft reports, Annually 2000, 10 million transactions, or 1300 transactions, were found to be counterfeit out of the total of 13 billion transactions.</a:t>
            </a:r>
          </a:p>
          <a:p>
            <a:pPr algn="just">
              <a:lnSpc>
                <a:spcPct val="160000"/>
              </a:lnSpc>
            </a:pPr>
            <a:r>
              <a:rPr lang="en-US" dirty="0"/>
              <a:t> Furthermore, fraud was defined as 0.05 percent of all monthly active accounts (5 out of 10,000). One-twelfth of all jobs are monitored by fraud detection systems, resulting in billions of dollars in losses. Credit card fraud is one of the most serious problems businesses face today. </a:t>
            </a:r>
            <a:endParaRPr lang="en-IN" dirty="0"/>
          </a:p>
        </p:txBody>
      </p:sp>
    </p:spTree>
    <p:extLst>
      <p:ext uri="{BB962C8B-B14F-4D97-AF65-F5344CB8AC3E}">
        <p14:creationId xmlns:p14="http://schemas.microsoft.com/office/powerpoint/2010/main" val="2277830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DDF2A9-8254-6999-4188-5B0CA8C59A6E}"/>
              </a:ext>
            </a:extLst>
          </p:cNvPr>
          <p:cNvSpPr>
            <a:spLocks noGrp="1"/>
          </p:cNvSpPr>
          <p:nvPr>
            <p:ph idx="4294967295"/>
          </p:nvPr>
        </p:nvSpPr>
        <p:spPr>
          <a:xfrm>
            <a:off x="374072" y="-467591"/>
            <a:ext cx="10131425" cy="3649662"/>
          </a:xfrm>
        </p:spPr>
        <p:txBody>
          <a:bodyPr/>
          <a:lstStyle/>
          <a:p>
            <a:pPr algn="just">
              <a:lnSpc>
                <a:spcPct val="150000"/>
              </a:lnSpc>
            </a:pPr>
            <a:r>
              <a:rPr lang="en-US" dirty="0"/>
              <a:t>However, in order to successfully prevent fraud, it is necessary to first comprehend the processes of fraud execution. Credit card thieves use a variety of fraudulent methods. Credit card fraud is defined as "when someone uses another person's credit card for personal reasons while the cardholder and card issuer are unaware of its use.[1]</a:t>
            </a:r>
            <a:endParaRPr lang="en-IN" dirty="0"/>
          </a:p>
        </p:txBody>
      </p:sp>
    </p:spTree>
    <p:extLst>
      <p:ext uri="{BB962C8B-B14F-4D97-AF65-F5344CB8AC3E}">
        <p14:creationId xmlns:p14="http://schemas.microsoft.com/office/powerpoint/2010/main" val="1918148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EAD5B-B755-AF9D-185B-DA5414E72E1E}"/>
              </a:ext>
            </a:extLst>
          </p:cNvPr>
          <p:cNvSpPr>
            <a:spLocks noGrp="1"/>
          </p:cNvSpPr>
          <p:nvPr>
            <p:ph type="title"/>
          </p:nvPr>
        </p:nvSpPr>
        <p:spPr>
          <a:xfrm>
            <a:off x="114301" y="-221673"/>
            <a:ext cx="10131425" cy="1456267"/>
          </a:xfrm>
        </p:spPr>
        <p:txBody>
          <a:bodyPr/>
          <a:lstStyle/>
          <a:p>
            <a:r>
              <a:rPr lang="en-IN" dirty="0"/>
              <a:t>MODULES</a:t>
            </a:r>
          </a:p>
        </p:txBody>
      </p:sp>
      <p:sp>
        <p:nvSpPr>
          <p:cNvPr id="3" name="Content Placeholder 2">
            <a:extLst>
              <a:ext uri="{FF2B5EF4-FFF2-40B4-BE49-F238E27FC236}">
                <a16:creationId xmlns:a16="http://schemas.microsoft.com/office/drawing/2014/main" id="{5FF92F3C-2C14-BCEA-0F0A-7F7F288FF681}"/>
              </a:ext>
            </a:extLst>
          </p:cNvPr>
          <p:cNvSpPr>
            <a:spLocks noGrp="1"/>
          </p:cNvSpPr>
          <p:nvPr>
            <p:ph idx="1"/>
          </p:nvPr>
        </p:nvSpPr>
        <p:spPr>
          <a:xfrm>
            <a:off x="1030287" y="1362749"/>
            <a:ext cx="10131425" cy="3649133"/>
          </a:xfrm>
        </p:spPr>
        <p:txBody>
          <a:bodyPr/>
          <a:lstStyle/>
          <a:p>
            <a:pPr algn="just">
              <a:lnSpc>
                <a:spcPct val="150000"/>
              </a:lnSpc>
            </a:pPr>
            <a:r>
              <a:rPr lang="en-US" sz="2400" dirty="0"/>
              <a:t>Machine Learning Libraries</a:t>
            </a:r>
          </a:p>
          <a:p>
            <a:pPr algn="just">
              <a:lnSpc>
                <a:spcPct val="150000"/>
              </a:lnSpc>
            </a:pPr>
            <a:r>
              <a:rPr lang="en-IN" sz="2400" dirty="0"/>
              <a:t>Model Evaluation and Metrics</a:t>
            </a:r>
          </a:p>
          <a:p>
            <a:pPr algn="just">
              <a:lnSpc>
                <a:spcPct val="150000"/>
              </a:lnSpc>
            </a:pPr>
            <a:r>
              <a:rPr lang="en-US" sz="2400" dirty="0"/>
              <a:t>Model Interpretation and Explainability</a:t>
            </a:r>
          </a:p>
          <a:p>
            <a:pPr algn="just">
              <a:lnSpc>
                <a:spcPct val="150000"/>
              </a:lnSpc>
            </a:pPr>
            <a:r>
              <a:rPr lang="en-US" sz="2400" dirty="0"/>
              <a:t>Deployment and API Integration</a:t>
            </a:r>
          </a:p>
          <a:p>
            <a:endParaRPr lang="en-US" b="1" dirty="0"/>
          </a:p>
          <a:p>
            <a:endParaRPr lang="en-IN" b="1" dirty="0"/>
          </a:p>
          <a:p>
            <a:endParaRPr lang="en-US" b="1" dirty="0"/>
          </a:p>
          <a:p>
            <a:endParaRPr lang="en-IN" dirty="0"/>
          </a:p>
        </p:txBody>
      </p:sp>
    </p:spTree>
    <p:extLst>
      <p:ext uri="{BB962C8B-B14F-4D97-AF65-F5344CB8AC3E}">
        <p14:creationId xmlns:p14="http://schemas.microsoft.com/office/powerpoint/2010/main" val="2089908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3C7AB-DC38-B8B1-C6FF-80BC1CF6AE41}"/>
              </a:ext>
            </a:extLst>
          </p:cNvPr>
          <p:cNvSpPr>
            <a:spLocks noGrp="1"/>
          </p:cNvSpPr>
          <p:nvPr>
            <p:ph type="title"/>
          </p:nvPr>
        </p:nvSpPr>
        <p:spPr>
          <a:xfrm>
            <a:off x="280556" y="-86591"/>
            <a:ext cx="10131425" cy="1456267"/>
          </a:xfrm>
        </p:spPr>
        <p:txBody>
          <a:bodyPr/>
          <a:lstStyle/>
          <a:p>
            <a:r>
              <a:rPr lang="en-US" b="1" dirty="0"/>
              <a:t>Machine Learning Libraries</a:t>
            </a:r>
            <a:br>
              <a:rPr lang="en-US" b="1" dirty="0"/>
            </a:br>
            <a:endParaRPr lang="en-IN" dirty="0"/>
          </a:p>
        </p:txBody>
      </p:sp>
      <p:sp>
        <p:nvSpPr>
          <p:cNvPr id="3" name="Content Placeholder 2">
            <a:extLst>
              <a:ext uri="{FF2B5EF4-FFF2-40B4-BE49-F238E27FC236}">
                <a16:creationId xmlns:a16="http://schemas.microsoft.com/office/drawing/2014/main" id="{BC35D200-B816-7284-66B5-F2A3A20ADCED}"/>
              </a:ext>
            </a:extLst>
          </p:cNvPr>
          <p:cNvSpPr>
            <a:spLocks noGrp="1"/>
          </p:cNvSpPr>
          <p:nvPr>
            <p:ph idx="1"/>
          </p:nvPr>
        </p:nvSpPr>
        <p:spPr>
          <a:xfrm>
            <a:off x="1236518" y="1080656"/>
            <a:ext cx="10287290" cy="3920836"/>
          </a:xfrm>
        </p:spPr>
        <p:txBody>
          <a:bodyPr/>
          <a:lstStyle/>
          <a:p>
            <a:pPr algn="just">
              <a:lnSpc>
                <a:spcPct val="150000"/>
              </a:lnSpc>
              <a:buFont typeface="Arial" panose="020B0604020202020204" pitchFamily="34" charset="0"/>
              <a:buChar char="•"/>
            </a:pPr>
            <a:r>
              <a:rPr lang="en-US" b="1" dirty="0"/>
              <a:t>Scikit-learn</a:t>
            </a:r>
            <a:r>
              <a:rPr lang="en-US" dirty="0"/>
              <a:t>: For building and evaluating machine learning models, including classification, preprocessing, and metrics.</a:t>
            </a:r>
          </a:p>
          <a:p>
            <a:pPr algn="just">
              <a:lnSpc>
                <a:spcPct val="150000"/>
              </a:lnSpc>
              <a:buFont typeface="Arial" panose="020B0604020202020204" pitchFamily="34" charset="0"/>
              <a:buChar char="•"/>
            </a:pPr>
            <a:r>
              <a:rPr lang="en-US" b="1" dirty="0"/>
              <a:t>TensorFlow</a:t>
            </a:r>
            <a:r>
              <a:rPr lang="en-US" dirty="0"/>
              <a:t>: For deep learning model development, including neural networks.</a:t>
            </a:r>
          </a:p>
          <a:p>
            <a:pPr algn="just">
              <a:lnSpc>
                <a:spcPct val="150000"/>
              </a:lnSpc>
              <a:buFont typeface="Arial" panose="020B0604020202020204" pitchFamily="34" charset="0"/>
              <a:buChar char="•"/>
            </a:pPr>
            <a:r>
              <a:rPr lang="en-US" b="1" dirty="0" err="1"/>
              <a:t>Keras</a:t>
            </a:r>
            <a:r>
              <a:rPr lang="en-US" dirty="0"/>
              <a:t>: A high-level deep learning API, integrated with TensorFlow, for building and training models.</a:t>
            </a:r>
          </a:p>
          <a:p>
            <a:pPr algn="just">
              <a:lnSpc>
                <a:spcPct val="150000"/>
              </a:lnSpc>
              <a:buFont typeface="Arial" panose="020B0604020202020204" pitchFamily="34" charset="0"/>
              <a:buChar char="•"/>
            </a:pPr>
            <a:r>
              <a:rPr lang="en-US" b="1" dirty="0" err="1"/>
              <a:t>XGBoost</a:t>
            </a:r>
            <a:r>
              <a:rPr lang="en-US" dirty="0"/>
              <a:t>: For gradient boosting-based algorithms, commonly used in classification tasks like fraud detection.</a:t>
            </a:r>
          </a:p>
          <a:p>
            <a:pPr algn="just">
              <a:lnSpc>
                <a:spcPct val="150000"/>
              </a:lnSpc>
              <a:buFont typeface="Arial" panose="020B0604020202020204" pitchFamily="34" charset="0"/>
              <a:buChar char="•"/>
            </a:pPr>
            <a:r>
              <a:rPr lang="en-US" b="1" dirty="0" err="1"/>
              <a:t>LightGBM</a:t>
            </a:r>
            <a:r>
              <a:rPr lang="en-US" dirty="0"/>
              <a:t>: For gradient boosting algorithms designed for speed and performance on large datasets.</a:t>
            </a:r>
          </a:p>
          <a:p>
            <a:endParaRPr lang="en-IN" dirty="0"/>
          </a:p>
        </p:txBody>
      </p:sp>
    </p:spTree>
    <p:extLst>
      <p:ext uri="{BB962C8B-B14F-4D97-AF65-F5344CB8AC3E}">
        <p14:creationId xmlns:p14="http://schemas.microsoft.com/office/powerpoint/2010/main" val="4242197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38DCC-E01B-DCA8-1DC1-F2642D956DCA}"/>
              </a:ext>
            </a:extLst>
          </p:cNvPr>
          <p:cNvSpPr>
            <a:spLocks noGrp="1"/>
          </p:cNvSpPr>
          <p:nvPr>
            <p:ph type="title"/>
          </p:nvPr>
        </p:nvSpPr>
        <p:spPr>
          <a:xfrm>
            <a:off x="301338" y="0"/>
            <a:ext cx="10131425" cy="1456267"/>
          </a:xfrm>
        </p:spPr>
        <p:txBody>
          <a:bodyPr/>
          <a:lstStyle/>
          <a:p>
            <a:r>
              <a:rPr lang="en-IN" b="1"/>
              <a:t>Model Evaluation and Metrics</a:t>
            </a:r>
            <a:br>
              <a:rPr lang="en-IN" b="1"/>
            </a:br>
            <a:endParaRPr lang="en-IN"/>
          </a:p>
        </p:txBody>
      </p:sp>
      <p:sp>
        <p:nvSpPr>
          <p:cNvPr id="3" name="Content Placeholder 2">
            <a:extLst>
              <a:ext uri="{FF2B5EF4-FFF2-40B4-BE49-F238E27FC236}">
                <a16:creationId xmlns:a16="http://schemas.microsoft.com/office/drawing/2014/main" id="{37CEE4F0-7D24-19CC-B40A-F81894A2CA26}"/>
              </a:ext>
            </a:extLst>
          </p:cNvPr>
          <p:cNvSpPr>
            <a:spLocks noGrp="1"/>
          </p:cNvSpPr>
          <p:nvPr>
            <p:ph idx="1"/>
          </p:nvPr>
        </p:nvSpPr>
        <p:spPr>
          <a:xfrm>
            <a:off x="1506683" y="831273"/>
            <a:ext cx="10131425" cy="4232564"/>
          </a:xfrm>
        </p:spPr>
        <p:txBody>
          <a:bodyPr/>
          <a:lstStyle/>
          <a:p>
            <a:pPr algn="just">
              <a:lnSpc>
                <a:spcPct val="150000"/>
              </a:lnSpc>
              <a:buFont typeface="Arial" panose="020B0604020202020204" pitchFamily="34" charset="0"/>
              <a:buChar char="•"/>
            </a:pPr>
            <a:r>
              <a:rPr lang="en-IN" b="1" dirty="0"/>
              <a:t>Scikit-learn</a:t>
            </a:r>
            <a:r>
              <a:rPr lang="en-IN" dirty="0"/>
              <a:t> (again): For calculating metrics like accuracy, precision, recall, F1-score, ROC-AUC, confusion matrix, and more.</a:t>
            </a:r>
          </a:p>
          <a:p>
            <a:pPr algn="just">
              <a:lnSpc>
                <a:spcPct val="150000"/>
              </a:lnSpc>
              <a:buFont typeface="Arial" panose="020B0604020202020204" pitchFamily="34" charset="0"/>
              <a:buChar char="•"/>
            </a:pPr>
            <a:r>
              <a:rPr lang="en-IN" b="1" dirty="0"/>
              <a:t>Matplotlib</a:t>
            </a:r>
            <a:r>
              <a:rPr lang="en-IN" dirty="0"/>
              <a:t>: For data visualization, including plotting confusion matrices, ROC curves, and other performance metrics.</a:t>
            </a:r>
          </a:p>
          <a:p>
            <a:pPr algn="just">
              <a:lnSpc>
                <a:spcPct val="150000"/>
              </a:lnSpc>
              <a:buFont typeface="Arial" panose="020B0604020202020204" pitchFamily="34" charset="0"/>
              <a:buChar char="•"/>
            </a:pPr>
            <a:r>
              <a:rPr lang="en-IN" b="1" dirty="0"/>
              <a:t>Seaborn</a:t>
            </a:r>
            <a:r>
              <a:rPr lang="en-IN" dirty="0"/>
              <a:t>: For advanced statistical visualizations and making plots like heatmaps, distribution plots, and </a:t>
            </a:r>
            <a:r>
              <a:rPr lang="en-IN" dirty="0" err="1"/>
              <a:t>pairplots</a:t>
            </a:r>
            <a:r>
              <a:rPr lang="en-IN" dirty="0"/>
              <a:t>.</a:t>
            </a:r>
          </a:p>
          <a:p>
            <a:endParaRPr lang="en-IN" dirty="0"/>
          </a:p>
        </p:txBody>
      </p:sp>
    </p:spTree>
    <p:extLst>
      <p:ext uri="{BB962C8B-B14F-4D97-AF65-F5344CB8AC3E}">
        <p14:creationId xmlns:p14="http://schemas.microsoft.com/office/powerpoint/2010/main" val="2439800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A6DD3-B1DD-76B8-EADB-BF307BED6A27}"/>
              </a:ext>
            </a:extLst>
          </p:cNvPr>
          <p:cNvSpPr>
            <a:spLocks noGrp="1"/>
          </p:cNvSpPr>
          <p:nvPr>
            <p:ph type="title"/>
          </p:nvPr>
        </p:nvSpPr>
        <p:spPr>
          <a:xfrm>
            <a:off x="311728" y="0"/>
            <a:ext cx="10131425" cy="1456267"/>
          </a:xfrm>
        </p:spPr>
        <p:txBody>
          <a:bodyPr/>
          <a:lstStyle/>
          <a:p>
            <a:r>
              <a:rPr lang="en-US" b="1" dirty="0"/>
              <a:t>Model Interpretation and Explainability</a:t>
            </a:r>
            <a:br>
              <a:rPr lang="en-US" b="1" dirty="0"/>
            </a:br>
            <a:endParaRPr lang="en-IN" dirty="0"/>
          </a:p>
        </p:txBody>
      </p:sp>
      <p:sp>
        <p:nvSpPr>
          <p:cNvPr id="3" name="Content Placeholder 2">
            <a:extLst>
              <a:ext uri="{FF2B5EF4-FFF2-40B4-BE49-F238E27FC236}">
                <a16:creationId xmlns:a16="http://schemas.microsoft.com/office/drawing/2014/main" id="{A4E7EFD0-5527-2FD7-0AD3-AAD68406960B}"/>
              </a:ext>
            </a:extLst>
          </p:cNvPr>
          <p:cNvSpPr>
            <a:spLocks noGrp="1"/>
          </p:cNvSpPr>
          <p:nvPr>
            <p:ph idx="1"/>
          </p:nvPr>
        </p:nvSpPr>
        <p:spPr>
          <a:xfrm>
            <a:off x="1413165" y="240530"/>
            <a:ext cx="8832271" cy="3832706"/>
          </a:xfrm>
        </p:spPr>
        <p:txBody>
          <a:bodyPr/>
          <a:lstStyle/>
          <a:p>
            <a:pPr algn="just">
              <a:lnSpc>
                <a:spcPct val="150000"/>
              </a:lnSpc>
              <a:buFont typeface="Arial" panose="020B0604020202020204" pitchFamily="34" charset="0"/>
              <a:buChar char="•"/>
            </a:pPr>
            <a:r>
              <a:rPr lang="en-US" b="1" dirty="0"/>
              <a:t>SHAP</a:t>
            </a:r>
            <a:r>
              <a:rPr lang="en-US" dirty="0"/>
              <a:t>: For explaining model predictions through Shapley values, providing insights into feature importance.</a:t>
            </a:r>
          </a:p>
          <a:p>
            <a:pPr algn="just">
              <a:lnSpc>
                <a:spcPct val="150000"/>
              </a:lnSpc>
              <a:buFont typeface="Arial" panose="020B0604020202020204" pitchFamily="34" charset="0"/>
              <a:buChar char="•"/>
            </a:pPr>
            <a:r>
              <a:rPr lang="en-US" b="1" dirty="0"/>
              <a:t>LIME</a:t>
            </a:r>
            <a:r>
              <a:rPr lang="en-US" dirty="0"/>
              <a:t>: For model-agnostic explanations of individual predictions, helping understand why a specific transaction is flagged as fraud.</a:t>
            </a:r>
          </a:p>
          <a:p>
            <a:endParaRPr lang="en-IN" dirty="0"/>
          </a:p>
        </p:txBody>
      </p:sp>
    </p:spTree>
    <p:extLst>
      <p:ext uri="{BB962C8B-B14F-4D97-AF65-F5344CB8AC3E}">
        <p14:creationId xmlns:p14="http://schemas.microsoft.com/office/powerpoint/2010/main" val="39152659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0E736-5F2D-CAAF-438B-59AABF175841}"/>
              </a:ext>
            </a:extLst>
          </p:cNvPr>
          <p:cNvSpPr>
            <a:spLocks noGrp="1"/>
          </p:cNvSpPr>
          <p:nvPr>
            <p:ph type="title"/>
          </p:nvPr>
        </p:nvSpPr>
        <p:spPr>
          <a:xfrm>
            <a:off x="363683" y="0"/>
            <a:ext cx="10131425" cy="1456267"/>
          </a:xfrm>
        </p:spPr>
        <p:txBody>
          <a:bodyPr/>
          <a:lstStyle/>
          <a:p>
            <a:r>
              <a:rPr lang="en-US" b="1" dirty="0"/>
              <a:t>Deployment and API Integration</a:t>
            </a:r>
            <a:br>
              <a:rPr lang="en-US" b="1" dirty="0"/>
            </a:br>
            <a:endParaRPr lang="en-IN" dirty="0"/>
          </a:p>
        </p:txBody>
      </p:sp>
      <p:sp>
        <p:nvSpPr>
          <p:cNvPr id="3" name="Content Placeholder 2">
            <a:extLst>
              <a:ext uri="{FF2B5EF4-FFF2-40B4-BE49-F238E27FC236}">
                <a16:creationId xmlns:a16="http://schemas.microsoft.com/office/drawing/2014/main" id="{0B1FD000-38DD-80F7-E8D7-F7091BB2F1C8}"/>
              </a:ext>
            </a:extLst>
          </p:cNvPr>
          <p:cNvSpPr>
            <a:spLocks noGrp="1"/>
          </p:cNvSpPr>
          <p:nvPr>
            <p:ph idx="1"/>
          </p:nvPr>
        </p:nvSpPr>
        <p:spPr>
          <a:xfrm>
            <a:off x="1257303" y="9045"/>
            <a:ext cx="8478980" cy="3811924"/>
          </a:xfrm>
        </p:spPr>
        <p:txBody>
          <a:bodyPr/>
          <a:lstStyle/>
          <a:p>
            <a:pPr algn="just">
              <a:lnSpc>
                <a:spcPct val="150000"/>
              </a:lnSpc>
              <a:buFont typeface="Arial" panose="020B0604020202020204" pitchFamily="34" charset="0"/>
              <a:buChar char="•"/>
            </a:pPr>
            <a:r>
              <a:rPr lang="en-US" b="1" dirty="0"/>
              <a:t>Flask</a:t>
            </a:r>
            <a:r>
              <a:rPr lang="en-US" dirty="0"/>
              <a:t>: For building APIs to deploy the fraud detection model and serve predictions.</a:t>
            </a:r>
          </a:p>
          <a:p>
            <a:pPr algn="just">
              <a:lnSpc>
                <a:spcPct val="150000"/>
              </a:lnSpc>
              <a:buFont typeface="Arial" panose="020B0604020202020204" pitchFamily="34" charset="0"/>
              <a:buChar char="•"/>
            </a:pPr>
            <a:r>
              <a:rPr lang="en-US" b="1" dirty="0"/>
              <a:t>Django</a:t>
            </a:r>
            <a:r>
              <a:rPr lang="en-US" dirty="0"/>
              <a:t>: For more complex web applications that can integrate fraud detection models into production systems.</a:t>
            </a:r>
          </a:p>
          <a:p>
            <a:endParaRPr lang="en-IN" dirty="0"/>
          </a:p>
        </p:txBody>
      </p:sp>
    </p:spTree>
    <p:extLst>
      <p:ext uri="{BB962C8B-B14F-4D97-AF65-F5344CB8AC3E}">
        <p14:creationId xmlns:p14="http://schemas.microsoft.com/office/powerpoint/2010/main" val="908844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826CF-0C7E-1592-1D1D-F1F770CBF702}"/>
              </a:ext>
            </a:extLst>
          </p:cNvPr>
          <p:cNvSpPr>
            <a:spLocks noGrp="1"/>
          </p:cNvSpPr>
          <p:nvPr>
            <p:ph type="title"/>
          </p:nvPr>
        </p:nvSpPr>
        <p:spPr>
          <a:xfrm>
            <a:off x="0" y="-294409"/>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899B0E89-D30D-B72C-3689-9AF7696F2B95}"/>
              </a:ext>
            </a:extLst>
          </p:cNvPr>
          <p:cNvSpPr>
            <a:spLocks noGrp="1"/>
          </p:cNvSpPr>
          <p:nvPr>
            <p:ph idx="1"/>
          </p:nvPr>
        </p:nvSpPr>
        <p:spPr>
          <a:xfrm>
            <a:off x="852056" y="915940"/>
            <a:ext cx="10131425" cy="3649133"/>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p:txBody>
      </p:sp>
    </p:spTree>
    <p:extLst>
      <p:ext uri="{BB962C8B-B14F-4D97-AF65-F5344CB8AC3E}">
        <p14:creationId xmlns:p14="http://schemas.microsoft.com/office/powerpoint/2010/main" val="2820850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D2073-DC65-99CD-26F5-FE45DB577501}"/>
              </a:ext>
            </a:extLst>
          </p:cNvPr>
          <p:cNvSpPr>
            <a:spLocks noGrp="1"/>
          </p:cNvSpPr>
          <p:nvPr>
            <p:ph type="title"/>
          </p:nvPr>
        </p:nvSpPr>
        <p:spPr>
          <a:xfrm>
            <a:off x="93519" y="-200891"/>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AC62C7FD-8697-B8F6-137A-41B731E4DA6D}"/>
              </a:ext>
            </a:extLst>
          </p:cNvPr>
          <p:cNvSpPr>
            <a:spLocks noGrp="1"/>
          </p:cNvSpPr>
          <p:nvPr>
            <p:ph idx="1"/>
          </p:nvPr>
        </p:nvSpPr>
        <p:spPr>
          <a:xfrm>
            <a:off x="831275" y="1123757"/>
            <a:ext cx="9933708" cy="3749579"/>
          </a:xfrm>
        </p:spPr>
        <p:txBody>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565540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73375-A29B-B319-6DF9-F819CECEE4BD}"/>
              </a:ext>
            </a:extLst>
          </p:cNvPr>
          <p:cNvSpPr>
            <a:spLocks noGrp="1"/>
          </p:cNvSpPr>
          <p:nvPr>
            <p:ph type="title"/>
          </p:nvPr>
        </p:nvSpPr>
        <p:spPr>
          <a:xfrm>
            <a:off x="93519" y="-252846"/>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6B73665A-161D-019B-7D1B-FD0F0F797B32}"/>
              </a:ext>
            </a:extLst>
          </p:cNvPr>
          <p:cNvSpPr>
            <a:spLocks noGrp="1"/>
          </p:cNvSpPr>
          <p:nvPr>
            <p:ph idx="1"/>
          </p:nvPr>
        </p:nvSpPr>
        <p:spPr>
          <a:xfrm>
            <a:off x="810492" y="1102976"/>
            <a:ext cx="10131425" cy="3649133"/>
          </a:xfrm>
        </p:spPr>
        <p:txBody>
          <a:bodyPr>
            <a:normAutofit lnSpcReduction="10000"/>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2335119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9D96-B408-B4D8-7B59-6FBF2E03DE56}"/>
              </a:ext>
            </a:extLst>
          </p:cNvPr>
          <p:cNvSpPr>
            <a:spLocks noGrp="1"/>
          </p:cNvSpPr>
          <p:nvPr>
            <p:ph type="title"/>
          </p:nvPr>
        </p:nvSpPr>
        <p:spPr>
          <a:xfrm>
            <a:off x="62346" y="-273627"/>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129A70E7-14D4-5C2F-B212-8952D76A7819}"/>
              </a:ext>
            </a:extLst>
          </p:cNvPr>
          <p:cNvSpPr>
            <a:spLocks noGrp="1"/>
          </p:cNvSpPr>
          <p:nvPr>
            <p:ph idx="1"/>
          </p:nvPr>
        </p:nvSpPr>
        <p:spPr>
          <a:xfrm>
            <a:off x="1030287" y="988676"/>
            <a:ext cx="10131425" cy="3998960"/>
          </a:xfrm>
        </p:spPr>
        <p:txBody>
          <a:bodyPr>
            <a:normAutofit lnSpcReduction="10000"/>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2520521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7721B-2F9D-98F3-2813-0D5C27243AF8}"/>
              </a:ext>
            </a:extLst>
          </p:cNvPr>
          <p:cNvSpPr>
            <a:spLocks noGrp="1"/>
          </p:cNvSpPr>
          <p:nvPr>
            <p:ph type="title"/>
          </p:nvPr>
        </p:nvSpPr>
        <p:spPr>
          <a:xfrm>
            <a:off x="124692" y="0"/>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F3075D6-88C2-9C50-1667-69C12BE0C93E}"/>
              </a:ext>
            </a:extLst>
          </p:cNvPr>
          <p:cNvSpPr>
            <a:spLocks noGrp="1"/>
          </p:cNvSpPr>
          <p:nvPr>
            <p:ph idx="1"/>
          </p:nvPr>
        </p:nvSpPr>
        <p:spPr>
          <a:xfrm>
            <a:off x="1267692" y="282094"/>
            <a:ext cx="10131425" cy="3649133"/>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630066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0A544-7BBB-FEAD-CE51-AA9A6F8571C1}"/>
              </a:ext>
            </a:extLst>
          </p:cNvPr>
          <p:cNvSpPr>
            <a:spLocks noGrp="1"/>
          </p:cNvSpPr>
          <p:nvPr>
            <p:ph type="title"/>
          </p:nvPr>
        </p:nvSpPr>
        <p:spPr>
          <a:xfrm>
            <a:off x="238992" y="-128154"/>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227E0801-5D81-9E5D-74C4-D38C48866B5B}"/>
              </a:ext>
            </a:extLst>
          </p:cNvPr>
          <p:cNvSpPr>
            <a:spLocks noGrp="1"/>
          </p:cNvSpPr>
          <p:nvPr>
            <p:ph idx="1"/>
          </p:nvPr>
        </p:nvSpPr>
        <p:spPr>
          <a:xfrm>
            <a:off x="1030287" y="687340"/>
            <a:ext cx="10131425" cy="364913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363755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25FC8-F336-0174-64C3-876CEA70BB8A}"/>
              </a:ext>
            </a:extLst>
          </p:cNvPr>
          <p:cNvSpPr>
            <a:spLocks noGrp="1"/>
          </p:cNvSpPr>
          <p:nvPr>
            <p:ph type="title"/>
          </p:nvPr>
        </p:nvSpPr>
        <p:spPr>
          <a:xfrm>
            <a:off x="93519" y="-211282"/>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5E9910AB-3EB3-12F8-9FC2-D16245DA8BAD}"/>
              </a:ext>
            </a:extLst>
          </p:cNvPr>
          <p:cNvSpPr>
            <a:spLocks noGrp="1"/>
          </p:cNvSpPr>
          <p:nvPr>
            <p:ph idx="1"/>
          </p:nvPr>
        </p:nvSpPr>
        <p:spPr>
          <a:xfrm>
            <a:off x="594014" y="810492"/>
            <a:ext cx="11003972" cy="5766954"/>
          </a:xfrm>
        </p:spPr>
        <p:txBody>
          <a:bodyPr>
            <a:noAutofit/>
          </a:bodyPr>
          <a:lstStyle/>
          <a:p>
            <a:pPr algn="just">
              <a:lnSpc>
                <a:spcPct val="150000"/>
              </a:lnSpc>
            </a:pPr>
            <a:r>
              <a:rPr lang="en-US" dirty="0"/>
              <a:t>Credit card fraud is without a doubt an act of criminal dishonesty. This article has listed out the most common methods of fraud along with their detection methods and reviewed recent findings in this field.</a:t>
            </a:r>
          </a:p>
          <a:p>
            <a:pPr algn="just">
              <a:lnSpc>
                <a:spcPct val="150000"/>
              </a:lnSpc>
            </a:pPr>
            <a:r>
              <a:rPr lang="en-US" dirty="0"/>
              <a:t> This paper has also explained in detail, how machine learning can be applied to get better results in fraud detection along with the algorithm, pseudocode, explanation its implementation and experimentation results. </a:t>
            </a:r>
          </a:p>
          <a:p>
            <a:pPr algn="just">
              <a:lnSpc>
                <a:spcPct val="150000"/>
              </a:lnSpc>
            </a:pPr>
            <a:r>
              <a:rPr lang="en-US" dirty="0"/>
              <a:t>While the algorithm does reach over 99.6% accuracy, its precision remains only at 28% when a tenth of the data set is taken into consideration. However, when the entire dataset is fed into the algorithm, the precision rises to 33%.</a:t>
            </a:r>
          </a:p>
          <a:p>
            <a:pPr algn="just">
              <a:lnSpc>
                <a:spcPct val="150000"/>
              </a:lnSpc>
            </a:pPr>
            <a:r>
              <a:rPr lang="en-US" dirty="0"/>
              <a:t> This high percentage of accuracy is to be expected due to the huge imbalance between the number of valid and number of genuine transactions. </a:t>
            </a:r>
          </a:p>
          <a:p>
            <a:pPr algn="just">
              <a:lnSpc>
                <a:spcPct val="150000"/>
              </a:lnSpc>
            </a:pPr>
            <a:r>
              <a:rPr lang="en-US" dirty="0"/>
              <a:t>Since the entire dataset consists of only two days’ transaction records, its only a fraction of data that can be made available if this project were to be used on a commercial scale. Being based on machine learning algorithms, the program will only increase its efficiency over time as more data is put into it.</a:t>
            </a:r>
            <a:endParaRPr lang="en-IN" dirty="0"/>
          </a:p>
        </p:txBody>
      </p:sp>
    </p:spTree>
    <p:extLst>
      <p:ext uri="{BB962C8B-B14F-4D97-AF65-F5344CB8AC3E}">
        <p14:creationId xmlns:p14="http://schemas.microsoft.com/office/powerpoint/2010/main" val="13037828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16</TotalTime>
  <Words>2320</Words>
  <Application>Microsoft Office PowerPoint</Application>
  <PresentationFormat>Widescreen</PresentationFormat>
  <Paragraphs>88</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Celestial</vt:lpstr>
      <vt:lpstr>Google COLAB - CREDIT CARD FRAUD DETECTION</vt:lpstr>
      <vt:lpstr>Abstract</vt:lpstr>
      <vt:lpstr>Objective</vt:lpstr>
      <vt:lpstr>Existing System</vt:lpstr>
      <vt:lpstr>Disadvantage</vt:lpstr>
      <vt:lpstr>PROPOSED SYSTEM :</vt:lpstr>
      <vt:lpstr>Advantage</vt:lpstr>
      <vt:lpstr>Introduction</vt:lpstr>
      <vt:lpstr>PowerPoint Presentation</vt:lpstr>
      <vt:lpstr>MODULES</vt:lpstr>
      <vt:lpstr>Machine Learning Libraries </vt:lpstr>
      <vt:lpstr>Model Evaluation and Metrics </vt:lpstr>
      <vt:lpstr>Model Interpretation and Explainability </vt:lpstr>
      <vt:lpstr>Deployment and API Integration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2024-12-14T05:09:09Z</dcterms:created>
  <dcterms:modified xsi:type="dcterms:W3CDTF">2024-12-14T05:26:00Z</dcterms:modified>
</cp:coreProperties>
</file>