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3251046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806371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2233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973609-E175-4812-B956-78CD002D40F6}"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702719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973609-E175-4812-B956-78CD002D40F6}" type="datetimeFigureOut">
              <a:rPr lang="en-IN" smtClean="0"/>
              <a:t>21-12-2024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1764348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973609-E175-4812-B956-78CD002D40F6}" type="datetimeFigureOut">
              <a:rPr lang="en-IN" smtClean="0"/>
              <a:t>21-12-2024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3692622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973609-E175-4812-B956-78CD002D40F6}" type="datetimeFigureOut">
              <a:rPr lang="en-IN" smtClean="0"/>
              <a:t>21-12-2024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2981288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4973609-E175-4812-B956-78CD002D40F6}"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3950339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973609-E175-4812-B956-78CD002D40F6}"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2929357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14841136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772362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240889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165360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22138407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12593670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973609-E175-4812-B956-78CD002D40F6}"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79D9893-A4BE-4941-86CB-1037E2BDE0A5}" type="slidenum">
              <a:rPr lang="en-IN" smtClean="0"/>
              <a:t>‹#›</a:t>
            </a:fld>
            <a:endParaRPr lang="en-IN"/>
          </a:p>
        </p:txBody>
      </p:sp>
    </p:spTree>
    <p:extLst>
      <p:ext uri="{BB962C8B-B14F-4D97-AF65-F5344CB8AC3E}">
        <p14:creationId xmlns:p14="http://schemas.microsoft.com/office/powerpoint/2010/main" val="2713147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4973609-E175-4812-B956-78CD002D40F6}" type="datetimeFigureOut">
              <a:rPr lang="en-IN" smtClean="0"/>
              <a:t>21-12-2024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79D9893-A4BE-4941-86CB-1037E2BDE0A5}" type="slidenum">
              <a:rPr lang="en-IN" smtClean="0"/>
              <a:t>‹#›</a:t>
            </a:fld>
            <a:endParaRPr lang="en-IN"/>
          </a:p>
        </p:txBody>
      </p:sp>
    </p:spTree>
    <p:extLst>
      <p:ext uri="{BB962C8B-B14F-4D97-AF65-F5344CB8AC3E}">
        <p14:creationId xmlns:p14="http://schemas.microsoft.com/office/powerpoint/2010/main" val="371104489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FD848-B9C9-6A19-30F2-E1BAED191E44}"/>
              </a:ext>
            </a:extLst>
          </p:cNvPr>
          <p:cNvSpPr>
            <a:spLocks noGrp="1"/>
          </p:cNvSpPr>
          <p:nvPr>
            <p:ph type="title"/>
          </p:nvPr>
        </p:nvSpPr>
        <p:spPr>
          <a:xfrm>
            <a:off x="2650938" y="2728735"/>
            <a:ext cx="9404723" cy="1400530"/>
          </a:xfrm>
        </p:spPr>
        <p:txBody>
          <a:bodyPr/>
          <a:lstStyle/>
          <a:p>
            <a:r>
              <a:rPr lang="en-IN" dirty="0"/>
              <a:t> </a:t>
            </a:r>
            <a:r>
              <a:rPr lang="en-IN" sz="2800" dirty="0">
                <a:latin typeface="Arial" panose="020B0604020202020204" pitchFamily="34" charset="0"/>
                <a:cs typeface="Arial" panose="020B0604020202020204" pitchFamily="34" charset="0"/>
              </a:rPr>
              <a:t>Food wastage </a:t>
            </a:r>
            <a:r>
              <a:rPr lang="en-IN" sz="2800">
                <a:latin typeface="Arial" panose="020B0604020202020204" pitchFamily="34" charset="0"/>
                <a:cs typeface="Arial" panose="020B0604020202020204" pitchFamily="34" charset="0"/>
              </a:rPr>
              <a:t>detection application  </a:t>
            </a:r>
            <a:endParaRPr lang="en-IN"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4653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DE5D5-F931-5FC6-9277-0038856A5338}"/>
              </a:ext>
            </a:extLst>
          </p:cNvPr>
          <p:cNvSpPr>
            <a:spLocks noGrp="1"/>
          </p:cNvSpPr>
          <p:nvPr>
            <p:ph type="title"/>
          </p:nvPr>
        </p:nvSpPr>
        <p:spPr>
          <a:xfrm>
            <a:off x="22707" y="0"/>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9AE0D973-0006-BDE1-788F-8CBA5F1F964A}"/>
              </a:ext>
            </a:extLst>
          </p:cNvPr>
          <p:cNvSpPr>
            <a:spLocks noGrp="1"/>
          </p:cNvSpPr>
          <p:nvPr>
            <p:ph idx="1"/>
          </p:nvPr>
        </p:nvSpPr>
        <p:spPr>
          <a:xfrm>
            <a:off x="261697" y="878608"/>
            <a:ext cx="9516148" cy="5615709"/>
          </a:xfrm>
        </p:spPr>
        <p:txBody>
          <a:bodyPr>
            <a:noAutofit/>
          </a:bodyPr>
          <a:lstStyle/>
          <a:p>
            <a:pPr algn="just">
              <a:lnSpc>
                <a:spcPct val="150000"/>
              </a:lnSpc>
            </a:pPr>
            <a:r>
              <a:rPr lang="en-US" dirty="0"/>
              <a:t>This project is used to manage wastage foods in a useful way. Every day the people are wasting lots of foods. So we have to reduce that food wastage problem through online. If anyone has wastage foods they are entering their food quantity details and their address in that application and then the admin maintain the details of food donator. </a:t>
            </a:r>
          </a:p>
          <a:p>
            <a:pPr algn="just">
              <a:lnSpc>
                <a:spcPct val="150000"/>
              </a:lnSpc>
            </a:pPr>
            <a:r>
              <a:rPr lang="en-US" dirty="0"/>
              <a:t>The donator can create the account and whenever they are having wastage food they can login and give request to the admin. And the admin also maintain the buyer (orphanage, poor people,..) details too. After the admin view the donator request and give the alert message like time to come and collect the food.</a:t>
            </a:r>
          </a:p>
          <a:p>
            <a:pPr algn="just">
              <a:lnSpc>
                <a:spcPct val="150000"/>
              </a:lnSpc>
            </a:pPr>
            <a:r>
              <a:rPr lang="en-US" dirty="0"/>
              <a:t> And the admin collect foods from donator through their nearby agent then provide to nearest orphanages or poor people. After receiving the food from the agent by admin and give alert message to that donator.</a:t>
            </a:r>
          </a:p>
        </p:txBody>
      </p:sp>
    </p:spTree>
    <p:extLst>
      <p:ext uri="{BB962C8B-B14F-4D97-AF65-F5344CB8AC3E}">
        <p14:creationId xmlns:p14="http://schemas.microsoft.com/office/powerpoint/2010/main" val="2756500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4AEF9D-065E-F15B-4102-D5404456375D}"/>
              </a:ext>
            </a:extLst>
          </p:cNvPr>
          <p:cNvSpPr>
            <a:spLocks noGrp="1"/>
          </p:cNvSpPr>
          <p:nvPr>
            <p:ph idx="4294967295"/>
          </p:nvPr>
        </p:nvSpPr>
        <p:spPr>
          <a:xfrm>
            <a:off x="363681" y="414915"/>
            <a:ext cx="8596313" cy="3881437"/>
          </a:xfrm>
        </p:spPr>
        <p:txBody>
          <a:bodyPr/>
          <a:lstStyle/>
          <a:p>
            <a:pPr algn="just">
              <a:lnSpc>
                <a:spcPct val="150000"/>
              </a:lnSpc>
            </a:pPr>
            <a:r>
              <a:rPr lang="en-US" dirty="0"/>
              <a:t> If the donator needs any detail about the orphanage with helping thought they can give request to the admin and collect the orphanage details.</a:t>
            </a:r>
          </a:p>
          <a:p>
            <a:pPr algn="just">
              <a:lnSpc>
                <a:spcPct val="150000"/>
              </a:lnSpc>
            </a:pPr>
            <a:r>
              <a:rPr lang="en-US" dirty="0"/>
              <a:t> This project is food redistribution is an enormously successful social innovation that tackles food waste and food poverty. The user’s details are maintained confidential because it maintains a separate account for each user. </a:t>
            </a:r>
            <a:endParaRPr lang="en-IN" dirty="0"/>
          </a:p>
          <a:p>
            <a:endParaRPr lang="en-IN" dirty="0"/>
          </a:p>
        </p:txBody>
      </p:sp>
    </p:spTree>
    <p:extLst>
      <p:ext uri="{BB962C8B-B14F-4D97-AF65-F5344CB8AC3E}">
        <p14:creationId xmlns:p14="http://schemas.microsoft.com/office/powerpoint/2010/main" val="3042695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4C744-4D34-0EC7-A7CD-04C79B531DE3}"/>
              </a:ext>
            </a:extLst>
          </p:cNvPr>
          <p:cNvSpPr>
            <a:spLocks noGrp="1"/>
          </p:cNvSpPr>
          <p:nvPr>
            <p:ph type="title"/>
          </p:nvPr>
        </p:nvSpPr>
        <p:spPr>
          <a:xfrm>
            <a:off x="147398" y="156238"/>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DF2A4BB1-171E-469B-81FD-28D4C954BC66}"/>
              </a:ext>
            </a:extLst>
          </p:cNvPr>
          <p:cNvSpPr>
            <a:spLocks noGrp="1"/>
          </p:cNvSpPr>
          <p:nvPr>
            <p:ph idx="1"/>
          </p:nvPr>
        </p:nvSpPr>
        <p:spPr>
          <a:xfrm>
            <a:off x="526780" y="768553"/>
            <a:ext cx="9012075" cy="5933209"/>
          </a:xfrm>
        </p:spPr>
        <p:txBody>
          <a:bodyPr>
            <a:normAutofit lnSpcReduction="10000"/>
          </a:bodyPr>
          <a:lstStyle/>
          <a:p>
            <a:pPr algn="just">
              <a:lnSpc>
                <a:spcPct val="160000"/>
              </a:lnSpc>
            </a:pPr>
            <a:r>
              <a:rPr lang="en-US" dirty="0"/>
              <a:t>These applications aim to raise awareness about food waste by offering features that allow individuals and businesses to monitor their food inventory, expiration dates, and waste patterns.</a:t>
            </a:r>
          </a:p>
          <a:p>
            <a:pPr algn="just">
              <a:lnSpc>
                <a:spcPct val="160000"/>
              </a:lnSpc>
            </a:pPr>
            <a:r>
              <a:rPr lang="en-US" dirty="0"/>
              <a:t> By providing real-time insights and alerts, such applications help users make more informed decisions about food purchases, meal planning, and storage. Another key objective is to promote sustainability by reducing the environmental impact of food waste, such as lowering carbon footprints and conserving natural resources like water and energy. </a:t>
            </a:r>
          </a:p>
          <a:p>
            <a:pPr algn="just">
              <a:lnSpc>
                <a:spcPct val="160000"/>
              </a:lnSpc>
            </a:pPr>
            <a:r>
              <a:rPr lang="en-US" dirty="0"/>
              <a:t>Additionally, food wastage detection apps often seek to encourage responsible behavior by offering educational content, waste reduction tips, and connecting users to food-sharing or donation networks. </a:t>
            </a:r>
          </a:p>
          <a:p>
            <a:pPr algn="just">
              <a:lnSpc>
                <a:spcPct val="160000"/>
              </a:lnSpc>
            </a:pPr>
            <a:r>
              <a:rPr lang="en-US" dirty="0"/>
              <a:t>Ultimately, these applications strive to not only reduce food waste but also foster a culture of sustainability, cost-effectiveness, and community support.</a:t>
            </a:r>
            <a:endParaRPr lang="en-IN" dirty="0"/>
          </a:p>
        </p:txBody>
      </p:sp>
    </p:spTree>
    <p:extLst>
      <p:ext uri="{BB962C8B-B14F-4D97-AF65-F5344CB8AC3E}">
        <p14:creationId xmlns:p14="http://schemas.microsoft.com/office/powerpoint/2010/main" val="1186069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B78D8-5223-9B37-75FC-697E068A0994}"/>
              </a:ext>
            </a:extLst>
          </p:cNvPr>
          <p:cNvSpPr>
            <a:spLocks noGrp="1"/>
          </p:cNvSpPr>
          <p:nvPr>
            <p:ph type="title"/>
          </p:nvPr>
        </p:nvSpPr>
        <p:spPr>
          <a:xfrm>
            <a:off x="85052" y="156238"/>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7C65766B-6E5D-256C-C993-C817B61F2B60}"/>
              </a:ext>
            </a:extLst>
          </p:cNvPr>
          <p:cNvSpPr>
            <a:spLocks noGrp="1"/>
          </p:cNvSpPr>
          <p:nvPr>
            <p:ph idx="1"/>
          </p:nvPr>
        </p:nvSpPr>
        <p:spPr>
          <a:xfrm>
            <a:off x="457200" y="972876"/>
            <a:ext cx="8868757" cy="5885124"/>
          </a:xfrm>
        </p:spPr>
        <p:txBody>
          <a:bodyPr>
            <a:normAutofit/>
          </a:bodyPr>
          <a:lstStyle/>
          <a:p>
            <a:pPr algn="just">
              <a:lnSpc>
                <a:spcPct val="150000"/>
              </a:lnSpc>
            </a:pPr>
            <a:r>
              <a:rPr lang="en-US" dirty="0"/>
              <a:t>Currently, people physically exchange their belongings by going to each organization or support group several times, on average. A few websites and initiatives like "Offer my Dabba" have made an effort to help people share their extra food in an effort to lessen the problem of food waste.</a:t>
            </a:r>
          </a:p>
          <a:p>
            <a:pPr algn="just">
              <a:lnSpc>
                <a:spcPct val="150000"/>
              </a:lnSpc>
            </a:pPr>
            <a:r>
              <a:rPr lang="en-US" dirty="0"/>
              <a:t> Currently, volunteers and social help group members have to go to these restaurants and look for individual donors. They are dealing with some serious issues like </a:t>
            </a:r>
            <a:r>
              <a:rPr lang="en-US" dirty="0" err="1"/>
              <a:t>communicaton</a:t>
            </a:r>
            <a:r>
              <a:rPr lang="en-US" dirty="0"/>
              <a:t>, </a:t>
            </a:r>
            <a:r>
              <a:rPr lang="en-US" dirty="0" err="1"/>
              <a:t>locaton</a:t>
            </a:r>
            <a:r>
              <a:rPr lang="en-US" dirty="0"/>
              <a:t> finding, missing likely donation locations, and a host of other issues.</a:t>
            </a:r>
          </a:p>
          <a:p>
            <a:pPr algn="just">
              <a:lnSpc>
                <a:spcPct val="150000"/>
              </a:lnSpc>
            </a:pPr>
            <a:r>
              <a:rPr lang="en-US" dirty="0"/>
              <a:t> It is imperative that all volunteers communicate effectively and are aware of the specifics of the distributions and pick-ups. At the same time, it's critical that the public is aware of NGOs and volunteers.</a:t>
            </a:r>
            <a:endParaRPr lang="en-IN" dirty="0"/>
          </a:p>
        </p:txBody>
      </p:sp>
    </p:spTree>
    <p:extLst>
      <p:ext uri="{BB962C8B-B14F-4D97-AF65-F5344CB8AC3E}">
        <p14:creationId xmlns:p14="http://schemas.microsoft.com/office/powerpoint/2010/main" val="2089816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58E99-8001-7B70-1B40-B22EB05C4023}"/>
              </a:ext>
            </a:extLst>
          </p:cNvPr>
          <p:cNvSpPr>
            <a:spLocks noGrp="1"/>
          </p:cNvSpPr>
          <p:nvPr>
            <p:ph type="title"/>
          </p:nvPr>
        </p:nvSpPr>
        <p:spPr>
          <a:xfrm>
            <a:off x="64270"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9E62433A-2F1D-401C-5E39-CB0F2288D7E5}"/>
              </a:ext>
            </a:extLst>
          </p:cNvPr>
          <p:cNvSpPr>
            <a:spLocks noGrp="1"/>
          </p:cNvSpPr>
          <p:nvPr>
            <p:ph idx="1"/>
          </p:nvPr>
        </p:nvSpPr>
        <p:spPr>
          <a:xfrm>
            <a:off x="625379" y="948646"/>
            <a:ext cx="8508230" cy="5327463"/>
          </a:xfrm>
        </p:spPr>
        <p:txBody>
          <a:bodyPr>
            <a:normAutofit lnSpcReduction="10000"/>
          </a:bodyPr>
          <a:lstStyle/>
          <a:p>
            <a:pPr algn="just">
              <a:lnSpc>
                <a:spcPct val="150000"/>
              </a:lnSpc>
            </a:pPr>
            <a:r>
              <a:rPr lang="en-US" b="1" dirty="0"/>
              <a:t>Personal Data Collection:</a:t>
            </a:r>
            <a:r>
              <a:rPr lang="en-US" dirty="0"/>
              <a:t> These apps may require access to personal data like eating habits or shopping lists. This raises privacy concerns, especially if the data is misused or shared without consent.</a:t>
            </a:r>
          </a:p>
          <a:p>
            <a:pPr algn="just">
              <a:lnSpc>
                <a:spcPct val="150000"/>
              </a:lnSpc>
            </a:pPr>
            <a:r>
              <a:rPr lang="en-US" b="1" dirty="0"/>
              <a:t>Faulty Detection:</a:t>
            </a:r>
            <a:r>
              <a:rPr lang="en-US" dirty="0"/>
              <a:t> Food waste detection apps may not always accurately detect the amount or type of food being wasted, leading to erroneous data that can impact their effectiveness.</a:t>
            </a:r>
            <a:r>
              <a:rPr lang="en-US" b="1" dirty="0"/>
              <a:t> </a:t>
            </a:r>
          </a:p>
          <a:p>
            <a:pPr algn="just">
              <a:lnSpc>
                <a:spcPct val="150000"/>
              </a:lnSpc>
            </a:pPr>
            <a:r>
              <a:rPr lang="en-US" b="1" dirty="0"/>
              <a:t>Compatibility Issues:</a:t>
            </a:r>
            <a:r>
              <a:rPr lang="en-US" dirty="0"/>
              <a:t> Not all kitchen devices (like smart fridges, inventory management tools, etc.) are compatible with the app, limiting its ability to track waste accurately.</a:t>
            </a:r>
          </a:p>
          <a:p>
            <a:pPr algn="just">
              <a:lnSpc>
                <a:spcPct val="150000"/>
              </a:lnSpc>
            </a:pPr>
            <a:r>
              <a:rPr lang="en-US" b="1" dirty="0"/>
              <a:t>Technical Glitches:</a:t>
            </a:r>
            <a:r>
              <a:rPr lang="en-US" dirty="0"/>
              <a:t> Bugs, crashes, or poor functionality of the app can disrupt the user's ability to track food waste, leading to a less effective experience.</a:t>
            </a:r>
            <a:endParaRPr lang="en-IN" dirty="0"/>
          </a:p>
        </p:txBody>
      </p:sp>
    </p:spTree>
    <p:extLst>
      <p:ext uri="{BB962C8B-B14F-4D97-AF65-F5344CB8AC3E}">
        <p14:creationId xmlns:p14="http://schemas.microsoft.com/office/powerpoint/2010/main" val="2646286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5D64C-2CB7-31B4-5C88-0927A6918721}"/>
              </a:ext>
            </a:extLst>
          </p:cNvPr>
          <p:cNvSpPr>
            <a:spLocks noGrp="1"/>
          </p:cNvSpPr>
          <p:nvPr>
            <p:ph type="title"/>
          </p:nvPr>
        </p:nvSpPr>
        <p:spPr>
          <a:xfrm>
            <a:off x="43489"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0F48A8D-9C86-CA87-4EF7-2E31053BD04B}"/>
              </a:ext>
            </a:extLst>
          </p:cNvPr>
          <p:cNvSpPr>
            <a:spLocks noGrp="1"/>
          </p:cNvSpPr>
          <p:nvPr>
            <p:ph idx="1"/>
          </p:nvPr>
        </p:nvSpPr>
        <p:spPr>
          <a:xfrm>
            <a:off x="384464" y="1108738"/>
            <a:ext cx="9138920" cy="5552989"/>
          </a:xfrm>
        </p:spPr>
        <p:txBody>
          <a:bodyPr>
            <a:normAutofit/>
          </a:bodyPr>
          <a:lstStyle/>
          <a:p>
            <a:pPr algn="just">
              <a:lnSpc>
                <a:spcPct val="150000"/>
              </a:lnSpc>
            </a:pPr>
            <a:r>
              <a:rPr lang="en-US" dirty="0"/>
              <a:t>In proposed system we are reduce that food wastage using that application. This project is food redistribution is an enormously successful social innovation that tackles food waste and food poverty. </a:t>
            </a:r>
          </a:p>
          <a:p>
            <a:pPr algn="just">
              <a:lnSpc>
                <a:spcPct val="150000"/>
              </a:lnSpc>
            </a:pPr>
            <a:r>
              <a:rPr lang="en-US" dirty="0"/>
              <a:t>The admin collect foods from donator through their nearby agent then provide to nearest orphanages or poor people. After receiving the food from the agent by admin and give alert message to that donator through this way we can reduce food wastage problem. </a:t>
            </a:r>
          </a:p>
          <a:p>
            <a:pPr algn="just">
              <a:lnSpc>
                <a:spcPct val="150000"/>
              </a:lnSpc>
            </a:pPr>
            <a:r>
              <a:rPr lang="en-US" dirty="0"/>
              <a:t>The proposed application is android-based, developed on Android Studio using java and xml requires internet connection and will provide a platform for donors and seekers after they successfully register into the system. If a user wishes to donate something, he/she can send a message in application. </a:t>
            </a:r>
            <a:endParaRPr lang="en-IN" dirty="0"/>
          </a:p>
        </p:txBody>
      </p:sp>
    </p:spTree>
    <p:extLst>
      <p:ext uri="{BB962C8B-B14F-4D97-AF65-F5344CB8AC3E}">
        <p14:creationId xmlns:p14="http://schemas.microsoft.com/office/powerpoint/2010/main" val="2830658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6F94D9-CDAE-705F-A596-5250DD359C79}"/>
              </a:ext>
            </a:extLst>
          </p:cNvPr>
          <p:cNvSpPr>
            <a:spLocks noGrp="1"/>
          </p:cNvSpPr>
          <p:nvPr>
            <p:ph idx="4294967295"/>
          </p:nvPr>
        </p:nvSpPr>
        <p:spPr>
          <a:xfrm>
            <a:off x="561109" y="498042"/>
            <a:ext cx="8596313" cy="3881437"/>
          </a:xfrm>
        </p:spPr>
        <p:txBody>
          <a:bodyPr/>
          <a:lstStyle/>
          <a:p>
            <a:pPr algn="just">
              <a:lnSpc>
                <a:spcPct val="150000"/>
              </a:lnSpc>
            </a:pPr>
            <a:r>
              <a:rPr lang="en-US" dirty="0"/>
              <a:t>This message will be shown as notification in donations tab to other users. This message will be stored in backend in the database. Once a notification is sent, the orphanages who wish to claim the donations can reply to the donor and contact him/her. </a:t>
            </a:r>
          </a:p>
          <a:p>
            <a:pPr algn="just">
              <a:lnSpc>
                <a:spcPct val="150000"/>
              </a:lnSpc>
            </a:pPr>
            <a:r>
              <a:rPr lang="en-US" dirty="0"/>
              <a:t>The user interface of this system will be simple and user-friendly, and the targeted system is android. At present, we are aiming to avoid the major wastage that usually happens in India and that is foodstuffs.</a:t>
            </a:r>
            <a:endParaRPr lang="en-IN" dirty="0"/>
          </a:p>
        </p:txBody>
      </p:sp>
    </p:spTree>
    <p:extLst>
      <p:ext uri="{BB962C8B-B14F-4D97-AF65-F5344CB8AC3E}">
        <p14:creationId xmlns:p14="http://schemas.microsoft.com/office/powerpoint/2010/main" val="478136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2A478-AFB4-706B-8719-39702995F0D1}"/>
              </a:ext>
            </a:extLst>
          </p:cNvPr>
          <p:cNvSpPr>
            <a:spLocks noGrp="1"/>
          </p:cNvSpPr>
          <p:nvPr>
            <p:ph type="title"/>
          </p:nvPr>
        </p:nvSpPr>
        <p:spPr>
          <a:xfrm>
            <a:off x="220134" y="0"/>
            <a:ext cx="8596668" cy="1320800"/>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64BADF68-2E77-DAB5-8983-0BC54AD0028C}"/>
              </a:ext>
            </a:extLst>
          </p:cNvPr>
          <p:cNvSpPr>
            <a:spLocks noGrp="1"/>
          </p:cNvSpPr>
          <p:nvPr>
            <p:ph idx="1"/>
          </p:nvPr>
        </p:nvSpPr>
        <p:spPr>
          <a:xfrm>
            <a:off x="474596" y="959037"/>
            <a:ext cx="8717973" cy="5337854"/>
          </a:xfrm>
        </p:spPr>
        <p:txBody>
          <a:bodyPr>
            <a:normAutofit/>
          </a:bodyPr>
          <a:lstStyle/>
          <a:p>
            <a:pPr algn="just">
              <a:lnSpc>
                <a:spcPct val="150000"/>
              </a:lnSpc>
            </a:pPr>
            <a:r>
              <a:rPr lang="en-US" b="1" dirty="0"/>
              <a:t>Real-Time Tracking:</a:t>
            </a:r>
            <a:r>
              <a:rPr lang="en-US" dirty="0"/>
              <a:t> These apps can help users monitor food consumption and waste in real time, making it easier to identify areas where waste can be reduced.</a:t>
            </a:r>
          </a:p>
          <a:p>
            <a:pPr algn="just">
              <a:lnSpc>
                <a:spcPct val="150000"/>
              </a:lnSpc>
            </a:pPr>
            <a:r>
              <a:rPr lang="en-US" b="1" dirty="0"/>
              <a:t>Financial Savings:</a:t>
            </a:r>
            <a:r>
              <a:rPr lang="en-US" dirty="0"/>
              <a:t> By reducing unnecessary purchases and avoiding food spoilage, users can save money that would otherwise be spent on wasted food.</a:t>
            </a:r>
          </a:p>
          <a:p>
            <a:pPr algn="just">
              <a:lnSpc>
                <a:spcPct val="150000"/>
              </a:lnSpc>
            </a:pPr>
            <a:r>
              <a:rPr lang="en-US" b="1" dirty="0"/>
              <a:t>Conservation of Resources:</a:t>
            </a:r>
            <a:r>
              <a:rPr lang="en-US" dirty="0"/>
              <a:t> Wasting food also wastes the water, energy, and labor that went into producing, transporting, and storing it. Food wastage detection apps help conserve these valuable resources.</a:t>
            </a:r>
          </a:p>
          <a:p>
            <a:pPr algn="just">
              <a:lnSpc>
                <a:spcPct val="150000"/>
              </a:lnSpc>
            </a:pPr>
            <a:r>
              <a:rPr lang="en-US" b="1" dirty="0"/>
              <a:t>Smarter Meal Planning:</a:t>
            </a:r>
            <a:r>
              <a:rPr lang="en-US" dirty="0"/>
              <a:t> These apps help users plan meals based on their current inventory, reducing the likelihood of purchasing items they already have or letting perishable foods expire.</a:t>
            </a:r>
            <a:endParaRPr lang="en-IN" dirty="0"/>
          </a:p>
        </p:txBody>
      </p:sp>
    </p:spTree>
    <p:extLst>
      <p:ext uri="{BB962C8B-B14F-4D97-AF65-F5344CB8AC3E}">
        <p14:creationId xmlns:p14="http://schemas.microsoft.com/office/powerpoint/2010/main" val="834188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FA4BB-5CF4-D178-CD0D-4596407B9A0A}"/>
              </a:ext>
            </a:extLst>
          </p:cNvPr>
          <p:cNvSpPr>
            <a:spLocks noGrp="1"/>
          </p:cNvSpPr>
          <p:nvPr>
            <p:ph type="title"/>
          </p:nvPr>
        </p:nvSpPr>
        <p:spPr>
          <a:xfrm>
            <a:off x="116225" y="156238"/>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B086C2B1-CBD6-C75A-EBAB-1AD2FECB72BA}"/>
              </a:ext>
            </a:extLst>
          </p:cNvPr>
          <p:cNvSpPr>
            <a:spLocks noGrp="1"/>
          </p:cNvSpPr>
          <p:nvPr>
            <p:ph idx="1"/>
          </p:nvPr>
        </p:nvSpPr>
        <p:spPr>
          <a:xfrm>
            <a:off x="344825" y="841290"/>
            <a:ext cx="9194030" cy="5860472"/>
          </a:xfrm>
        </p:spPr>
        <p:txBody>
          <a:bodyPr>
            <a:normAutofit/>
          </a:bodyPr>
          <a:lstStyle/>
          <a:p>
            <a:pPr algn="just">
              <a:lnSpc>
                <a:spcPct val="160000"/>
              </a:lnSpc>
            </a:pPr>
            <a:r>
              <a:rPr lang="en-US" dirty="0"/>
              <a:t>Approximately one in nine people on Earth do not have enough food to lead a healthy life, making food waste a global problem. This is because there is a severe food waste problem and a shortage in food production.</a:t>
            </a:r>
          </a:p>
          <a:p>
            <a:pPr algn="just">
              <a:lnSpc>
                <a:spcPct val="160000"/>
              </a:lnSpc>
            </a:pPr>
            <a:r>
              <a:rPr lang="en-US" dirty="0"/>
              <a:t> The world produces 1.5 times as much today for each individual, which is sufficient to feed almost 10 billion people. Nonetheless, there is still a global food shortage, which results in waste that is either intentional or accidental.</a:t>
            </a:r>
          </a:p>
          <a:p>
            <a:pPr algn="just">
              <a:lnSpc>
                <a:spcPct val="160000"/>
              </a:lnSpc>
            </a:pPr>
            <a:r>
              <a:rPr lang="en-US" dirty="0"/>
              <a:t> Food waste is the term for food supplies that, although fit for human consumption, were originally intended to feed people but are now lying in landfills as trash. </a:t>
            </a:r>
          </a:p>
          <a:p>
            <a:pPr algn="just">
              <a:lnSpc>
                <a:spcPct val="160000"/>
              </a:lnSpc>
            </a:pPr>
            <a:r>
              <a:rPr lang="en-US" dirty="0"/>
              <a:t>This problem is exacerbated by economic behavior, inadequate stock management, and neglect, each to a greater extent than the others. Every year, one-third of the food produced worldwide is wasted, which is four times more than what would be needed to reduce undernutrition globally. </a:t>
            </a:r>
            <a:endParaRPr lang="en-IN" dirty="0"/>
          </a:p>
        </p:txBody>
      </p:sp>
    </p:spTree>
    <p:extLst>
      <p:ext uri="{BB962C8B-B14F-4D97-AF65-F5344CB8AC3E}">
        <p14:creationId xmlns:p14="http://schemas.microsoft.com/office/powerpoint/2010/main" val="3929725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DFBA75-2402-FE41-E156-23DF31E8CD32}"/>
              </a:ext>
            </a:extLst>
          </p:cNvPr>
          <p:cNvSpPr>
            <a:spLocks noGrp="1"/>
          </p:cNvSpPr>
          <p:nvPr>
            <p:ph idx="4294967295"/>
          </p:nvPr>
        </p:nvSpPr>
        <p:spPr>
          <a:xfrm>
            <a:off x="353291" y="404884"/>
            <a:ext cx="8988136" cy="6068651"/>
          </a:xfrm>
        </p:spPr>
        <p:txBody>
          <a:bodyPr>
            <a:noAutofit/>
          </a:bodyPr>
          <a:lstStyle/>
          <a:p>
            <a:pPr algn="just">
              <a:lnSpc>
                <a:spcPct val="150000"/>
              </a:lnSpc>
            </a:pPr>
            <a:r>
              <a:rPr lang="en-US" dirty="0"/>
              <a:t>According to a 2021 United Nations Environment Program analysis, food waste is an issue in all nations, regardless of their economic development level. The analysis projected that 931 million tons of food </a:t>
            </a:r>
          </a:p>
          <a:p>
            <a:pPr algn="just">
              <a:lnSpc>
                <a:spcPct val="150000"/>
              </a:lnSpc>
            </a:pPr>
            <a:r>
              <a:rPr lang="en-US" dirty="0"/>
              <a:t>If only </a:t>
            </a:r>
            <a:r>
              <a:rPr lang="en-US" dirty="0" err="1"/>
              <a:t>onefourth</a:t>
            </a:r>
            <a:r>
              <a:rPr lang="en-US" dirty="0"/>
              <a:t> of the food that is wasted globally could be salvaged, that would be sufficient to feed 870 million hungry people. With an estimated 10 million weddings each year, India plays a significant role in the country's $14 billion in annual food waste. </a:t>
            </a:r>
          </a:p>
          <a:p>
            <a:pPr algn="just">
              <a:lnSpc>
                <a:spcPct val="150000"/>
              </a:lnSpc>
            </a:pPr>
            <a:r>
              <a:rPr lang="en-US" dirty="0"/>
              <a:t>Over 25% of the food prepared for weddings ends up in the trash, and restaurants account for a sizable portion of food waste. Improving food security and reducing world hunger require addressing food waste.</a:t>
            </a:r>
          </a:p>
          <a:p>
            <a:pPr algn="just">
              <a:lnSpc>
                <a:spcPct val="150000"/>
              </a:lnSpc>
            </a:pPr>
            <a:r>
              <a:rPr lang="en-US" dirty="0"/>
              <a:t> Consumers can now download and use a number of smartphone apps that have been developed recently that purport to help reduce food waste in this industry (referred to as apps against food waste; see, for example, Hanson and Ahmadi, 2022). </a:t>
            </a:r>
            <a:endParaRPr lang="en-IN" dirty="0"/>
          </a:p>
        </p:txBody>
      </p:sp>
    </p:spTree>
    <p:extLst>
      <p:ext uri="{BB962C8B-B14F-4D97-AF65-F5344CB8AC3E}">
        <p14:creationId xmlns:p14="http://schemas.microsoft.com/office/powerpoint/2010/main" val="3369436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D5701-328C-E847-DE44-88D823CB4E45}"/>
              </a:ext>
            </a:extLst>
          </p:cNvPr>
          <p:cNvSpPr>
            <a:spLocks noGrp="1"/>
          </p:cNvSpPr>
          <p:nvPr>
            <p:ph type="title"/>
          </p:nvPr>
        </p:nvSpPr>
        <p:spPr>
          <a:xfrm>
            <a:off x="116225" y="156238"/>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E1B0630A-FD73-411D-A7BE-5D95C0D770E4}"/>
              </a:ext>
            </a:extLst>
          </p:cNvPr>
          <p:cNvSpPr>
            <a:spLocks noGrp="1"/>
          </p:cNvSpPr>
          <p:nvPr>
            <p:ph idx="1"/>
          </p:nvPr>
        </p:nvSpPr>
        <p:spPr>
          <a:xfrm>
            <a:off x="926716" y="1235798"/>
            <a:ext cx="8596668" cy="3880773"/>
          </a:xfrm>
        </p:spPr>
        <p:txBody>
          <a:bodyPr/>
          <a:lstStyle/>
          <a:p>
            <a:pPr algn="just">
              <a:lnSpc>
                <a:spcPct val="150000"/>
              </a:lnSpc>
            </a:pPr>
            <a:r>
              <a:rPr lang="en-US" sz="2000" b="1" dirty="0"/>
              <a:t>Food Inventory Management Module</a:t>
            </a:r>
          </a:p>
          <a:p>
            <a:pPr algn="just">
              <a:lnSpc>
                <a:spcPct val="150000"/>
              </a:lnSpc>
            </a:pPr>
            <a:r>
              <a:rPr lang="en-US" sz="2000" b="1" dirty="0"/>
              <a:t>Food Waste Tracking Module</a:t>
            </a:r>
          </a:p>
          <a:p>
            <a:pPr algn="just">
              <a:lnSpc>
                <a:spcPct val="150000"/>
              </a:lnSpc>
            </a:pPr>
            <a:r>
              <a:rPr lang="en-US" sz="2000" b="1" dirty="0"/>
              <a:t>Meal Planning and Recipe Recommendation Module</a:t>
            </a:r>
          </a:p>
          <a:p>
            <a:pPr algn="just">
              <a:lnSpc>
                <a:spcPct val="150000"/>
              </a:lnSpc>
            </a:pPr>
            <a:r>
              <a:rPr lang="en-US" sz="2000" b="1" dirty="0"/>
              <a:t>Food Expiration Alert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3486627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330A-1E70-47F4-7F1B-D140B567576B}"/>
              </a:ext>
            </a:extLst>
          </p:cNvPr>
          <p:cNvSpPr>
            <a:spLocks noGrp="1"/>
          </p:cNvSpPr>
          <p:nvPr>
            <p:ph type="title"/>
          </p:nvPr>
        </p:nvSpPr>
        <p:spPr>
          <a:xfrm>
            <a:off x="126616" y="245918"/>
            <a:ext cx="8596668" cy="1320800"/>
          </a:xfrm>
        </p:spPr>
        <p:txBody>
          <a:bodyPr/>
          <a:lstStyle/>
          <a:p>
            <a:r>
              <a:rPr lang="en-US" b="1" dirty="0"/>
              <a:t>Food Inventory Management Module</a:t>
            </a:r>
            <a:br>
              <a:rPr lang="en-US" b="1" dirty="0"/>
            </a:br>
            <a:endParaRPr lang="en-IN" dirty="0"/>
          </a:p>
        </p:txBody>
      </p:sp>
      <p:sp>
        <p:nvSpPr>
          <p:cNvPr id="3" name="Content Placeholder 2">
            <a:extLst>
              <a:ext uri="{FF2B5EF4-FFF2-40B4-BE49-F238E27FC236}">
                <a16:creationId xmlns:a16="http://schemas.microsoft.com/office/drawing/2014/main" id="{412444D4-07E6-5AD5-C08F-892C3FA0094C}"/>
              </a:ext>
            </a:extLst>
          </p:cNvPr>
          <p:cNvSpPr>
            <a:spLocks noGrp="1"/>
          </p:cNvSpPr>
          <p:nvPr>
            <p:ph idx="1"/>
          </p:nvPr>
        </p:nvSpPr>
        <p:spPr>
          <a:xfrm>
            <a:off x="563033" y="1278082"/>
            <a:ext cx="8768003" cy="5443247"/>
          </a:xfrm>
        </p:spPr>
        <p:txBody>
          <a:bodyPr>
            <a:normAutofit/>
          </a:bodyPr>
          <a:lstStyle/>
          <a:p>
            <a:pPr algn="just">
              <a:lnSpc>
                <a:spcPct val="150000"/>
              </a:lnSpc>
              <a:buFont typeface="Arial" panose="020B0604020202020204" pitchFamily="34" charset="0"/>
              <a:buChar char="•"/>
            </a:pPr>
            <a:r>
              <a:rPr lang="en-US" b="1" dirty="0"/>
              <a:t>Purpose:</a:t>
            </a:r>
            <a:r>
              <a:rPr lang="en-US" dirty="0"/>
              <a:t> This module helps users track their food stock, including the quantities, types, and expiration dates of items in their pantry, fridge, or freezer.</a:t>
            </a:r>
          </a:p>
          <a:p>
            <a:pPr algn="just">
              <a:lnSpc>
                <a:spcPct val="150000"/>
              </a:lnSpc>
              <a:buFont typeface="Arial" panose="020B0604020202020204" pitchFamily="34" charset="0"/>
              <a:buChar char="•"/>
            </a:pPr>
            <a:r>
              <a:rPr lang="en-US" b="1" dirty="0"/>
              <a:t>Key Features:</a:t>
            </a:r>
            <a:endParaRPr lang="en-US" dirty="0"/>
          </a:p>
          <a:p>
            <a:pPr marL="742950" lvl="1" indent="-285750" algn="just">
              <a:lnSpc>
                <a:spcPct val="150000"/>
              </a:lnSpc>
              <a:buFont typeface="Arial" panose="020B0604020202020204" pitchFamily="34" charset="0"/>
              <a:buChar char="•"/>
            </a:pPr>
            <a:r>
              <a:rPr lang="en-US" sz="1800" dirty="0"/>
              <a:t>Automatic scanning of barcodes or QR codes to add items to inventory.</a:t>
            </a:r>
          </a:p>
          <a:p>
            <a:pPr marL="742950" lvl="1" indent="-285750" algn="just">
              <a:lnSpc>
                <a:spcPct val="150000"/>
              </a:lnSpc>
              <a:buFont typeface="Arial" panose="020B0604020202020204" pitchFamily="34" charset="0"/>
              <a:buChar char="•"/>
            </a:pPr>
            <a:r>
              <a:rPr lang="en-US" sz="1800" dirty="0"/>
              <a:t>Manual input for users to log food items without barcodes.</a:t>
            </a:r>
          </a:p>
          <a:p>
            <a:pPr marL="742950" lvl="1" indent="-285750" algn="just">
              <a:lnSpc>
                <a:spcPct val="150000"/>
              </a:lnSpc>
              <a:buFont typeface="Arial" panose="020B0604020202020204" pitchFamily="34" charset="0"/>
              <a:buChar char="•"/>
            </a:pPr>
            <a:r>
              <a:rPr lang="en-US" sz="1800" dirty="0"/>
              <a:t>Notifications for expiring or near-expiring items.</a:t>
            </a:r>
          </a:p>
          <a:p>
            <a:pPr marL="742950" lvl="1" indent="-285750" algn="just">
              <a:lnSpc>
                <a:spcPct val="150000"/>
              </a:lnSpc>
              <a:buFont typeface="Arial" panose="020B0604020202020204" pitchFamily="34" charset="0"/>
              <a:buChar char="•"/>
            </a:pPr>
            <a:r>
              <a:rPr lang="en-US" sz="1800" dirty="0"/>
              <a:t>Categorization of food items by type (e.g., dairy, vegetables, grains).</a:t>
            </a:r>
          </a:p>
          <a:p>
            <a:pPr marL="742950" lvl="1" indent="-285750" algn="just">
              <a:lnSpc>
                <a:spcPct val="150000"/>
              </a:lnSpc>
              <a:buFont typeface="Arial" panose="020B0604020202020204" pitchFamily="34" charset="0"/>
              <a:buChar char="•"/>
            </a:pPr>
            <a:r>
              <a:rPr lang="en-US" sz="1800" dirty="0"/>
              <a:t>Integration with smart fridges or inventory management systems for real-time updates.</a:t>
            </a:r>
          </a:p>
          <a:p>
            <a:endParaRPr lang="en-IN" dirty="0"/>
          </a:p>
        </p:txBody>
      </p:sp>
    </p:spTree>
    <p:extLst>
      <p:ext uri="{BB962C8B-B14F-4D97-AF65-F5344CB8AC3E}">
        <p14:creationId xmlns:p14="http://schemas.microsoft.com/office/powerpoint/2010/main" val="1978392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1AA79-6C18-AD2C-CF86-A4FFB0491DFB}"/>
              </a:ext>
            </a:extLst>
          </p:cNvPr>
          <p:cNvSpPr>
            <a:spLocks noGrp="1"/>
          </p:cNvSpPr>
          <p:nvPr>
            <p:ph type="title"/>
          </p:nvPr>
        </p:nvSpPr>
        <p:spPr>
          <a:xfrm>
            <a:off x="147398" y="156238"/>
            <a:ext cx="8596668" cy="1320800"/>
          </a:xfrm>
        </p:spPr>
        <p:txBody>
          <a:bodyPr/>
          <a:lstStyle/>
          <a:p>
            <a:r>
              <a:rPr lang="en-US" b="1" dirty="0"/>
              <a:t>Food Waste Tracking Module</a:t>
            </a:r>
            <a:br>
              <a:rPr lang="en-US" b="1" dirty="0"/>
            </a:br>
            <a:endParaRPr lang="en-IN" dirty="0"/>
          </a:p>
        </p:txBody>
      </p:sp>
      <p:sp>
        <p:nvSpPr>
          <p:cNvPr id="3" name="Content Placeholder 2">
            <a:extLst>
              <a:ext uri="{FF2B5EF4-FFF2-40B4-BE49-F238E27FC236}">
                <a16:creationId xmlns:a16="http://schemas.microsoft.com/office/drawing/2014/main" id="{52040DF5-7B92-9781-0E18-196A1C21DF47}"/>
              </a:ext>
            </a:extLst>
          </p:cNvPr>
          <p:cNvSpPr>
            <a:spLocks noGrp="1"/>
          </p:cNvSpPr>
          <p:nvPr>
            <p:ph idx="1"/>
          </p:nvPr>
        </p:nvSpPr>
        <p:spPr>
          <a:xfrm>
            <a:off x="436418" y="1146838"/>
            <a:ext cx="8889538" cy="4564324"/>
          </a:xfrm>
        </p:spPr>
        <p:txBody>
          <a:bodyPr>
            <a:normAutofit/>
          </a:bodyPr>
          <a:lstStyle/>
          <a:p>
            <a:pPr algn="just">
              <a:lnSpc>
                <a:spcPct val="150000"/>
              </a:lnSpc>
              <a:buFont typeface="Arial" panose="020B0604020202020204" pitchFamily="34" charset="0"/>
              <a:buChar char="•"/>
            </a:pPr>
            <a:r>
              <a:rPr lang="en-US" b="1" dirty="0"/>
              <a:t>Purpose:</a:t>
            </a:r>
            <a:r>
              <a:rPr lang="en-US" dirty="0"/>
              <a:t> This module tracks food waste by monitoring the amount and type of food that is discarded.</a:t>
            </a:r>
          </a:p>
          <a:p>
            <a:pPr algn="just">
              <a:lnSpc>
                <a:spcPct val="150000"/>
              </a:lnSpc>
              <a:buFont typeface="Arial" panose="020B0604020202020204" pitchFamily="34" charset="0"/>
              <a:buChar char="•"/>
            </a:pPr>
            <a:r>
              <a:rPr lang="en-US" b="1" dirty="0"/>
              <a:t>Key Features:</a:t>
            </a:r>
            <a:endParaRPr lang="en-US" dirty="0"/>
          </a:p>
          <a:p>
            <a:pPr marL="742950" lvl="1" indent="-285750" algn="just">
              <a:lnSpc>
                <a:spcPct val="150000"/>
              </a:lnSpc>
              <a:buFont typeface="Arial" panose="020B0604020202020204" pitchFamily="34" charset="0"/>
              <a:buChar char="•"/>
            </a:pPr>
            <a:r>
              <a:rPr lang="en-US" sz="1800" dirty="0"/>
              <a:t>Users log waste items manually or use sensors (in advanced systems) to detect wasted food.</a:t>
            </a:r>
          </a:p>
          <a:p>
            <a:pPr marL="742950" lvl="1" indent="-285750" algn="just">
              <a:lnSpc>
                <a:spcPct val="150000"/>
              </a:lnSpc>
              <a:buFont typeface="Arial" panose="020B0604020202020204" pitchFamily="34" charset="0"/>
              <a:buChar char="•"/>
            </a:pPr>
            <a:r>
              <a:rPr lang="en-US" sz="1800" dirty="0"/>
              <a:t>Tracking of wasted food based on weight, volume, or the type of food.</a:t>
            </a:r>
          </a:p>
          <a:p>
            <a:pPr marL="742950" lvl="1" indent="-285750" algn="just">
              <a:lnSpc>
                <a:spcPct val="150000"/>
              </a:lnSpc>
              <a:buFont typeface="Arial" panose="020B0604020202020204" pitchFamily="34" charset="0"/>
              <a:buChar char="•"/>
            </a:pPr>
            <a:r>
              <a:rPr lang="en-US" sz="1800" dirty="0"/>
              <a:t>Data analytics on the frequency and reasons for waste (e.g., over-purchasing, expiration, leftovers).</a:t>
            </a:r>
          </a:p>
          <a:p>
            <a:pPr marL="742950" lvl="1" indent="-285750" algn="just">
              <a:lnSpc>
                <a:spcPct val="150000"/>
              </a:lnSpc>
              <a:buFont typeface="Arial" panose="020B0604020202020204" pitchFamily="34" charset="0"/>
              <a:buChar char="•"/>
            </a:pPr>
            <a:r>
              <a:rPr lang="en-US" sz="1800" dirty="0"/>
              <a:t>Visual or detailed reports on trends of food waste over time.</a:t>
            </a:r>
          </a:p>
          <a:p>
            <a:endParaRPr lang="en-IN" dirty="0"/>
          </a:p>
        </p:txBody>
      </p:sp>
    </p:spTree>
    <p:extLst>
      <p:ext uri="{BB962C8B-B14F-4D97-AF65-F5344CB8AC3E}">
        <p14:creationId xmlns:p14="http://schemas.microsoft.com/office/powerpoint/2010/main" val="30814171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5FC3C-8343-6DC1-12F5-EACB25E9F6D2}"/>
              </a:ext>
            </a:extLst>
          </p:cNvPr>
          <p:cNvSpPr>
            <a:spLocks noGrp="1"/>
          </p:cNvSpPr>
          <p:nvPr>
            <p:ph type="title"/>
          </p:nvPr>
        </p:nvSpPr>
        <p:spPr>
          <a:xfrm>
            <a:off x="105834" y="156238"/>
            <a:ext cx="8596668" cy="1320800"/>
          </a:xfrm>
        </p:spPr>
        <p:txBody>
          <a:bodyPr>
            <a:normAutofit fontScale="90000"/>
          </a:bodyPr>
          <a:lstStyle/>
          <a:p>
            <a:r>
              <a:rPr lang="en-US" b="1" dirty="0"/>
              <a:t>Meal Planning and Recipe Recommendation Module</a:t>
            </a:r>
            <a:br>
              <a:rPr lang="en-US" b="1" dirty="0"/>
            </a:br>
            <a:endParaRPr lang="en-IN" dirty="0"/>
          </a:p>
        </p:txBody>
      </p:sp>
      <p:sp>
        <p:nvSpPr>
          <p:cNvPr id="3" name="Content Placeholder 2">
            <a:extLst>
              <a:ext uri="{FF2B5EF4-FFF2-40B4-BE49-F238E27FC236}">
                <a16:creationId xmlns:a16="http://schemas.microsoft.com/office/drawing/2014/main" id="{228B04CC-85B3-2F3D-3F99-73ED529BAFD6}"/>
              </a:ext>
            </a:extLst>
          </p:cNvPr>
          <p:cNvSpPr>
            <a:spLocks noGrp="1"/>
          </p:cNvSpPr>
          <p:nvPr>
            <p:ph idx="1"/>
          </p:nvPr>
        </p:nvSpPr>
        <p:spPr>
          <a:xfrm>
            <a:off x="396778" y="1477037"/>
            <a:ext cx="8726440" cy="5121189"/>
          </a:xfrm>
        </p:spPr>
        <p:txBody>
          <a:bodyPr>
            <a:normAutofit fontScale="92500" lnSpcReduction="10000"/>
          </a:bodyPr>
          <a:lstStyle/>
          <a:p>
            <a:pPr algn="just">
              <a:lnSpc>
                <a:spcPct val="150000"/>
              </a:lnSpc>
              <a:buFont typeface="Arial" panose="020B0604020202020204" pitchFamily="34" charset="0"/>
              <a:buChar char="•"/>
            </a:pPr>
            <a:r>
              <a:rPr lang="en-US" sz="1900" b="1" dirty="0"/>
              <a:t>Purpose:</a:t>
            </a:r>
            <a:r>
              <a:rPr lang="en-US" sz="1900" dirty="0"/>
              <a:t> This module helps users plan meals based on the food they already have and recommends recipes to minimize waste.</a:t>
            </a:r>
          </a:p>
          <a:p>
            <a:pPr algn="just">
              <a:lnSpc>
                <a:spcPct val="150000"/>
              </a:lnSpc>
              <a:buFont typeface="Arial" panose="020B0604020202020204" pitchFamily="34" charset="0"/>
              <a:buChar char="•"/>
            </a:pPr>
            <a:r>
              <a:rPr lang="en-US" sz="1900" b="1" dirty="0"/>
              <a:t>Key Features:</a:t>
            </a:r>
            <a:endParaRPr lang="en-US" sz="1900" dirty="0"/>
          </a:p>
          <a:p>
            <a:pPr marL="742950" lvl="1" indent="-285750" algn="just">
              <a:lnSpc>
                <a:spcPct val="150000"/>
              </a:lnSpc>
              <a:buFont typeface="Arial" panose="020B0604020202020204" pitchFamily="34" charset="0"/>
              <a:buChar char="•"/>
            </a:pPr>
            <a:r>
              <a:rPr lang="en-US" sz="1900" dirty="0"/>
              <a:t>Meal suggestions based on available ingredients, helping users use up what they already have before it expires.</a:t>
            </a:r>
          </a:p>
          <a:p>
            <a:pPr marL="742950" lvl="1" indent="-285750" algn="just">
              <a:lnSpc>
                <a:spcPct val="150000"/>
              </a:lnSpc>
              <a:buFont typeface="Arial" panose="020B0604020202020204" pitchFamily="34" charset="0"/>
              <a:buChar char="•"/>
            </a:pPr>
            <a:r>
              <a:rPr lang="en-US" sz="1900" dirty="0"/>
              <a:t>Recipe recommendations that use leftover or excess ingredients.</a:t>
            </a:r>
          </a:p>
          <a:p>
            <a:pPr marL="742950" lvl="1" indent="-285750" algn="just">
              <a:lnSpc>
                <a:spcPct val="150000"/>
              </a:lnSpc>
              <a:buFont typeface="Arial" panose="020B0604020202020204" pitchFamily="34" charset="0"/>
              <a:buChar char="•"/>
            </a:pPr>
            <a:r>
              <a:rPr lang="en-US" sz="1900" dirty="0"/>
              <a:t>Option to create weekly meal plans based on inventory and food preferences.</a:t>
            </a:r>
          </a:p>
          <a:p>
            <a:pPr marL="742950" lvl="1" indent="-285750" algn="just">
              <a:lnSpc>
                <a:spcPct val="150000"/>
              </a:lnSpc>
              <a:buFont typeface="Arial" panose="020B0604020202020204" pitchFamily="34" charset="0"/>
              <a:buChar char="•"/>
            </a:pPr>
            <a:r>
              <a:rPr lang="en-US" sz="1900" dirty="0"/>
              <a:t>Integration with shopping lists to buy only what’s necessary.</a:t>
            </a:r>
          </a:p>
          <a:p>
            <a:pPr marL="742950" lvl="1" indent="-285750" algn="just">
              <a:lnSpc>
                <a:spcPct val="150000"/>
              </a:lnSpc>
              <a:buFont typeface="Arial" panose="020B0604020202020204" pitchFamily="34" charset="0"/>
              <a:buChar char="•"/>
            </a:pPr>
            <a:r>
              <a:rPr lang="en-US" sz="1900" dirty="0"/>
              <a:t>User customization based on dietary preferences or restrictions (e.g., vegetarian, gluten-free).</a:t>
            </a:r>
          </a:p>
          <a:p>
            <a:endParaRPr lang="en-IN" dirty="0"/>
          </a:p>
        </p:txBody>
      </p:sp>
    </p:spTree>
    <p:extLst>
      <p:ext uri="{BB962C8B-B14F-4D97-AF65-F5344CB8AC3E}">
        <p14:creationId xmlns:p14="http://schemas.microsoft.com/office/powerpoint/2010/main" val="2877233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807FA-740F-076E-8015-1DF071B62304}"/>
              </a:ext>
            </a:extLst>
          </p:cNvPr>
          <p:cNvSpPr>
            <a:spLocks noGrp="1"/>
          </p:cNvSpPr>
          <p:nvPr>
            <p:ph type="title"/>
          </p:nvPr>
        </p:nvSpPr>
        <p:spPr>
          <a:xfrm>
            <a:off x="209743" y="156238"/>
            <a:ext cx="8596668" cy="1320800"/>
          </a:xfrm>
        </p:spPr>
        <p:txBody>
          <a:bodyPr/>
          <a:lstStyle/>
          <a:p>
            <a:r>
              <a:rPr lang="en-US" b="1" dirty="0"/>
              <a:t>Food Expiration Alert Module</a:t>
            </a:r>
            <a:br>
              <a:rPr lang="en-US" b="1" dirty="0"/>
            </a:br>
            <a:endParaRPr lang="en-IN" dirty="0"/>
          </a:p>
        </p:txBody>
      </p:sp>
      <p:sp>
        <p:nvSpPr>
          <p:cNvPr id="3" name="Content Placeholder 2">
            <a:extLst>
              <a:ext uri="{FF2B5EF4-FFF2-40B4-BE49-F238E27FC236}">
                <a16:creationId xmlns:a16="http://schemas.microsoft.com/office/drawing/2014/main" id="{F15BAD2D-8BD0-2983-55D2-C113B605B723}"/>
              </a:ext>
            </a:extLst>
          </p:cNvPr>
          <p:cNvSpPr>
            <a:spLocks noGrp="1"/>
          </p:cNvSpPr>
          <p:nvPr>
            <p:ph idx="1"/>
          </p:nvPr>
        </p:nvSpPr>
        <p:spPr>
          <a:xfrm>
            <a:off x="947498" y="1027980"/>
            <a:ext cx="8596668" cy="3880773"/>
          </a:xfrm>
        </p:spPr>
        <p:txBody>
          <a:bodyPr/>
          <a:lstStyle/>
          <a:p>
            <a:pPr algn="just">
              <a:lnSpc>
                <a:spcPct val="150000"/>
              </a:lnSpc>
              <a:buFont typeface="Arial" panose="020B0604020202020204" pitchFamily="34" charset="0"/>
              <a:buChar char="•"/>
            </a:pPr>
            <a:r>
              <a:rPr lang="en-US" b="1" dirty="0"/>
              <a:t>Purpose:</a:t>
            </a:r>
            <a:r>
              <a:rPr lang="en-US" dirty="0"/>
              <a:t> This module sends alerts to users about upcoming expiration dates to help them manage their food before it spoils.</a:t>
            </a:r>
          </a:p>
          <a:p>
            <a:pPr algn="just">
              <a:lnSpc>
                <a:spcPct val="150000"/>
              </a:lnSpc>
              <a:buFont typeface="Arial" panose="020B0604020202020204" pitchFamily="34" charset="0"/>
              <a:buChar char="•"/>
            </a:pPr>
            <a:r>
              <a:rPr lang="en-US" b="1" dirty="0"/>
              <a:t>Key Features:</a:t>
            </a:r>
            <a:endParaRPr lang="en-US" dirty="0"/>
          </a:p>
          <a:p>
            <a:pPr marL="742950" lvl="1" indent="-285750" algn="just">
              <a:lnSpc>
                <a:spcPct val="150000"/>
              </a:lnSpc>
              <a:buFont typeface="Arial" panose="020B0604020202020204" pitchFamily="34" charset="0"/>
              <a:buChar char="•"/>
            </a:pPr>
            <a:r>
              <a:rPr lang="en-US" dirty="0"/>
              <a:t>Push notifications or alerts for items nearing their expiration date.</a:t>
            </a:r>
          </a:p>
          <a:p>
            <a:pPr marL="742950" lvl="1" indent="-285750" algn="just">
              <a:lnSpc>
                <a:spcPct val="150000"/>
              </a:lnSpc>
              <a:buFont typeface="Arial" panose="020B0604020202020204" pitchFamily="34" charset="0"/>
              <a:buChar char="•"/>
            </a:pPr>
            <a:r>
              <a:rPr lang="en-US" dirty="0"/>
              <a:t>Prioritization of items based on how close they are to expiring.</a:t>
            </a:r>
          </a:p>
          <a:p>
            <a:pPr marL="742950" lvl="1" indent="-285750" algn="just">
              <a:lnSpc>
                <a:spcPct val="150000"/>
              </a:lnSpc>
              <a:buFont typeface="Arial" panose="020B0604020202020204" pitchFamily="34" charset="0"/>
              <a:buChar char="•"/>
            </a:pPr>
            <a:r>
              <a:rPr lang="en-US" dirty="0"/>
              <a:t>Suggestions for how to use or preserve items to avoid waste.</a:t>
            </a:r>
          </a:p>
          <a:p>
            <a:pPr marL="742950" lvl="1" indent="-285750" algn="just">
              <a:lnSpc>
                <a:spcPct val="150000"/>
              </a:lnSpc>
              <a:buFont typeface="Arial" panose="020B0604020202020204" pitchFamily="34" charset="0"/>
              <a:buChar char="•"/>
            </a:pPr>
            <a:r>
              <a:rPr lang="en-US" dirty="0"/>
              <a:t>Linkage to recipes that utilize soon-to-expire ingredients.</a:t>
            </a:r>
          </a:p>
          <a:p>
            <a:endParaRPr lang="en-IN" dirty="0"/>
          </a:p>
        </p:txBody>
      </p:sp>
    </p:spTree>
    <p:extLst>
      <p:ext uri="{BB962C8B-B14F-4D97-AF65-F5344CB8AC3E}">
        <p14:creationId xmlns:p14="http://schemas.microsoft.com/office/powerpoint/2010/main" val="2695945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F5AC7-7215-4D56-A1E9-9992C6A3A547}"/>
              </a:ext>
            </a:extLst>
          </p:cNvPr>
          <p:cNvSpPr>
            <a:spLocks noGrp="1"/>
          </p:cNvSpPr>
          <p:nvPr>
            <p:ph type="title"/>
          </p:nvPr>
        </p:nvSpPr>
        <p:spPr>
          <a:xfrm>
            <a:off x="155864" y="249382"/>
            <a:ext cx="9118138" cy="1888056"/>
          </a:xfrm>
        </p:spPr>
        <p:txBody>
          <a:bodyPr/>
          <a:lstStyle/>
          <a:p>
            <a:r>
              <a:rPr lang="en-IN" dirty="0"/>
              <a:t>Software Details</a:t>
            </a:r>
          </a:p>
        </p:txBody>
      </p:sp>
      <p:sp>
        <p:nvSpPr>
          <p:cNvPr id="3" name="Content Placeholder 2">
            <a:extLst>
              <a:ext uri="{FF2B5EF4-FFF2-40B4-BE49-F238E27FC236}">
                <a16:creationId xmlns:a16="http://schemas.microsoft.com/office/drawing/2014/main" id="{303DBD59-E6E0-C6FB-3CBD-97EED3AFE68E}"/>
              </a:ext>
            </a:extLst>
          </p:cNvPr>
          <p:cNvSpPr>
            <a:spLocks noGrp="1"/>
          </p:cNvSpPr>
          <p:nvPr>
            <p:ph idx="1"/>
          </p:nvPr>
        </p:nvSpPr>
        <p:spPr>
          <a:xfrm>
            <a:off x="677334" y="1193410"/>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098208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F8135-2542-68F7-D72E-0AD0881E1132}"/>
              </a:ext>
            </a:extLst>
          </p:cNvPr>
          <p:cNvSpPr>
            <a:spLocks noGrp="1"/>
          </p:cNvSpPr>
          <p:nvPr>
            <p:ph type="title"/>
          </p:nvPr>
        </p:nvSpPr>
        <p:spPr>
          <a:xfrm>
            <a:off x="157788" y="15623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F119E0AF-9FC3-5092-E393-42A0CE2FAF23}"/>
              </a:ext>
            </a:extLst>
          </p:cNvPr>
          <p:cNvSpPr>
            <a:spLocks noGrp="1"/>
          </p:cNvSpPr>
          <p:nvPr>
            <p:ph idx="1"/>
          </p:nvPr>
        </p:nvSpPr>
        <p:spPr>
          <a:xfrm>
            <a:off x="770853" y="948646"/>
            <a:ext cx="8596668" cy="4690544"/>
          </a:xfrm>
        </p:spPr>
        <p:txBody>
          <a:bodyPr>
            <a:normAutofit fontScale="92500" lnSpcReduction="20000"/>
          </a:bodyPr>
          <a:lstStyle/>
          <a:p>
            <a:pPr algn="just">
              <a:lnSpc>
                <a:spcPct val="160000"/>
              </a:lnSpc>
            </a:pPr>
            <a:r>
              <a:rPr lang="en-US" sz="19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pPr>
            <a:r>
              <a:rPr lang="en-US" sz="19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459580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0FD6C-6E13-3A74-86AF-4C7FA8954A4A}"/>
              </a:ext>
            </a:extLst>
          </p:cNvPr>
          <p:cNvSpPr>
            <a:spLocks noGrp="1"/>
          </p:cNvSpPr>
          <p:nvPr>
            <p:ph type="title"/>
          </p:nvPr>
        </p:nvSpPr>
        <p:spPr>
          <a:xfrm>
            <a:off x="126615"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26191A9E-FAE1-D251-0E1A-1E2490BB49AD}"/>
              </a:ext>
            </a:extLst>
          </p:cNvPr>
          <p:cNvSpPr>
            <a:spLocks noGrp="1"/>
          </p:cNvSpPr>
          <p:nvPr>
            <p:ph idx="1"/>
          </p:nvPr>
        </p:nvSpPr>
        <p:spPr>
          <a:xfrm>
            <a:off x="561109" y="860323"/>
            <a:ext cx="8775238" cy="5137353"/>
          </a:xfrm>
        </p:spPr>
        <p:txBody>
          <a:bodyPr>
            <a:normAutofit/>
          </a:bodyPr>
          <a:lstStyle/>
          <a:p>
            <a:pPr algn="just">
              <a:lnSpc>
                <a:spcPct val="160000"/>
              </a:lnSpc>
            </a:pPr>
            <a:r>
              <a:rPr lang="en-US"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1570965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10B24-9C86-04E3-7E31-B458EF5C3229}"/>
              </a:ext>
            </a:extLst>
          </p:cNvPr>
          <p:cNvSpPr>
            <a:spLocks noGrp="1"/>
          </p:cNvSpPr>
          <p:nvPr>
            <p:ph type="title"/>
          </p:nvPr>
        </p:nvSpPr>
        <p:spPr>
          <a:xfrm>
            <a:off x="116225"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1A0A95C5-E076-0BC8-C2DA-6573BCFAC070}"/>
              </a:ext>
            </a:extLst>
          </p:cNvPr>
          <p:cNvSpPr>
            <a:spLocks noGrp="1"/>
          </p:cNvSpPr>
          <p:nvPr>
            <p:ph idx="1"/>
          </p:nvPr>
        </p:nvSpPr>
        <p:spPr>
          <a:xfrm>
            <a:off x="479906" y="1018310"/>
            <a:ext cx="9157777" cy="5210089"/>
          </a:xfrm>
        </p:spPr>
        <p:txBody>
          <a:bodyPr>
            <a:normAutofit/>
          </a:bodyPr>
          <a:lstStyle/>
          <a:p>
            <a:pPr algn="just">
              <a:lnSpc>
                <a:spcPct val="150000"/>
              </a:lnSpc>
            </a:pPr>
            <a:r>
              <a:rPr lang="en-US"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cs typeface="Times New Roman" panose="02020603050405020304" pitchFamily="18" charset="0"/>
              </a:rPr>
              <a:t>It provides a flexible environment for the developers which allows them to work on projects from anywhere using any device with internet access.</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844094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76369-BFB0-1508-9196-7E7AB5A32DAB}"/>
              </a:ext>
            </a:extLst>
          </p:cNvPr>
          <p:cNvSpPr>
            <a:spLocks noGrp="1"/>
          </p:cNvSpPr>
          <p:nvPr>
            <p:ph type="title"/>
          </p:nvPr>
        </p:nvSpPr>
        <p:spPr>
          <a:xfrm>
            <a:off x="43489" y="156238"/>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F1B2BE2F-24EC-2DEF-E956-626E6D39782D}"/>
              </a:ext>
            </a:extLst>
          </p:cNvPr>
          <p:cNvSpPr>
            <a:spLocks noGrp="1"/>
          </p:cNvSpPr>
          <p:nvPr>
            <p:ph idx="1"/>
          </p:nvPr>
        </p:nvSpPr>
        <p:spPr>
          <a:xfrm>
            <a:off x="843588" y="1048761"/>
            <a:ext cx="8596668" cy="3880773"/>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5216234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DA25F-7FAD-B7CC-D05C-C68FDE5CDE5B}"/>
              </a:ext>
            </a:extLst>
          </p:cNvPr>
          <p:cNvSpPr>
            <a:spLocks noGrp="1"/>
          </p:cNvSpPr>
          <p:nvPr>
            <p:ph type="title"/>
          </p:nvPr>
        </p:nvSpPr>
        <p:spPr>
          <a:xfrm>
            <a:off x="137007" y="156238"/>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6DFBA0A5-B803-C250-CD66-F7C20C9B38BA}"/>
              </a:ext>
            </a:extLst>
          </p:cNvPr>
          <p:cNvSpPr>
            <a:spLocks noGrp="1"/>
          </p:cNvSpPr>
          <p:nvPr>
            <p:ph idx="1"/>
          </p:nvPr>
        </p:nvSpPr>
        <p:spPr>
          <a:xfrm>
            <a:off x="968279" y="1069543"/>
            <a:ext cx="8596668" cy="3880773"/>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690273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2318F-56AA-2FB5-615C-9BF9281A20F7}"/>
              </a:ext>
            </a:extLst>
          </p:cNvPr>
          <p:cNvSpPr>
            <a:spLocks noGrp="1"/>
          </p:cNvSpPr>
          <p:nvPr>
            <p:ph type="title"/>
          </p:nvPr>
        </p:nvSpPr>
        <p:spPr>
          <a:xfrm>
            <a:off x="199352" y="15623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3A8B6C09-173E-3C82-3830-415E1A6ADA30}"/>
              </a:ext>
            </a:extLst>
          </p:cNvPr>
          <p:cNvSpPr>
            <a:spLocks noGrp="1"/>
          </p:cNvSpPr>
          <p:nvPr>
            <p:ph idx="1"/>
          </p:nvPr>
        </p:nvSpPr>
        <p:spPr>
          <a:xfrm>
            <a:off x="350137" y="972876"/>
            <a:ext cx="9095200" cy="5885124"/>
          </a:xfrm>
        </p:spPr>
        <p:txBody>
          <a:bodyPr>
            <a:noAutofit/>
          </a:bodyPr>
          <a:lstStyle/>
          <a:p>
            <a:pPr algn="just">
              <a:lnSpc>
                <a:spcPct val="150000"/>
              </a:lnSpc>
            </a:pPr>
            <a:r>
              <a:rPr lang="en-US" dirty="0"/>
              <a:t>The suggested Android application resolves problems with manual communication, supply chain management, and locating potential locations. The fact that this system requires less human labor and time for each donation is one of its main benefits.</a:t>
            </a:r>
          </a:p>
          <a:p>
            <a:pPr algn="just">
              <a:lnSpc>
                <a:spcPct val="150000"/>
              </a:lnSpc>
            </a:pPr>
            <a:r>
              <a:rPr lang="en-US" dirty="0"/>
              <a:t> In the fight against issues like starvation, hunger, and malnutrition, this app can be very helpful. In addition to addressing the issue of food waste, it can also aid with environmental degradation, the loss of natural resources like fuel and clean water, and the economy. </a:t>
            </a:r>
          </a:p>
          <a:p>
            <a:pPr algn="just">
              <a:lnSpc>
                <a:spcPct val="150000"/>
              </a:lnSpc>
            </a:pPr>
            <a:r>
              <a:rPr lang="en-US" dirty="0"/>
              <a:t>In order to provide a maximum sustainable solution and a variety of additional food management options, this proposed base paper describes a novel decision support tool. </a:t>
            </a:r>
          </a:p>
        </p:txBody>
      </p:sp>
    </p:spTree>
    <p:extLst>
      <p:ext uri="{BB962C8B-B14F-4D97-AF65-F5344CB8AC3E}">
        <p14:creationId xmlns:p14="http://schemas.microsoft.com/office/powerpoint/2010/main" val="41354639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72E17A-7BFD-00F5-BD24-A52BAEA9D2B1}"/>
              </a:ext>
            </a:extLst>
          </p:cNvPr>
          <p:cNvSpPr>
            <a:spLocks noGrp="1"/>
          </p:cNvSpPr>
          <p:nvPr>
            <p:ph idx="4294967295"/>
          </p:nvPr>
        </p:nvSpPr>
        <p:spPr>
          <a:xfrm>
            <a:off x="446808" y="362961"/>
            <a:ext cx="8596313" cy="3881437"/>
          </a:xfrm>
        </p:spPr>
        <p:txBody>
          <a:bodyPr/>
          <a:lstStyle/>
          <a:p>
            <a:pPr algn="just">
              <a:lnSpc>
                <a:spcPct val="150000"/>
              </a:lnSpc>
            </a:pPr>
            <a:r>
              <a:rPr lang="en-US" dirty="0"/>
              <a:t>Reducing food waste and directing excess food toward those in need was the primary goal of this system's development. In this paper, the relationship between various modules has been discussed, and the applicability of this process in a software-based guidance tool is clarified. </a:t>
            </a:r>
            <a:endParaRPr lang="en-IN" dirty="0"/>
          </a:p>
          <a:p>
            <a:endParaRPr lang="en-IN" dirty="0"/>
          </a:p>
        </p:txBody>
      </p:sp>
    </p:spTree>
    <p:extLst>
      <p:ext uri="{BB962C8B-B14F-4D97-AF65-F5344CB8AC3E}">
        <p14:creationId xmlns:p14="http://schemas.microsoft.com/office/powerpoint/2010/main" val="393058723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59</TotalTime>
  <Words>2405</Words>
  <Application>Microsoft Office PowerPoint</Application>
  <PresentationFormat>Widescreen</PresentationFormat>
  <Paragraphs>105</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Times New Roman</vt:lpstr>
      <vt:lpstr>Trebuchet MS</vt:lpstr>
      <vt:lpstr>Wingdings 3</vt:lpstr>
      <vt:lpstr>Facet</vt:lpstr>
      <vt:lpstr> Food wastage detection application  </vt:lpstr>
      <vt:lpstr>Abstract</vt:lpstr>
      <vt:lpstr>PowerPoint Presentation</vt:lpstr>
      <vt:lpstr>Objective</vt:lpstr>
      <vt:lpstr>Existing System</vt:lpstr>
      <vt:lpstr>Disadvantage</vt:lpstr>
      <vt:lpstr>PROPOSED SYSTEM :</vt:lpstr>
      <vt:lpstr>PowerPoint Presentation</vt:lpstr>
      <vt:lpstr>Advantage</vt:lpstr>
      <vt:lpstr>Introduction</vt:lpstr>
      <vt:lpstr>PowerPoint Presentation</vt:lpstr>
      <vt:lpstr>MODULES</vt:lpstr>
      <vt:lpstr>Food Inventory Management Module </vt:lpstr>
      <vt:lpstr>Food Waste Tracking Module </vt:lpstr>
      <vt:lpstr>Meal Planning and Recipe Recommendation Module </vt:lpstr>
      <vt:lpstr>Food Expiration Alert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Mohanraj Ravi</cp:lastModifiedBy>
  <cp:revision>3</cp:revision>
  <dcterms:created xsi:type="dcterms:W3CDTF">2024-12-14T06:15:09Z</dcterms:created>
  <dcterms:modified xsi:type="dcterms:W3CDTF">2024-12-21T16:10:57Z</dcterms:modified>
</cp:coreProperties>
</file>