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59" r:id="rId5"/>
    <p:sldId id="264" r:id="rId6"/>
    <p:sldId id="265" r:id="rId7"/>
    <p:sldId id="266" r:id="rId8"/>
    <p:sldId id="267" r:id="rId9"/>
    <p:sldId id="268" r:id="rId10"/>
    <p:sldId id="269" r:id="rId11"/>
    <p:sldId id="260" r:id="rId12"/>
    <p:sldId id="261" r:id="rId13"/>
    <p:sldId id="262" r:id="rId14"/>
    <p:sldId id="263"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7E103136-A21F-40D3-8FE8-88EA6D1EE1B0}" type="datetimeFigureOut">
              <a:rPr lang="en-IN" smtClean="0"/>
              <a:t>16-12-2024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3523566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103136-A21F-40D3-8FE8-88EA6D1EE1B0}"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3735861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E103136-A21F-40D3-8FE8-88EA6D1EE1B0}"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2536692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E103136-A21F-40D3-8FE8-88EA6D1EE1B0}"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3052561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103136-A21F-40D3-8FE8-88EA6D1EE1B0}" type="datetimeFigureOut">
              <a:rPr lang="en-IN" smtClean="0"/>
              <a:t>16-12-2024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2430820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E103136-A21F-40D3-8FE8-88EA6D1EE1B0}" type="datetimeFigureOut">
              <a:rPr lang="en-IN" smtClean="0"/>
              <a:t>16-12-2024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2138198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103136-A21F-40D3-8FE8-88EA6D1EE1B0}" type="datetimeFigureOut">
              <a:rPr lang="en-IN" smtClean="0"/>
              <a:t>16-12-2024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4156075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103136-A21F-40D3-8FE8-88EA6D1EE1B0}"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2483348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103136-A21F-40D3-8FE8-88EA6D1EE1B0}"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1325554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103136-A21F-40D3-8FE8-88EA6D1EE1B0}"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243790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103136-A21F-40D3-8FE8-88EA6D1EE1B0}"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1087347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103136-A21F-40D3-8FE8-88EA6D1EE1B0}"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979FD63-5FBC-4E00-BD28-7BBD0E721AA0}"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21075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103136-A21F-40D3-8FE8-88EA6D1EE1B0}"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1311063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E103136-A21F-40D3-8FE8-88EA6D1EE1B0}" type="datetimeFigureOut">
              <a:rPr lang="en-IN" smtClean="0"/>
              <a:t>16-12-2024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5383198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E103136-A21F-40D3-8FE8-88EA6D1EE1B0}" type="datetimeFigureOut">
              <a:rPr lang="en-IN" smtClean="0"/>
              <a:t>16-12-2024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37195551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103136-A21F-40D3-8FE8-88EA6D1EE1B0}"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3605485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103136-A21F-40D3-8FE8-88EA6D1EE1B0}"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979FD63-5FBC-4E00-BD28-7BBD0E721AA0}" type="slidenum">
              <a:rPr lang="en-IN" smtClean="0"/>
              <a:t>‹#›</a:t>
            </a:fld>
            <a:endParaRPr lang="en-IN"/>
          </a:p>
        </p:txBody>
      </p:sp>
    </p:spTree>
    <p:extLst>
      <p:ext uri="{BB962C8B-B14F-4D97-AF65-F5344CB8AC3E}">
        <p14:creationId xmlns:p14="http://schemas.microsoft.com/office/powerpoint/2010/main" val="4222073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7E103136-A21F-40D3-8FE8-88EA6D1EE1B0}" type="datetimeFigureOut">
              <a:rPr lang="en-IN" smtClean="0"/>
              <a:t>16-12-2024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979FD63-5FBC-4E00-BD28-7BBD0E721AA0}" type="slidenum">
              <a:rPr lang="en-IN" smtClean="0"/>
              <a:t>‹#›</a:t>
            </a:fld>
            <a:endParaRPr lang="en-IN"/>
          </a:p>
        </p:txBody>
      </p:sp>
    </p:spTree>
    <p:extLst>
      <p:ext uri="{BB962C8B-B14F-4D97-AF65-F5344CB8AC3E}">
        <p14:creationId xmlns:p14="http://schemas.microsoft.com/office/powerpoint/2010/main" val="2713609882"/>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0E98EDB-35DE-2541-A6CA-D6ABC297D100}"/>
              </a:ext>
            </a:extLst>
          </p:cNvPr>
          <p:cNvSpPr>
            <a:spLocks noGrp="1"/>
          </p:cNvSpPr>
          <p:nvPr>
            <p:ph type="title"/>
          </p:nvPr>
        </p:nvSpPr>
        <p:spPr>
          <a:xfrm>
            <a:off x="1181100" y="2526434"/>
            <a:ext cx="10515600" cy="1325563"/>
          </a:xfrm>
        </p:spPr>
        <p:txBody>
          <a:bodyPr>
            <a:normAutofit/>
          </a:bodyPr>
          <a:lstStyle/>
          <a:p>
            <a:pPr algn="ctr"/>
            <a:r>
              <a:rPr lang="en-US" sz="3200" dirty="0"/>
              <a:t>Fake product review monitoring &amp; removal for genuine ratings</a:t>
            </a:r>
            <a:endParaRPr lang="en-IN" sz="3200" dirty="0"/>
          </a:p>
        </p:txBody>
      </p:sp>
    </p:spTree>
    <p:extLst>
      <p:ext uri="{BB962C8B-B14F-4D97-AF65-F5344CB8AC3E}">
        <p14:creationId xmlns:p14="http://schemas.microsoft.com/office/powerpoint/2010/main" val="3258976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0FFA4-4FB2-560C-58E4-8ECB53B92103}"/>
              </a:ext>
            </a:extLst>
          </p:cNvPr>
          <p:cNvSpPr>
            <a:spLocks noGrp="1"/>
          </p:cNvSpPr>
          <p:nvPr>
            <p:ph type="title"/>
          </p:nvPr>
        </p:nvSpPr>
        <p:spPr>
          <a:xfrm>
            <a:off x="0" y="-216766"/>
            <a:ext cx="10515600" cy="1325563"/>
          </a:xfrm>
        </p:spPr>
        <p:txBody>
          <a:bodyPr>
            <a:normAutofit/>
          </a:bodyPr>
          <a:lstStyle/>
          <a:p>
            <a:r>
              <a:rPr lang="en-US" sz="3600" b="1" dirty="0"/>
              <a:t>Abstract</a:t>
            </a:r>
            <a:endParaRPr lang="en-IN" sz="3600" dirty="0"/>
          </a:p>
        </p:txBody>
      </p:sp>
      <p:sp>
        <p:nvSpPr>
          <p:cNvPr id="3" name="Content Placeholder 2">
            <a:extLst>
              <a:ext uri="{FF2B5EF4-FFF2-40B4-BE49-F238E27FC236}">
                <a16:creationId xmlns:a16="http://schemas.microsoft.com/office/drawing/2014/main" id="{B034D52B-0FC3-320D-4319-8811353858BE}"/>
              </a:ext>
            </a:extLst>
          </p:cNvPr>
          <p:cNvSpPr>
            <a:spLocks noGrp="1"/>
          </p:cNvSpPr>
          <p:nvPr>
            <p:ph idx="1"/>
          </p:nvPr>
        </p:nvSpPr>
        <p:spPr>
          <a:xfrm>
            <a:off x="671946" y="1007918"/>
            <a:ext cx="10674927" cy="5444837"/>
          </a:xfrm>
        </p:spPr>
        <p:txBody>
          <a:bodyPr>
            <a:noAutofit/>
          </a:bodyPr>
          <a:lstStyle/>
          <a:p>
            <a:pPr algn="just">
              <a:lnSpc>
                <a:spcPct val="170000"/>
              </a:lnSpc>
            </a:pPr>
            <a:r>
              <a:rPr lang="en-US" sz="1800" dirty="0"/>
              <a:t>Online product review on shopping experience in social media has promoted user to provide feedback. Nowadays, many e-commerce sites allow the customer to write their review or opinion on the product which they have bought from that site. </a:t>
            </a:r>
          </a:p>
          <a:p>
            <a:pPr algn="just">
              <a:lnSpc>
                <a:spcPct val="170000"/>
              </a:lnSpc>
            </a:pPr>
            <a:r>
              <a:rPr lang="en-US" sz="1800" dirty="0"/>
              <a:t>The review given by the customer can build the good name of the product or make the product famous. Due to this reason, in some product the customer reviews about the product are included by the item organization individuals itself so as to make so as to deliver false positive item reviews and also one can demote a product by giving the false negative review about the product. </a:t>
            </a:r>
          </a:p>
          <a:p>
            <a:pPr algn="just">
              <a:lnSpc>
                <a:spcPct val="170000"/>
              </a:lnSpc>
            </a:pPr>
            <a:r>
              <a:rPr lang="en-US" sz="1800" dirty="0"/>
              <a:t>This project aims to develop a fake product review monitoring system that can classify product reviews as genuine or fake using machine learning algorithms. The system will collect product reviews from various sources, including online marketplaces, social media, and review websites.</a:t>
            </a:r>
          </a:p>
          <a:p>
            <a:pPr algn="just">
              <a:lnSpc>
                <a:spcPct val="170000"/>
              </a:lnSpc>
            </a:pPr>
            <a:endParaRPr lang="en-IN" sz="1800" dirty="0"/>
          </a:p>
        </p:txBody>
      </p:sp>
    </p:spTree>
    <p:extLst>
      <p:ext uri="{BB962C8B-B14F-4D97-AF65-F5344CB8AC3E}">
        <p14:creationId xmlns:p14="http://schemas.microsoft.com/office/powerpoint/2010/main" val="3924195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911DEA-CE48-9F08-8CE9-22C24CDD0161}"/>
              </a:ext>
            </a:extLst>
          </p:cNvPr>
          <p:cNvSpPr>
            <a:spLocks noGrp="1"/>
          </p:cNvSpPr>
          <p:nvPr>
            <p:ph idx="4294967295"/>
          </p:nvPr>
        </p:nvSpPr>
        <p:spPr>
          <a:xfrm>
            <a:off x="405245" y="280554"/>
            <a:ext cx="10893136" cy="5715001"/>
          </a:xfrm>
        </p:spPr>
        <p:txBody>
          <a:bodyPr>
            <a:noAutofit/>
          </a:bodyPr>
          <a:lstStyle/>
          <a:p>
            <a:pPr algn="just">
              <a:lnSpc>
                <a:spcPct val="170000"/>
              </a:lnSpc>
            </a:pPr>
            <a:r>
              <a:rPr lang="en-US" sz="1800" dirty="0"/>
              <a:t>The collected data will be preprocessed by cleaning the text, removing stop words, and stemming or lemmatizing the text. Features will be extracted from the preprocessed text data using techniques such as bag-of-words, TF-IDF, and word embeddings. </a:t>
            </a:r>
          </a:p>
          <a:p>
            <a:pPr algn="just">
              <a:lnSpc>
                <a:spcPct val="170000"/>
              </a:lnSpc>
            </a:pPr>
            <a:r>
              <a:rPr lang="en-US" sz="1800" dirty="0"/>
              <a:t>The reviews will be labeled as genuine or fake, and the dataset will be split into training, validation, and testing sets. Various machine learning algorithms such as Naive Bayes, SVM, Random Forest, Decision </a:t>
            </a:r>
            <a:r>
              <a:rPr lang="en-US" sz="1800" dirty="0" err="1"/>
              <a:t>Tree,KNN</a:t>
            </a:r>
            <a:r>
              <a:rPr lang="en-US" sz="1800" dirty="0"/>
              <a:t> and logistic regression will be trained on the training data.</a:t>
            </a:r>
          </a:p>
          <a:p>
            <a:pPr algn="just">
              <a:lnSpc>
                <a:spcPct val="170000"/>
              </a:lnSpc>
            </a:pPr>
            <a:r>
              <a:rPr lang="en-US" sz="1800" dirty="0"/>
              <a:t> The performance of each model will be evaluated on the validation set, and the best-performing model will be selected. Hyperparameter tuning will be performed on the selected model to optimize its performance.</a:t>
            </a:r>
          </a:p>
          <a:p>
            <a:pPr algn="just">
              <a:lnSpc>
                <a:spcPct val="170000"/>
              </a:lnSpc>
            </a:pPr>
            <a:r>
              <a:rPr lang="en-US" sz="1800" dirty="0"/>
              <a:t> The performance of the final model will be evaluated on the test set, and its accuracy will be compared with the accuracy of other models.</a:t>
            </a:r>
            <a:endParaRPr lang="en-IN" sz="1800" dirty="0"/>
          </a:p>
        </p:txBody>
      </p:sp>
    </p:spTree>
    <p:extLst>
      <p:ext uri="{BB962C8B-B14F-4D97-AF65-F5344CB8AC3E}">
        <p14:creationId xmlns:p14="http://schemas.microsoft.com/office/powerpoint/2010/main" val="1826594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D1095-1515-9DB5-8F13-2E2BF66F6623}"/>
              </a:ext>
            </a:extLst>
          </p:cNvPr>
          <p:cNvSpPr>
            <a:spLocks noGrp="1"/>
          </p:cNvSpPr>
          <p:nvPr>
            <p:ph type="title"/>
          </p:nvPr>
        </p:nvSpPr>
        <p:spPr>
          <a:xfrm>
            <a:off x="0" y="-171018"/>
            <a:ext cx="10515600" cy="1325563"/>
          </a:xfrm>
        </p:spPr>
        <p:txBody>
          <a:bodyPr>
            <a:normAutofit/>
          </a:bodyPr>
          <a:lstStyle/>
          <a:p>
            <a:r>
              <a:rPr lang="en-US" sz="3600" b="1" dirty="0"/>
              <a:t>Objective</a:t>
            </a:r>
            <a:endParaRPr lang="en-IN" sz="3600" b="1" dirty="0"/>
          </a:p>
        </p:txBody>
      </p:sp>
      <p:sp>
        <p:nvSpPr>
          <p:cNvPr id="3" name="Content Placeholder 2">
            <a:extLst>
              <a:ext uri="{FF2B5EF4-FFF2-40B4-BE49-F238E27FC236}">
                <a16:creationId xmlns:a16="http://schemas.microsoft.com/office/drawing/2014/main" id="{D0F9C44D-A288-1A5E-D3EA-C3E602A9C4AC}"/>
              </a:ext>
            </a:extLst>
          </p:cNvPr>
          <p:cNvSpPr>
            <a:spLocks noGrp="1"/>
          </p:cNvSpPr>
          <p:nvPr>
            <p:ph idx="1"/>
          </p:nvPr>
        </p:nvSpPr>
        <p:spPr>
          <a:xfrm>
            <a:off x="457199" y="966355"/>
            <a:ext cx="10938164" cy="5418427"/>
          </a:xfrm>
        </p:spPr>
        <p:txBody>
          <a:bodyPr>
            <a:normAutofit/>
          </a:bodyPr>
          <a:lstStyle/>
          <a:p>
            <a:pPr algn="just">
              <a:lnSpc>
                <a:spcPct val="150000"/>
              </a:lnSpc>
            </a:pPr>
            <a:r>
              <a:rPr lang="en-US" sz="1800" dirty="0"/>
              <a:t>The scope of this project includes developing a fake product review monitoring system using various machine learning algorithms. The system will be able to collect product reviews from various sources, including online marketplaces, social media, and review websites. </a:t>
            </a:r>
          </a:p>
          <a:p>
            <a:pPr algn="just">
              <a:lnSpc>
                <a:spcPct val="150000"/>
              </a:lnSpc>
            </a:pPr>
            <a:r>
              <a:rPr lang="en-US" sz="1800" dirty="0"/>
              <a:t>The collected data will be preprocessed by cleaning the text, removing stop words, and stemming or lemmatizing the text. Features will be extracted from the preprocessed text data using techniques such as bag-of-words, TF-IDF, and word embeddings. </a:t>
            </a:r>
          </a:p>
          <a:p>
            <a:pPr algn="just">
              <a:lnSpc>
                <a:spcPct val="150000"/>
              </a:lnSpc>
            </a:pPr>
            <a:r>
              <a:rPr lang="en-US" sz="1800" dirty="0"/>
              <a:t>The reviews will be labeled as genuine or fake, and the dataset will be split into training, validation, and testing sets. Various machine learning algorithms such as Naive Bayes, SVM, Random Forest, and Neural Networks will be trained on the training data. </a:t>
            </a:r>
          </a:p>
          <a:p>
            <a:pPr algn="just">
              <a:lnSpc>
                <a:spcPct val="150000"/>
              </a:lnSpc>
            </a:pPr>
            <a:r>
              <a:rPr lang="en-US" sz="1800" dirty="0"/>
              <a:t>The performance of each model will be evaluated on the validation set, and the best-performing model will be selected. Hyperparameter tuning will be performed on the selected model to optimize its </a:t>
            </a:r>
            <a:r>
              <a:rPr lang="en-US" sz="1800" dirty="0" err="1"/>
              <a:t>performance.The</a:t>
            </a:r>
            <a:r>
              <a:rPr lang="en-US" sz="1800" dirty="0"/>
              <a:t> system will be able to detect and classify fake product reviews with high accuracy, efficiency, and in real-time.</a:t>
            </a:r>
            <a:endParaRPr lang="en-IN" sz="1800" dirty="0"/>
          </a:p>
        </p:txBody>
      </p:sp>
    </p:spTree>
    <p:extLst>
      <p:ext uri="{BB962C8B-B14F-4D97-AF65-F5344CB8AC3E}">
        <p14:creationId xmlns:p14="http://schemas.microsoft.com/office/powerpoint/2010/main" val="3320156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C10D2-4BE4-BBEF-EDA4-443FBA9948A9}"/>
              </a:ext>
            </a:extLst>
          </p:cNvPr>
          <p:cNvSpPr>
            <a:spLocks noGrp="1"/>
          </p:cNvSpPr>
          <p:nvPr>
            <p:ph type="title"/>
          </p:nvPr>
        </p:nvSpPr>
        <p:spPr>
          <a:xfrm>
            <a:off x="0" y="-237548"/>
            <a:ext cx="10515600" cy="1325563"/>
          </a:xfrm>
        </p:spPr>
        <p:txBody>
          <a:bodyPr>
            <a:normAutofit/>
          </a:bodyPr>
          <a:lstStyle/>
          <a:p>
            <a:r>
              <a:rPr lang="en-US" sz="3600" dirty="0"/>
              <a:t>Existing System</a:t>
            </a:r>
            <a:endParaRPr lang="en-IN" sz="3600" dirty="0"/>
          </a:p>
        </p:txBody>
      </p:sp>
      <p:sp>
        <p:nvSpPr>
          <p:cNvPr id="3" name="Content Placeholder 2">
            <a:extLst>
              <a:ext uri="{FF2B5EF4-FFF2-40B4-BE49-F238E27FC236}">
                <a16:creationId xmlns:a16="http://schemas.microsoft.com/office/drawing/2014/main" id="{35204C4F-C4D8-1564-D0AE-65F10E00CB6F}"/>
              </a:ext>
            </a:extLst>
          </p:cNvPr>
          <p:cNvSpPr>
            <a:spLocks noGrp="1"/>
          </p:cNvSpPr>
          <p:nvPr>
            <p:ph idx="1"/>
          </p:nvPr>
        </p:nvSpPr>
        <p:spPr>
          <a:xfrm>
            <a:off x="696190" y="872837"/>
            <a:ext cx="10983191" cy="5902036"/>
          </a:xfrm>
        </p:spPr>
        <p:txBody>
          <a:bodyPr>
            <a:normAutofit fontScale="62500" lnSpcReduction="20000"/>
          </a:bodyPr>
          <a:lstStyle/>
          <a:p>
            <a:pPr algn="just">
              <a:lnSpc>
                <a:spcPct val="170000"/>
              </a:lnSpc>
            </a:pPr>
            <a:r>
              <a:rPr lang="en-US" dirty="0"/>
              <a:t>Today most of the people spend their time onto the websites of online shopping portals for making some purchases. Before they place any order they go through the reviews that is being posted for that product.</a:t>
            </a:r>
          </a:p>
          <a:p>
            <a:pPr algn="just">
              <a:lnSpc>
                <a:spcPct val="170000"/>
              </a:lnSpc>
            </a:pPr>
            <a:r>
              <a:rPr lang="en-US" dirty="0"/>
              <a:t> According to the survey taken it is shown that nearly 30% of the people examine the reviews of the product with the reviews of the other product in order to acquire a consistent and an honest product. </a:t>
            </a:r>
          </a:p>
          <a:p>
            <a:pPr algn="just">
              <a:lnSpc>
                <a:spcPct val="170000"/>
              </a:lnSpc>
            </a:pPr>
            <a:r>
              <a:rPr lang="en-US" dirty="0"/>
              <a:t>About 50% of the people look upon the rankings of the product they wish to purchase and more than 80% of the people depend on the reviews posted for that particular product before they make a purchase. </a:t>
            </a:r>
          </a:p>
          <a:p>
            <a:pPr algn="just">
              <a:lnSpc>
                <a:spcPct val="170000"/>
              </a:lnSpc>
            </a:pPr>
            <a:r>
              <a:rPr lang="en-US" dirty="0"/>
              <a:t>So it is clear that every person give importance to the reviews posted by each other in the online websites. With the help of those posted reviews they decide whether to place an order or not. </a:t>
            </a:r>
          </a:p>
          <a:p>
            <a:pPr algn="just">
              <a:lnSpc>
                <a:spcPct val="170000"/>
              </a:lnSpc>
            </a:pPr>
            <a:r>
              <a:rPr lang="en-US" dirty="0"/>
              <a:t>A reality is that if the customer or a user’s gets the real standard impact of the product through thinking about their present influence of those product, it is high feasible that they are going to truly buy the product. If the general impact is not right, then it might be an unsure one that they won’t be purchasing the product. </a:t>
            </a:r>
            <a:endParaRPr lang="en-IN" dirty="0"/>
          </a:p>
        </p:txBody>
      </p:sp>
    </p:spTree>
    <p:extLst>
      <p:ext uri="{BB962C8B-B14F-4D97-AF65-F5344CB8AC3E}">
        <p14:creationId xmlns:p14="http://schemas.microsoft.com/office/powerpoint/2010/main" val="2330894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3525E-CE5D-675B-6999-3E691CED197C}"/>
              </a:ext>
            </a:extLst>
          </p:cNvPr>
          <p:cNvSpPr>
            <a:spLocks noGrp="1"/>
          </p:cNvSpPr>
          <p:nvPr>
            <p:ph type="title"/>
          </p:nvPr>
        </p:nvSpPr>
        <p:spPr>
          <a:xfrm>
            <a:off x="0" y="-216766"/>
            <a:ext cx="10515600" cy="1325563"/>
          </a:xfrm>
        </p:spPr>
        <p:txBody>
          <a:bodyPr>
            <a:normAutofit/>
          </a:bodyPr>
          <a:lstStyle/>
          <a:p>
            <a:r>
              <a:rPr lang="en-US" sz="3600" dirty="0"/>
              <a:t>Disadvantage</a:t>
            </a:r>
            <a:endParaRPr lang="en-IN" sz="3600" dirty="0"/>
          </a:p>
        </p:txBody>
      </p:sp>
      <p:sp>
        <p:nvSpPr>
          <p:cNvPr id="3" name="Content Placeholder 2">
            <a:extLst>
              <a:ext uri="{FF2B5EF4-FFF2-40B4-BE49-F238E27FC236}">
                <a16:creationId xmlns:a16="http://schemas.microsoft.com/office/drawing/2014/main" id="{4EABA11A-9F93-06A7-FD3A-F496CB40F9FF}"/>
              </a:ext>
            </a:extLst>
          </p:cNvPr>
          <p:cNvSpPr>
            <a:spLocks noGrp="1"/>
          </p:cNvSpPr>
          <p:nvPr>
            <p:ph idx="1"/>
          </p:nvPr>
        </p:nvSpPr>
        <p:spPr>
          <a:xfrm>
            <a:off x="533400" y="966355"/>
            <a:ext cx="11125200" cy="5584681"/>
          </a:xfrm>
        </p:spPr>
        <p:txBody>
          <a:bodyPr>
            <a:normAutofit/>
          </a:bodyPr>
          <a:lstStyle/>
          <a:p>
            <a:pPr algn="just">
              <a:lnSpc>
                <a:spcPct val="150000"/>
              </a:lnSpc>
            </a:pPr>
            <a:r>
              <a:rPr lang="en-US" sz="1800" b="1" dirty="0"/>
              <a:t>Genuine Reviews May Be Removed</a:t>
            </a:r>
            <a:r>
              <a:rPr lang="en-US" sz="1800" dirty="0"/>
              <a:t>: Sometimes, genuine reviews might be mistakenly flagged or removed during the review monitoring process. A review that provides a negative but honest experience could be taken down if it is perceived as violating guidelines, which could lead to unfair representation of a product.</a:t>
            </a:r>
          </a:p>
          <a:p>
            <a:pPr algn="just">
              <a:lnSpc>
                <a:spcPct val="150000"/>
              </a:lnSpc>
            </a:pPr>
            <a:r>
              <a:rPr lang="en-US" sz="1800" b="1" dirty="0"/>
              <a:t>Time-Consuming</a:t>
            </a:r>
            <a:r>
              <a:rPr lang="en-US" sz="1800" dirty="0"/>
              <a:t>: Monitoring reviews requires a significant amount of time and effort to sift through thousands of feedbacks. It requires staff or automated systems to analyze reviews, identify fake ones, and take appropriate action. This can be a resource-intensive task.</a:t>
            </a:r>
          </a:p>
          <a:p>
            <a:pPr algn="just">
              <a:lnSpc>
                <a:spcPct val="150000"/>
              </a:lnSpc>
            </a:pPr>
            <a:r>
              <a:rPr lang="en-US" sz="1800" b="1" dirty="0"/>
              <a:t>Moderation Systems Can Be Biased</a:t>
            </a:r>
            <a:r>
              <a:rPr lang="en-US" sz="1800" dirty="0"/>
              <a:t>: Automated systems or even human moderators can introduce biases into the review removal process. These systems might prioritize certain types of reviews over others based on keywords, sentiment, or review frequency, which could skew the overall rating of a product unfairly.</a:t>
            </a:r>
          </a:p>
          <a:p>
            <a:pPr algn="just">
              <a:lnSpc>
                <a:spcPct val="150000"/>
              </a:lnSpc>
            </a:pPr>
            <a:r>
              <a:rPr lang="en-US" sz="1800" b="1" dirty="0"/>
              <a:t>Alienating Customers</a:t>
            </a:r>
            <a:r>
              <a:rPr lang="en-US" sz="1800" dirty="0"/>
              <a:t>: If genuine negative experiences are removed, customers may feel their voices are not being heard, leading to a loss of customer loyalty. Negative reviews can sometimes offer constructive criticism that helps improve the product.</a:t>
            </a:r>
            <a:endParaRPr lang="en-IN" sz="1800" dirty="0"/>
          </a:p>
        </p:txBody>
      </p:sp>
    </p:spTree>
    <p:extLst>
      <p:ext uri="{BB962C8B-B14F-4D97-AF65-F5344CB8AC3E}">
        <p14:creationId xmlns:p14="http://schemas.microsoft.com/office/powerpoint/2010/main" val="3458332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91A60-F94D-D5A6-0F55-8D6D7CB94166}"/>
              </a:ext>
            </a:extLst>
          </p:cNvPr>
          <p:cNvSpPr>
            <a:spLocks noGrp="1"/>
          </p:cNvSpPr>
          <p:nvPr>
            <p:ph type="title"/>
          </p:nvPr>
        </p:nvSpPr>
        <p:spPr>
          <a:xfrm>
            <a:off x="0" y="-164812"/>
            <a:ext cx="10515600" cy="1325563"/>
          </a:xfrm>
        </p:spPr>
        <p:txBody>
          <a:bodyPr>
            <a:normAutofit/>
          </a:bodyPr>
          <a:lstStyle/>
          <a:p>
            <a:r>
              <a:rPr lang="en-US" sz="3600" b="1" dirty="0"/>
              <a:t>PROPOSED SYSTEM :</a:t>
            </a:r>
            <a:endParaRPr lang="en-IN" sz="3600" dirty="0"/>
          </a:p>
        </p:txBody>
      </p:sp>
      <p:sp>
        <p:nvSpPr>
          <p:cNvPr id="3" name="Content Placeholder 2">
            <a:extLst>
              <a:ext uri="{FF2B5EF4-FFF2-40B4-BE49-F238E27FC236}">
                <a16:creationId xmlns:a16="http://schemas.microsoft.com/office/drawing/2014/main" id="{BC32AF01-D2CB-A8CE-035A-FD391C54A5C6}"/>
              </a:ext>
            </a:extLst>
          </p:cNvPr>
          <p:cNvSpPr>
            <a:spLocks noGrp="1"/>
          </p:cNvSpPr>
          <p:nvPr>
            <p:ph idx="1"/>
          </p:nvPr>
        </p:nvSpPr>
        <p:spPr>
          <a:xfrm>
            <a:off x="685800" y="758536"/>
            <a:ext cx="11021291" cy="5719763"/>
          </a:xfrm>
        </p:spPr>
        <p:txBody>
          <a:bodyPr>
            <a:normAutofit/>
          </a:bodyPr>
          <a:lstStyle/>
          <a:p>
            <a:pPr algn="just">
              <a:lnSpc>
                <a:spcPct val="150000"/>
              </a:lnSpc>
            </a:pPr>
            <a:r>
              <a:rPr lang="en-US" sz="1800" dirty="0"/>
              <a:t>As most of the people need an overview of the product before spending their money on that product. Therefore humans encounter diverse opinions inside the website however those evaluations are real or faux is not always diagnosed with the aid of the consumer. </a:t>
            </a:r>
          </a:p>
          <a:p>
            <a:pPr algn="just">
              <a:lnSpc>
                <a:spcPct val="150000"/>
              </a:lnSpc>
            </a:pPr>
            <a:r>
              <a:rPr lang="en-US" sz="1800" dirty="0"/>
              <a:t>They supply top opinions for a plenty of extraordinary products which are manufactured by their personal company. So the person who is reviewing the comments may find it difficult to distinguish between the genuine reviews and the faux reviews. </a:t>
            </a:r>
          </a:p>
          <a:p>
            <a:pPr algn="just">
              <a:lnSpc>
                <a:spcPct val="150000"/>
              </a:lnSpc>
            </a:pPr>
            <a:r>
              <a:rPr lang="en-US" sz="1800" dirty="0"/>
              <a:t>In order to discover faux evaluation inside the portal this system was delivered. This application will discover faux reviews posted through their IP address onto the social media group. </a:t>
            </a:r>
          </a:p>
          <a:p>
            <a:pPr algn="just">
              <a:lnSpc>
                <a:spcPct val="150000"/>
              </a:lnSpc>
            </a:pPr>
            <a:r>
              <a:rPr lang="en-US" sz="1800" dirty="0"/>
              <a:t>The person who is willing to buy a product may enter into the system using their user identification and a valid password and they can view a variety of products available in the portal and also they could post review about that product. As the customers are reviewing they need to provide the e-mail identity from which they are reviewing. </a:t>
            </a:r>
            <a:endParaRPr lang="en-IN" sz="1800" dirty="0"/>
          </a:p>
        </p:txBody>
      </p:sp>
    </p:spTree>
    <p:extLst>
      <p:ext uri="{BB962C8B-B14F-4D97-AF65-F5344CB8AC3E}">
        <p14:creationId xmlns:p14="http://schemas.microsoft.com/office/powerpoint/2010/main" val="1659005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739CF-F54C-CB7F-0330-8ACDCBAB4F96}"/>
              </a:ext>
            </a:extLst>
          </p:cNvPr>
          <p:cNvSpPr>
            <a:spLocks noGrp="1"/>
          </p:cNvSpPr>
          <p:nvPr>
            <p:ph type="title"/>
          </p:nvPr>
        </p:nvSpPr>
        <p:spPr>
          <a:xfrm>
            <a:off x="121227" y="-185593"/>
            <a:ext cx="10515600" cy="1325563"/>
          </a:xfrm>
        </p:spPr>
        <p:txBody>
          <a:bodyPr>
            <a:normAutofit/>
          </a:bodyPr>
          <a:lstStyle/>
          <a:p>
            <a:r>
              <a:rPr lang="en-US" sz="3600" dirty="0"/>
              <a:t>Advantage</a:t>
            </a:r>
            <a:endParaRPr lang="en-IN" sz="3600" dirty="0"/>
          </a:p>
        </p:txBody>
      </p:sp>
      <p:sp>
        <p:nvSpPr>
          <p:cNvPr id="3" name="Content Placeholder 2">
            <a:extLst>
              <a:ext uri="{FF2B5EF4-FFF2-40B4-BE49-F238E27FC236}">
                <a16:creationId xmlns:a16="http://schemas.microsoft.com/office/drawing/2014/main" id="{37598572-EB94-5E10-6BE4-FEC9A28C7A8A}"/>
              </a:ext>
            </a:extLst>
          </p:cNvPr>
          <p:cNvSpPr>
            <a:spLocks noGrp="1"/>
          </p:cNvSpPr>
          <p:nvPr>
            <p:ph idx="1"/>
          </p:nvPr>
        </p:nvSpPr>
        <p:spPr>
          <a:xfrm>
            <a:off x="571500" y="945573"/>
            <a:ext cx="10865427" cy="5480772"/>
          </a:xfrm>
        </p:spPr>
        <p:txBody>
          <a:bodyPr>
            <a:normAutofit/>
          </a:bodyPr>
          <a:lstStyle/>
          <a:p>
            <a:pPr algn="just">
              <a:lnSpc>
                <a:spcPct val="150000"/>
              </a:lnSpc>
            </a:pPr>
            <a:r>
              <a:rPr lang="en-US" sz="1800" b="1" dirty="0"/>
              <a:t>Authenticity of Reviews</a:t>
            </a:r>
            <a:r>
              <a:rPr lang="en-US" sz="1800" dirty="0"/>
              <a:t>: By removing fake or misleading reviews, businesses ensure that only genuine customer feedback remains. This helps maintain the authenticity of product ratings, fostering trust among potential customers who rely on reviews to make purchasing decisions.</a:t>
            </a:r>
          </a:p>
          <a:p>
            <a:pPr algn="just">
              <a:lnSpc>
                <a:spcPct val="150000"/>
              </a:lnSpc>
            </a:pPr>
            <a:r>
              <a:rPr lang="en-US" sz="1800" b="1" dirty="0"/>
              <a:t>Elimination of Manipulative Practices</a:t>
            </a:r>
            <a:r>
              <a:rPr lang="en-US" sz="1800" dirty="0"/>
              <a:t>: Fake reviews, both positive and negative, can distort the perception of a product's quality. Monitoring and removal processes help to protect products from fraudulent reviews that are intended to manipulate ratings and mislead consumers.</a:t>
            </a:r>
          </a:p>
          <a:p>
            <a:pPr algn="just">
              <a:lnSpc>
                <a:spcPct val="150000"/>
              </a:lnSpc>
            </a:pPr>
            <a:r>
              <a:rPr lang="en-US" sz="1800" b="1" dirty="0"/>
              <a:t>Accurate Product Insights</a:t>
            </a:r>
            <a:r>
              <a:rPr lang="en-US" sz="1800" dirty="0"/>
              <a:t>: With only genuine reviews available, consumers can make better-informed purchasing decisions. They can rely on the feedback from real customers who have used the product, leading to a more transparent and helpful review system.</a:t>
            </a:r>
          </a:p>
          <a:p>
            <a:pPr algn="just">
              <a:lnSpc>
                <a:spcPct val="150000"/>
              </a:lnSpc>
            </a:pPr>
            <a:r>
              <a:rPr lang="en-US" sz="1800" b="1" dirty="0"/>
              <a:t>Valuable Feedback</a:t>
            </a:r>
            <a:r>
              <a:rPr lang="en-US" sz="1800" dirty="0"/>
              <a:t>: Genuine reviews provide businesses with valuable insights into what customers like or dislike about a product. By monitoring reviews and removing irrelevant or fake ones, businesses can focus on actionable, constructive feedback to improve product quality and customer satisfaction.</a:t>
            </a:r>
            <a:endParaRPr lang="en-IN" sz="1800" dirty="0"/>
          </a:p>
        </p:txBody>
      </p:sp>
    </p:spTree>
    <p:extLst>
      <p:ext uri="{BB962C8B-B14F-4D97-AF65-F5344CB8AC3E}">
        <p14:creationId xmlns:p14="http://schemas.microsoft.com/office/powerpoint/2010/main" val="285402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8D979-FABF-A3DF-C119-90920A1B49B6}"/>
              </a:ext>
            </a:extLst>
          </p:cNvPr>
          <p:cNvSpPr>
            <a:spLocks noGrp="1"/>
          </p:cNvSpPr>
          <p:nvPr>
            <p:ph type="title"/>
          </p:nvPr>
        </p:nvSpPr>
        <p:spPr>
          <a:xfrm>
            <a:off x="90054" y="-268720"/>
            <a:ext cx="10515600" cy="1325563"/>
          </a:xfrm>
        </p:spPr>
        <p:txBody>
          <a:bodyPr>
            <a:normAutofit/>
          </a:bodyPr>
          <a:lstStyle/>
          <a:p>
            <a:r>
              <a:rPr lang="en-US" sz="3600" dirty="0"/>
              <a:t>Introduction</a:t>
            </a:r>
            <a:endParaRPr lang="en-IN" sz="3600" dirty="0"/>
          </a:p>
        </p:txBody>
      </p:sp>
      <p:sp>
        <p:nvSpPr>
          <p:cNvPr id="3" name="Content Placeholder 2">
            <a:extLst>
              <a:ext uri="{FF2B5EF4-FFF2-40B4-BE49-F238E27FC236}">
                <a16:creationId xmlns:a16="http://schemas.microsoft.com/office/drawing/2014/main" id="{6892A299-1C4F-6D4C-3111-E49438E580E4}"/>
              </a:ext>
            </a:extLst>
          </p:cNvPr>
          <p:cNvSpPr>
            <a:spLocks noGrp="1"/>
          </p:cNvSpPr>
          <p:nvPr>
            <p:ph idx="1"/>
          </p:nvPr>
        </p:nvSpPr>
        <p:spPr>
          <a:xfrm>
            <a:off x="412172" y="768927"/>
            <a:ext cx="11367655" cy="5933209"/>
          </a:xfrm>
        </p:spPr>
        <p:txBody>
          <a:bodyPr>
            <a:normAutofit fontScale="62500" lnSpcReduction="20000"/>
          </a:bodyPr>
          <a:lstStyle/>
          <a:p>
            <a:pPr algn="just">
              <a:lnSpc>
                <a:spcPct val="170000"/>
              </a:lnSpc>
            </a:pPr>
            <a:r>
              <a:rPr lang="en-US" dirty="0"/>
              <a:t>The volume of data is been increasing each day so we have to handle the enterprise transactions, a scientific statistics, a sensor statistics, pictures, films, etc. We want the system which is capable to extract the essence of information to be present and also which can generate document automatically for higher selection-making.</a:t>
            </a:r>
          </a:p>
          <a:p>
            <a:pPr algn="just">
              <a:lnSpc>
                <a:spcPct val="170000"/>
              </a:lnSpc>
            </a:pPr>
            <a:r>
              <a:rPr lang="en-US" dirty="0"/>
              <a:t> Mining of records is a method of handling expansive records indexes to perceive outlines and installation an association to address issues through information analysis. Data mining is a technique to </a:t>
            </a:r>
            <a:r>
              <a:rPr lang="en-US" dirty="0" err="1"/>
              <a:t>analyse</a:t>
            </a:r>
            <a:r>
              <a:rPr lang="en-US" dirty="0"/>
              <a:t> statistics from an informational series to exchange it into an inexpensive structure for extra usage. </a:t>
            </a:r>
          </a:p>
          <a:p>
            <a:pPr algn="just">
              <a:lnSpc>
                <a:spcPct val="170000"/>
              </a:lnSpc>
            </a:pPr>
            <a:r>
              <a:rPr lang="en-US" dirty="0"/>
              <a:t>It predicts future patterns and also allows the enterprise to make the learning decision. They are carried out in many fields. One such exciting application is faux news research. A faux information is an illegal activity for which a person may be penalized by way of law. Fake information in opposition to a person is referred to as private faux information like murder, robbery, etc.</a:t>
            </a:r>
          </a:p>
          <a:p>
            <a:pPr algn="just">
              <a:lnSpc>
                <a:spcPct val="170000"/>
              </a:lnSpc>
            </a:pPr>
            <a:r>
              <a:rPr lang="en-US" dirty="0"/>
              <a:t> Property faux information refers to the theft of property. Fake news analysis is a law implementation challenge which incorporates an organized analysis that acknowledges and determines the pattern of faux news. Fake information may be </a:t>
            </a:r>
            <a:r>
              <a:rPr lang="en-US" dirty="0" err="1"/>
              <a:t>categorised</a:t>
            </a:r>
            <a:r>
              <a:rPr lang="en-US" dirty="0"/>
              <a:t> into different sorts but, in this, we focused on 4 forms of faux news i.e. </a:t>
            </a:r>
          </a:p>
        </p:txBody>
      </p:sp>
    </p:spTree>
    <p:extLst>
      <p:ext uri="{BB962C8B-B14F-4D97-AF65-F5344CB8AC3E}">
        <p14:creationId xmlns:p14="http://schemas.microsoft.com/office/powerpoint/2010/main" val="2921892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8041B-92E0-701F-26ED-3E762A59DEE6}"/>
              </a:ext>
            </a:extLst>
          </p:cNvPr>
          <p:cNvSpPr>
            <a:spLocks noGrp="1"/>
          </p:cNvSpPr>
          <p:nvPr>
            <p:ph type="title"/>
          </p:nvPr>
        </p:nvSpPr>
        <p:spPr>
          <a:xfrm>
            <a:off x="0" y="-185593"/>
            <a:ext cx="10515600" cy="1325563"/>
          </a:xfrm>
        </p:spPr>
        <p:txBody>
          <a:bodyPr>
            <a:normAutofit/>
          </a:bodyPr>
          <a:lstStyle/>
          <a:p>
            <a:r>
              <a:rPr lang="en-IN" sz="3600" dirty="0"/>
              <a:t>MODULES</a:t>
            </a:r>
          </a:p>
        </p:txBody>
      </p:sp>
      <p:sp>
        <p:nvSpPr>
          <p:cNvPr id="3" name="Content Placeholder 2">
            <a:extLst>
              <a:ext uri="{FF2B5EF4-FFF2-40B4-BE49-F238E27FC236}">
                <a16:creationId xmlns:a16="http://schemas.microsoft.com/office/drawing/2014/main" id="{3B8ADD3D-6C85-8AFE-1851-D9F98659A452}"/>
              </a:ext>
            </a:extLst>
          </p:cNvPr>
          <p:cNvSpPr>
            <a:spLocks noGrp="1"/>
          </p:cNvSpPr>
          <p:nvPr>
            <p:ph idx="1"/>
          </p:nvPr>
        </p:nvSpPr>
        <p:spPr>
          <a:xfrm>
            <a:off x="1171954" y="1253331"/>
            <a:ext cx="10233800" cy="4351338"/>
          </a:xfrm>
        </p:spPr>
        <p:txBody>
          <a:bodyPr>
            <a:normAutofit/>
          </a:bodyPr>
          <a:lstStyle/>
          <a:p>
            <a:pPr algn="just">
              <a:lnSpc>
                <a:spcPct val="150000"/>
              </a:lnSpc>
            </a:pPr>
            <a:r>
              <a:rPr lang="en-US" sz="2400" b="1" dirty="0"/>
              <a:t>Review Collection and Aggregation Module</a:t>
            </a:r>
          </a:p>
          <a:p>
            <a:pPr algn="just">
              <a:lnSpc>
                <a:spcPct val="150000"/>
              </a:lnSpc>
            </a:pPr>
            <a:r>
              <a:rPr lang="en-US" sz="2400" b="1" dirty="0"/>
              <a:t>Review Filtering and Categorization Module</a:t>
            </a:r>
          </a:p>
          <a:p>
            <a:pPr algn="just">
              <a:lnSpc>
                <a:spcPct val="150000"/>
              </a:lnSpc>
            </a:pPr>
            <a:r>
              <a:rPr lang="en-US" sz="2400" b="1" dirty="0"/>
              <a:t>Review Authenticity Detection Module</a:t>
            </a:r>
          </a:p>
          <a:p>
            <a:pPr algn="just">
              <a:lnSpc>
                <a:spcPct val="150000"/>
              </a:lnSpc>
            </a:pPr>
            <a:r>
              <a:rPr lang="en-US" sz="2400" b="1" dirty="0"/>
              <a:t>Review Moderation and Flagging Module</a:t>
            </a:r>
          </a:p>
          <a:p>
            <a:endParaRPr lang="en-IN" dirty="0"/>
          </a:p>
        </p:txBody>
      </p:sp>
    </p:spTree>
    <p:extLst>
      <p:ext uri="{BB962C8B-B14F-4D97-AF65-F5344CB8AC3E}">
        <p14:creationId xmlns:p14="http://schemas.microsoft.com/office/powerpoint/2010/main" val="7910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97A18-1959-C540-AC20-5FE4AB992084}"/>
              </a:ext>
            </a:extLst>
          </p:cNvPr>
          <p:cNvSpPr>
            <a:spLocks noGrp="1"/>
          </p:cNvSpPr>
          <p:nvPr>
            <p:ph type="title"/>
          </p:nvPr>
        </p:nvSpPr>
        <p:spPr>
          <a:xfrm>
            <a:off x="381000" y="271607"/>
            <a:ext cx="10515600" cy="1325563"/>
          </a:xfrm>
        </p:spPr>
        <p:txBody>
          <a:bodyPr>
            <a:normAutofit fontScale="90000"/>
          </a:bodyPr>
          <a:lstStyle/>
          <a:p>
            <a:r>
              <a:rPr lang="en-US" sz="4000" b="1" dirty="0"/>
              <a:t>Review Collection and Aggregation Module</a:t>
            </a:r>
            <a:br>
              <a:rPr lang="en-US" b="1" dirty="0"/>
            </a:br>
            <a:endParaRPr lang="en-IN" dirty="0"/>
          </a:p>
        </p:txBody>
      </p:sp>
      <p:sp>
        <p:nvSpPr>
          <p:cNvPr id="3" name="Content Placeholder 2">
            <a:extLst>
              <a:ext uri="{FF2B5EF4-FFF2-40B4-BE49-F238E27FC236}">
                <a16:creationId xmlns:a16="http://schemas.microsoft.com/office/drawing/2014/main" id="{231EE3AD-4784-C908-54C1-7EE58C6A71CF}"/>
              </a:ext>
            </a:extLst>
          </p:cNvPr>
          <p:cNvSpPr>
            <a:spLocks noGrp="1"/>
          </p:cNvSpPr>
          <p:nvPr>
            <p:ph idx="1"/>
          </p:nvPr>
        </p:nvSpPr>
        <p:spPr>
          <a:xfrm>
            <a:off x="1161564" y="1150216"/>
            <a:ext cx="10233800" cy="4351338"/>
          </a:xfrm>
        </p:spPr>
        <p:txBody>
          <a:bodyPr/>
          <a:lstStyle/>
          <a:p>
            <a:pPr algn="just">
              <a:lnSpc>
                <a:spcPct val="150000"/>
              </a:lnSpc>
              <a:buFont typeface="Arial" panose="020B0604020202020204" pitchFamily="34" charset="0"/>
              <a:buChar char="•"/>
            </a:pPr>
            <a:r>
              <a:rPr lang="en-US" sz="1800" b="1" dirty="0"/>
              <a:t>Purpose</a:t>
            </a:r>
            <a:r>
              <a:rPr lang="en-US" sz="1800" dirty="0"/>
              <a:t>: Collect reviews from multiple platforms and centralize them in one location for monitoring and analysis.</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dirty="0"/>
              <a:t>Integrates with various online marketplaces (e.g., Amazon, eBay, Walmart) and review platforms (e.g., Google Reviews, Trustpilot).</a:t>
            </a:r>
          </a:p>
          <a:p>
            <a:pPr marL="742950" lvl="1" indent="-285750" algn="just">
              <a:lnSpc>
                <a:spcPct val="150000"/>
              </a:lnSpc>
              <a:buFont typeface="Arial" panose="020B0604020202020204" pitchFamily="34" charset="0"/>
              <a:buChar char="•"/>
            </a:pPr>
            <a:r>
              <a:rPr lang="en-US" sz="1800" dirty="0"/>
              <a:t>Aggregates reviews into a single database for easy analysis.</a:t>
            </a:r>
          </a:p>
          <a:p>
            <a:pPr marL="742950" lvl="1" indent="-285750" algn="just">
              <a:lnSpc>
                <a:spcPct val="150000"/>
              </a:lnSpc>
              <a:buFont typeface="Arial" panose="020B0604020202020204" pitchFamily="34" charset="0"/>
              <a:buChar char="•"/>
            </a:pPr>
            <a:r>
              <a:rPr lang="en-US" sz="1800" dirty="0"/>
              <a:t>Allows businesses to track new reviews in real-time across multiple channels.</a:t>
            </a:r>
          </a:p>
          <a:p>
            <a:endParaRPr lang="en-IN" dirty="0"/>
          </a:p>
        </p:txBody>
      </p:sp>
    </p:spTree>
    <p:extLst>
      <p:ext uri="{BB962C8B-B14F-4D97-AF65-F5344CB8AC3E}">
        <p14:creationId xmlns:p14="http://schemas.microsoft.com/office/powerpoint/2010/main" val="846029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582C9-EBB4-CB24-D7BB-97EE65DEC8AB}"/>
              </a:ext>
            </a:extLst>
          </p:cNvPr>
          <p:cNvSpPr>
            <a:spLocks noGrp="1"/>
          </p:cNvSpPr>
          <p:nvPr>
            <p:ph type="title"/>
          </p:nvPr>
        </p:nvSpPr>
        <p:spPr>
          <a:xfrm>
            <a:off x="329045" y="105352"/>
            <a:ext cx="10515600" cy="1325563"/>
          </a:xfrm>
        </p:spPr>
        <p:txBody>
          <a:bodyPr>
            <a:normAutofit fontScale="90000"/>
          </a:bodyPr>
          <a:lstStyle/>
          <a:p>
            <a:r>
              <a:rPr lang="en-US" sz="3600" b="1" dirty="0"/>
              <a:t>Review Filtering and Categorization Module</a:t>
            </a:r>
            <a:br>
              <a:rPr lang="en-US" b="1" dirty="0"/>
            </a:br>
            <a:endParaRPr lang="en-IN" dirty="0"/>
          </a:p>
        </p:txBody>
      </p:sp>
      <p:sp>
        <p:nvSpPr>
          <p:cNvPr id="3" name="Content Placeholder 2">
            <a:extLst>
              <a:ext uri="{FF2B5EF4-FFF2-40B4-BE49-F238E27FC236}">
                <a16:creationId xmlns:a16="http://schemas.microsoft.com/office/drawing/2014/main" id="{DFBB9255-BF73-0269-2B5F-CCC3F9F50705}"/>
              </a:ext>
            </a:extLst>
          </p:cNvPr>
          <p:cNvSpPr>
            <a:spLocks noGrp="1"/>
          </p:cNvSpPr>
          <p:nvPr>
            <p:ph idx="1"/>
          </p:nvPr>
        </p:nvSpPr>
        <p:spPr>
          <a:xfrm>
            <a:off x="1192736" y="1004743"/>
            <a:ext cx="10233800" cy="4351338"/>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Organize and categorize reviews based on certain criteria, making it easier to manage and identify potentially fake or problematic reviews.</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b="1" dirty="0"/>
              <a:t>Sentiment Analysis</a:t>
            </a:r>
            <a:r>
              <a:rPr lang="en-US" sz="1800" dirty="0"/>
              <a:t>: Categorizes reviews as positive, negative, or neutral using natural language processing (NLP).</a:t>
            </a:r>
          </a:p>
          <a:p>
            <a:pPr marL="742950" lvl="1" indent="-285750" algn="just">
              <a:lnSpc>
                <a:spcPct val="150000"/>
              </a:lnSpc>
              <a:buFont typeface="Arial" panose="020B0604020202020204" pitchFamily="34" charset="0"/>
              <a:buChar char="•"/>
            </a:pPr>
            <a:r>
              <a:rPr lang="en-US" sz="1800" b="1" dirty="0"/>
              <a:t>Tagging System</a:t>
            </a:r>
            <a:r>
              <a:rPr lang="en-US" sz="1800" dirty="0"/>
              <a:t>: Categorizes reviews by product features (e.g., quality, usability) or customer experience (e.g., shipping, customer service).</a:t>
            </a:r>
          </a:p>
          <a:p>
            <a:pPr marL="742950" lvl="1" indent="-285750" algn="just">
              <a:lnSpc>
                <a:spcPct val="150000"/>
              </a:lnSpc>
              <a:buFont typeface="Arial" panose="020B0604020202020204" pitchFamily="34" charset="0"/>
              <a:buChar char="•"/>
            </a:pPr>
            <a:r>
              <a:rPr lang="en-US" sz="1800" b="1" dirty="0"/>
              <a:t>Reviewer Behavior Analysis</a:t>
            </a:r>
            <a:r>
              <a:rPr lang="en-US" sz="1800" dirty="0"/>
              <a:t>: Identifies frequent reviewers or reviewers with unusual behavior, which might indicate fake reviews.</a:t>
            </a:r>
          </a:p>
          <a:p>
            <a:endParaRPr lang="en-IN" dirty="0"/>
          </a:p>
        </p:txBody>
      </p:sp>
    </p:spTree>
    <p:extLst>
      <p:ext uri="{BB962C8B-B14F-4D97-AF65-F5344CB8AC3E}">
        <p14:creationId xmlns:p14="http://schemas.microsoft.com/office/powerpoint/2010/main" val="1949967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2AAA7-9270-A2D4-7587-157FA390EF73}"/>
              </a:ext>
            </a:extLst>
          </p:cNvPr>
          <p:cNvSpPr>
            <a:spLocks noGrp="1"/>
          </p:cNvSpPr>
          <p:nvPr>
            <p:ph type="title"/>
          </p:nvPr>
        </p:nvSpPr>
        <p:spPr>
          <a:xfrm>
            <a:off x="79664" y="126134"/>
            <a:ext cx="10515600" cy="1325563"/>
          </a:xfrm>
        </p:spPr>
        <p:txBody>
          <a:bodyPr>
            <a:normAutofit fontScale="90000"/>
          </a:bodyPr>
          <a:lstStyle/>
          <a:p>
            <a:r>
              <a:rPr lang="en-US" sz="4000" b="1" dirty="0"/>
              <a:t>Review Authenticity Detection Module</a:t>
            </a:r>
            <a:br>
              <a:rPr lang="en-US" b="1" dirty="0"/>
            </a:br>
            <a:endParaRPr lang="en-IN" dirty="0"/>
          </a:p>
        </p:txBody>
      </p:sp>
      <p:sp>
        <p:nvSpPr>
          <p:cNvPr id="3" name="Content Placeholder 2">
            <a:extLst>
              <a:ext uri="{FF2B5EF4-FFF2-40B4-BE49-F238E27FC236}">
                <a16:creationId xmlns:a16="http://schemas.microsoft.com/office/drawing/2014/main" id="{FD1FA90B-BDC6-6A81-5057-5C1D5856DDE2}"/>
              </a:ext>
            </a:extLst>
          </p:cNvPr>
          <p:cNvSpPr>
            <a:spLocks noGrp="1"/>
          </p:cNvSpPr>
          <p:nvPr>
            <p:ph idx="1"/>
          </p:nvPr>
        </p:nvSpPr>
        <p:spPr>
          <a:xfrm>
            <a:off x="1140782" y="1035916"/>
            <a:ext cx="10233800" cy="4351338"/>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Detect fake reviews, including both positive (fake praise) and negative (false criticism) ones.</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b="1" dirty="0"/>
              <a:t>Pattern Recognition</a:t>
            </a:r>
            <a:r>
              <a:rPr lang="en-US" sz="1800" dirty="0"/>
              <a:t>: Uses machine learning algorithms to detect suspicious patterns such as similar wording, duplicate reviews, or reviews from accounts that have no history of purchasing.</a:t>
            </a:r>
          </a:p>
          <a:p>
            <a:pPr marL="742950" lvl="1" indent="-285750" algn="just">
              <a:lnSpc>
                <a:spcPct val="150000"/>
              </a:lnSpc>
              <a:buFont typeface="Arial" panose="020B0604020202020204" pitchFamily="34" charset="0"/>
              <a:buChar char="•"/>
            </a:pPr>
            <a:r>
              <a:rPr lang="en-US" sz="1800" b="1" dirty="0"/>
              <a:t>IP and Account Analysis</a:t>
            </a:r>
            <a:r>
              <a:rPr lang="en-US" sz="1800" dirty="0"/>
              <a:t>: Identifies reviews from the same IP address or suspicious accounts, potentially indicating fraudulent activity.</a:t>
            </a:r>
          </a:p>
          <a:p>
            <a:pPr marL="742950" lvl="1" indent="-285750" algn="just">
              <a:lnSpc>
                <a:spcPct val="150000"/>
              </a:lnSpc>
              <a:buFont typeface="Arial" panose="020B0604020202020204" pitchFamily="34" charset="0"/>
              <a:buChar char="•"/>
            </a:pPr>
            <a:r>
              <a:rPr lang="en-US" sz="1800" b="1" dirty="0"/>
              <a:t>Language Analysis</a:t>
            </a:r>
            <a:r>
              <a:rPr lang="en-US" sz="1800" dirty="0"/>
              <a:t>: Detects unusual language or inconsistencies in tone that may signal fake reviews, such as overly generic praise or vague criticism.</a:t>
            </a:r>
          </a:p>
          <a:p>
            <a:endParaRPr lang="en-IN" dirty="0"/>
          </a:p>
        </p:txBody>
      </p:sp>
    </p:spTree>
    <p:extLst>
      <p:ext uri="{BB962C8B-B14F-4D97-AF65-F5344CB8AC3E}">
        <p14:creationId xmlns:p14="http://schemas.microsoft.com/office/powerpoint/2010/main" val="3371005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58994-8A1D-96FD-0455-26D899BDCD21}"/>
              </a:ext>
            </a:extLst>
          </p:cNvPr>
          <p:cNvSpPr>
            <a:spLocks noGrp="1"/>
          </p:cNvSpPr>
          <p:nvPr>
            <p:ph type="title"/>
          </p:nvPr>
        </p:nvSpPr>
        <p:spPr>
          <a:xfrm>
            <a:off x="152400" y="126134"/>
            <a:ext cx="10515600" cy="1325563"/>
          </a:xfrm>
        </p:spPr>
        <p:txBody>
          <a:bodyPr>
            <a:normAutofit fontScale="90000"/>
          </a:bodyPr>
          <a:lstStyle/>
          <a:p>
            <a:r>
              <a:rPr lang="en-US" sz="4000" b="1" dirty="0"/>
              <a:t>Review Moderation and Flagging Module</a:t>
            </a:r>
            <a:br>
              <a:rPr lang="en-US" b="1" dirty="0"/>
            </a:br>
            <a:endParaRPr lang="en-IN" dirty="0"/>
          </a:p>
        </p:txBody>
      </p:sp>
      <p:sp>
        <p:nvSpPr>
          <p:cNvPr id="3" name="Content Placeholder 2">
            <a:extLst>
              <a:ext uri="{FF2B5EF4-FFF2-40B4-BE49-F238E27FC236}">
                <a16:creationId xmlns:a16="http://schemas.microsoft.com/office/drawing/2014/main" id="{6BFE39F3-23FC-B142-34E2-0C18C2BA1B07}"/>
              </a:ext>
            </a:extLst>
          </p:cNvPr>
          <p:cNvSpPr>
            <a:spLocks noGrp="1"/>
          </p:cNvSpPr>
          <p:nvPr>
            <p:ph idx="1"/>
          </p:nvPr>
        </p:nvSpPr>
        <p:spPr>
          <a:xfrm>
            <a:off x="1223909" y="1118249"/>
            <a:ext cx="10233800" cy="4351338"/>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Flag reviews that violate platform guidelines or seem suspicious, triggering manual or automatic review removal.</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b="1" dirty="0"/>
              <a:t>Automated Flagging</a:t>
            </a:r>
            <a:r>
              <a:rPr lang="en-US" sz="1800" dirty="0"/>
              <a:t>: Automatically flags reviews that meet certain criteria for review (e.g., suspicious account activity, overuse of marketing language, or repetitive wording).</a:t>
            </a:r>
          </a:p>
          <a:p>
            <a:pPr marL="742950" lvl="1" indent="-285750" algn="just">
              <a:lnSpc>
                <a:spcPct val="150000"/>
              </a:lnSpc>
              <a:buFont typeface="Arial" panose="020B0604020202020204" pitchFamily="34" charset="0"/>
              <a:buChar char="•"/>
            </a:pPr>
            <a:r>
              <a:rPr lang="en-US" sz="1800" b="1" dirty="0"/>
              <a:t>Manual Review</a:t>
            </a:r>
            <a:r>
              <a:rPr lang="en-US" sz="1800" dirty="0"/>
              <a:t>: Provides a user interface for human moderators to review flagged content and decide whether to remove it.</a:t>
            </a:r>
          </a:p>
          <a:p>
            <a:pPr marL="742950" lvl="1" indent="-285750" algn="just">
              <a:lnSpc>
                <a:spcPct val="150000"/>
              </a:lnSpc>
              <a:buFont typeface="Arial" panose="020B0604020202020204" pitchFamily="34" charset="0"/>
              <a:buChar char="•"/>
            </a:pPr>
            <a:r>
              <a:rPr lang="en-US" sz="1800" b="1" dirty="0"/>
              <a:t>Escalation Protocol</a:t>
            </a:r>
            <a:r>
              <a:rPr lang="en-US" sz="1800" dirty="0"/>
              <a:t>: Reviews that cannot be flagged automatically may be escalated for further analysis by a human moderator or a more advanced AI system.</a:t>
            </a:r>
          </a:p>
          <a:p>
            <a:endParaRPr lang="en-IN" dirty="0"/>
          </a:p>
        </p:txBody>
      </p:sp>
    </p:spTree>
    <p:extLst>
      <p:ext uri="{BB962C8B-B14F-4D97-AF65-F5344CB8AC3E}">
        <p14:creationId xmlns:p14="http://schemas.microsoft.com/office/powerpoint/2010/main" val="40268506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9A0-3FD2-D8A9-CF54-974D62F3B46C}"/>
              </a:ext>
            </a:extLst>
          </p:cNvPr>
          <p:cNvSpPr>
            <a:spLocks noGrp="1"/>
          </p:cNvSpPr>
          <p:nvPr>
            <p:ph type="title"/>
          </p:nvPr>
        </p:nvSpPr>
        <p:spPr>
          <a:xfrm>
            <a:off x="0" y="-268721"/>
            <a:ext cx="10515600" cy="1325563"/>
          </a:xfrm>
        </p:spPr>
        <p:txBody>
          <a:bodyPr>
            <a:normAutofit/>
          </a:bodyPr>
          <a:lstStyle/>
          <a:p>
            <a:r>
              <a:rPr lang="en-IN" sz="3600" b="1" dirty="0"/>
              <a:t>Software Details</a:t>
            </a:r>
          </a:p>
        </p:txBody>
      </p:sp>
      <p:sp>
        <p:nvSpPr>
          <p:cNvPr id="3" name="Content Placeholder 2">
            <a:extLst>
              <a:ext uri="{FF2B5EF4-FFF2-40B4-BE49-F238E27FC236}">
                <a16:creationId xmlns:a16="http://schemas.microsoft.com/office/drawing/2014/main" id="{CE1B8158-FB9C-336B-1381-7B2ED5D5001A}"/>
              </a:ext>
            </a:extLst>
          </p:cNvPr>
          <p:cNvSpPr>
            <a:spLocks noGrp="1"/>
          </p:cNvSpPr>
          <p:nvPr>
            <p:ph idx="1"/>
          </p:nvPr>
        </p:nvSpPr>
        <p:spPr>
          <a:xfrm>
            <a:off x="1070263" y="963180"/>
            <a:ext cx="9888681" cy="3723120"/>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04593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8071F-EFD2-C14D-B559-1FAF8D6C307C}"/>
              </a:ext>
            </a:extLst>
          </p:cNvPr>
          <p:cNvSpPr>
            <a:spLocks noGrp="1"/>
          </p:cNvSpPr>
          <p:nvPr>
            <p:ph type="title"/>
          </p:nvPr>
        </p:nvSpPr>
        <p:spPr>
          <a:xfrm>
            <a:off x="131618" y="0"/>
            <a:ext cx="10515600" cy="1325563"/>
          </a:xfrm>
        </p:spPr>
        <p:txBody>
          <a:bodyPr>
            <a:normAutofit/>
          </a:bodyPr>
          <a:lstStyle/>
          <a:p>
            <a:r>
              <a:rPr lang="en-IN" sz="3600" dirty="0"/>
              <a:t>Front End</a:t>
            </a:r>
          </a:p>
        </p:txBody>
      </p:sp>
      <p:sp>
        <p:nvSpPr>
          <p:cNvPr id="3" name="Content Placeholder 2">
            <a:extLst>
              <a:ext uri="{FF2B5EF4-FFF2-40B4-BE49-F238E27FC236}">
                <a16:creationId xmlns:a16="http://schemas.microsoft.com/office/drawing/2014/main" id="{1197F79A-0A8F-4A71-CC43-4C3D1DABCC1F}"/>
              </a:ext>
            </a:extLst>
          </p:cNvPr>
          <p:cNvSpPr>
            <a:spLocks noGrp="1"/>
          </p:cNvSpPr>
          <p:nvPr>
            <p:ph idx="1"/>
          </p:nvPr>
        </p:nvSpPr>
        <p:spPr>
          <a:xfrm>
            <a:off x="1143000" y="1170997"/>
            <a:ext cx="9601200" cy="4117975"/>
          </a:xfrm>
        </p:spPr>
        <p:txBody>
          <a:bodyPr>
            <a:normAutofit fontScale="85000" lnSpcReduction="20000"/>
          </a:bodyPr>
          <a:lstStyle/>
          <a:p>
            <a:pPr algn="just">
              <a:lnSpc>
                <a:spcPct val="170000"/>
              </a:lnSpc>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49350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B3B27-892E-856C-DD0A-52508D850914}"/>
              </a:ext>
            </a:extLst>
          </p:cNvPr>
          <p:cNvSpPr>
            <a:spLocks noGrp="1"/>
          </p:cNvSpPr>
          <p:nvPr>
            <p:ph type="title"/>
          </p:nvPr>
        </p:nvSpPr>
        <p:spPr>
          <a:xfrm>
            <a:off x="142009" y="-154420"/>
            <a:ext cx="10515600" cy="1325563"/>
          </a:xfrm>
        </p:spPr>
        <p:txBody>
          <a:bodyPr>
            <a:normAutofit/>
          </a:bodyPr>
          <a:lstStyle/>
          <a:p>
            <a:r>
              <a:rPr lang="en-IN" sz="3600" dirty="0"/>
              <a:t>Database</a:t>
            </a:r>
          </a:p>
        </p:txBody>
      </p:sp>
      <p:sp>
        <p:nvSpPr>
          <p:cNvPr id="3" name="Content Placeholder 2">
            <a:extLst>
              <a:ext uri="{FF2B5EF4-FFF2-40B4-BE49-F238E27FC236}">
                <a16:creationId xmlns:a16="http://schemas.microsoft.com/office/drawing/2014/main" id="{2F94472F-94D1-216D-D51B-260C80C2DFC4}"/>
              </a:ext>
            </a:extLst>
          </p:cNvPr>
          <p:cNvSpPr>
            <a:spLocks noGrp="1"/>
          </p:cNvSpPr>
          <p:nvPr>
            <p:ph idx="1"/>
          </p:nvPr>
        </p:nvSpPr>
        <p:spPr>
          <a:xfrm>
            <a:off x="1184564" y="1077625"/>
            <a:ext cx="9649689" cy="3993139"/>
          </a:xfrm>
        </p:spPr>
        <p:txBody>
          <a:bodyPr>
            <a:normAutofit fontScale="70000" lnSpcReduction="20000"/>
          </a:bodyPr>
          <a:lstStyle/>
          <a:p>
            <a:pPr algn="just">
              <a:lnSpc>
                <a:spcPct val="170000"/>
              </a:lnSpc>
            </a:pPr>
            <a:r>
              <a:rPr lang="en-US" sz="26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26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26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307780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AA35A-2732-D62A-F9D4-DF9458C1A528}"/>
              </a:ext>
            </a:extLst>
          </p:cNvPr>
          <p:cNvSpPr>
            <a:spLocks noGrp="1"/>
          </p:cNvSpPr>
          <p:nvPr>
            <p:ph type="title"/>
          </p:nvPr>
        </p:nvSpPr>
        <p:spPr>
          <a:xfrm>
            <a:off x="79664" y="-133639"/>
            <a:ext cx="10515600" cy="1325563"/>
          </a:xfrm>
        </p:spPr>
        <p:txBody>
          <a:bodyPr>
            <a:normAutofit/>
          </a:bodyPr>
          <a:lstStyle/>
          <a:p>
            <a:r>
              <a:rPr lang="en-IN" sz="3600" dirty="0"/>
              <a:t>Cloud Web Server</a:t>
            </a:r>
          </a:p>
        </p:txBody>
      </p:sp>
      <p:sp>
        <p:nvSpPr>
          <p:cNvPr id="3" name="Content Placeholder 2">
            <a:extLst>
              <a:ext uri="{FF2B5EF4-FFF2-40B4-BE49-F238E27FC236}">
                <a16:creationId xmlns:a16="http://schemas.microsoft.com/office/drawing/2014/main" id="{D19E3B3F-00F1-137A-8D66-4238C2B41514}"/>
              </a:ext>
            </a:extLst>
          </p:cNvPr>
          <p:cNvSpPr>
            <a:spLocks noGrp="1"/>
          </p:cNvSpPr>
          <p:nvPr>
            <p:ph idx="1"/>
          </p:nvPr>
        </p:nvSpPr>
        <p:spPr>
          <a:xfrm>
            <a:off x="1136072" y="1067089"/>
            <a:ext cx="9919855" cy="3847811"/>
          </a:xfrm>
        </p:spPr>
        <p:txBody>
          <a:bodyPr>
            <a:normAutofit fontScale="77500" lnSpcReduction="20000"/>
          </a:bodyPr>
          <a:lstStyle/>
          <a:p>
            <a:pPr algn="just">
              <a:lnSpc>
                <a:spcPct val="150000"/>
              </a:lnSpc>
            </a:pPr>
            <a:r>
              <a:rPr lang="en-US" sz="23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23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2300" dirty="0">
                <a:cs typeface="Times New Roman" panose="02020603050405020304" pitchFamily="18" charset="0"/>
              </a:rPr>
              <a:t>It provides a flexible environment for the developers which allows them to work on projects from anywhere using any device with internet access.</a:t>
            </a:r>
            <a:endParaRPr lang="en-IN" sz="23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924867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1D05F-F026-12D8-9A1E-8B88CEA2802E}"/>
              </a:ext>
            </a:extLst>
          </p:cNvPr>
          <p:cNvSpPr>
            <a:spLocks noGrp="1"/>
          </p:cNvSpPr>
          <p:nvPr>
            <p:ph type="title"/>
          </p:nvPr>
        </p:nvSpPr>
        <p:spPr>
          <a:xfrm>
            <a:off x="0" y="-237547"/>
            <a:ext cx="10515600" cy="1325563"/>
          </a:xfrm>
        </p:spPr>
        <p:txBody>
          <a:bodyPr>
            <a:normAutofit/>
          </a:bodyPr>
          <a:lstStyle/>
          <a:p>
            <a:r>
              <a:rPr lang="en-US" sz="3600" b="1" dirty="0"/>
              <a:t>SOFTWARE REQUIREMENTS:</a:t>
            </a:r>
            <a:endParaRPr lang="en-IN" sz="3600" dirty="0"/>
          </a:p>
        </p:txBody>
      </p:sp>
      <p:sp>
        <p:nvSpPr>
          <p:cNvPr id="3" name="Content Placeholder 2">
            <a:extLst>
              <a:ext uri="{FF2B5EF4-FFF2-40B4-BE49-F238E27FC236}">
                <a16:creationId xmlns:a16="http://schemas.microsoft.com/office/drawing/2014/main" id="{80BA85A7-C35F-760D-F267-76A9F1721F42}"/>
              </a:ext>
            </a:extLst>
          </p:cNvPr>
          <p:cNvSpPr>
            <a:spLocks noGrp="1"/>
          </p:cNvSpPr>
          <p:nvPr>
            <p:ph idx="1"/>
          </p:nvPr>
        </p:nvSpPr>
        <p:spPr>
          <a:xfrm>
            <a:off x="1171954" y="1088016"/>
            <a:ext cx="10233800" cy="4351338"/>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951970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3E88D-8300-198A-7BA3-236739038212}"/>
              </a:ext>
            </a:extLst>
          </p:cNvPr>
          <p:cNvSpPr>
            <a:spLocks noGrp="1"/>
          </p:cNvSpPr>
          <p:nvPr>
            <p:ph type="title"/>
          </p:nvPr>
        </p:nvSpPr>
        <p:spPr>
          <a:xfrm>
            <a:off x="110836" y="-144029"/>
            <a:ext cx="10515600" cy="1325563"/>
          </a:xfrm>
        </p:spPr>
        <p:txBody>
          <a:bodyPr>
            <a:normAutofit/>
          </a:bodyPr>
          <a:lstStyle/>
          <a:p>
            <a:r>
              <a:rPr lang="en-US" sz="3600" b="1" dirty="0"/>
              <a:t>HARDWARE REQUIREMENTS:</a:t>
            </a:r>
            <a:endParaRPr lang="en-IN" sz="3600" dirty="0"/>
          </a:p>
        </p:txBody>
      </p:sp>
      <p:sp>
        <p:nvSpPr>
          <p:cNvPr id="3" name="Content Placeholder 2">
            <a:extLst>
              <a:ext uri="{FF2B5EF4-FFF2-40B4-BE49-F238E27FC236}">
                <a16:creationId xmlns:a16="http://schemas.microsoft.com/office/drawing/2014/main" id="{AE5354F3-3D99-173D-7749-B75D5632B944}"/>
              </a:ext>
            </a:extLst>
          </p:cNvPr>
          <p:cNvSpPr>
            <a:spLocks noGrp="1"/>
          </p:cNvSpPr>
          <p:nvPr>
            <p:ph idx="1"/>
          </p:nvPr>
        </p:nvSpPr>
        <p:spPr>
          <a:xfrm>
            <a:off x="1161563" y="1015134"/>
            <a:ext cx="10233800" cy="4351338"/>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41526946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56CA5-E931-D7A3-1D03-2B4C67D97EB6}"/>
              </a:ext>
            </a:extLst>
          </p:cNvPr>
          <p:cNvSpPr>
            <a:spLocks noGrp="1"/>
          </p:cNvSpPr>
          <p:nvPr>
            <p:ph type="title"/>
          </p:nvPr>
        </p:nvSpPr>
        <p:spPr>
          <a:xfrm>
            <a:off x="79664" y="-195985"/>
            <a:ext cx="10515600" cy="1325563"/>
          </a:xfrm>
        </p:spPr>
        <p:txBody>
          <a:bodyPr>
            <a:normAutofit/>
          </a:bodyPr>
          <a:lstStyle/>
          <a:p>
            <a:r>
              <a:rPr lang="en-US" sz="3600" dirty="0"/>
              <a:t>CONCLUSION</a:t>
            </a:r>
            <a:endParaRPr lang="en-IN" sz="3600" dirty="0"/>
          </a:p>
        </p:txBody>
      </p:sp>
      <p:sp>
        <p:nvSpPr>
          <p:cNvPr id="3" name="Content Placeholder 2">
            <a:extLst>
              <a:ext uri="{FF2B5EF4-FFF2-40B4-BE49-F238E27FC236}">
                <a16:creationId xmlns:a16="http://schemas.microsoft.com/office/drawing/2014/main" id="{06A05AE4-7A01-17FD-34F5-5CBA77B7EB80}"/>
              </a:ext>
            </a:extLst>
          </p:cNvPr>
          <p:cNvSpPr>
            <a:spLocks noGrp="1"/>
          </p:cNvSpPr>
          <p:nvPr>
            <p:ph idx="1"/>
          </p:nvPr>
        </p:nvSpPr>
        <p:spPr>
          <a:xfrm>
            <a:off x="277091" y="716973"/>
            <a:ext cx="11589327" cy="5995554"/>
          </a:xfrm>
        </p:spPr>
        <p:txBody>
          <a:bodyPr>
            <a:noAutofit/>
          </a:bodyPr>
          <a:lstStyle/>
          <a:p>
            <a:pPr algn="just">
              <a:lnSpc>
                <a:spcPct val="170000"/>
              </a:lnSpc>
            </a:pPr>
            <a:r>
              <a:rPr lang="en-US" sz="1800" dirty="0"/>
              <a:t>By the usage of this proposed system the people will receive valuable goods from a trustworthy websites. Thus in this project a review is identified to be a fake one through the following steps: 1.Same IP address and Same user 2.Same IP address and Different user.</a:t>
            </a:r>
          </a:p>
          <a:p>
            <a:pPr algn="just">
              <a:lnSpc>
                <a:spcPct val="170000"/>
              </a:lnSpc>
            </a:pPr>
            <a:r>
              <a:rPr lang="en-US" sz="1800" dirty="0"/>
              <a:t> These details are tracked using their user login credentials. We have designed in such a way that if the admin comes to identify the fake reviews multiple times from the same IP address then the admin can move that IP address into the blocked IP database. </a:t>
            </a:r>
          </a:p>
          <a:p>
            <a:pPr algn="just">
              <a:lnSpc>
                <a:spcPct val="170000"/>
              </a:lnSpc>
            </a:pPr>
            <a:r>
              <a:rPr lang="en-US" sz="1800" dirty="0"/>
              <a:t>This may help the admin to save time. As a future work some additional features can be added into the existing system. In our proposed system the admin can remove the fake reviews from the website only when they login to the website and come across the view review page. </a:t>
            </a:r>
          </a:p>
          <a:p>
            <a:pPr algn="just">
              <a:lnSpc>
                <a:spcPct val="170000"/>
              </a:lnSpc>
            </a:pPr>
            <a:r>
              <a:rPr lang="en-US" sz="1800" dirty="0"/>
              <a:t>In future, we can make the admin to receive a notification about the fake reviews as they were posted on to the websites as to not wait until they view the review page. Also we can test the performance of the proposed system by installing it across various shopping portal. </a:t>
            </a:r>
          </a:p>
          <a:p>
            <a:pPr algn="just">
              <a:lnSpc>
                <a:spcPct val="170000"/>
              </a:lnSpc>
            </a:pPr>
            <a:r>
              <a:rPr lang="en-US" sz="1800" dirty="0"/>
              <a:t>We can get some inputs from the customers through survey or some sort of data collection techniques to make it as a user friendly one. </a:t>
            </a:r>
            <a:endParaRPr lang="en-IN" sz="1800" dirty="0"/>
          </a:p>
        </p:txBody>
      </p:sp>
    </p:spTree>
    <p:extLst>
      <p:ext uri="{BB962C8B-B14F-4D97-AF65-F5344CB8AC3E}">
        <p14:creationId xmlns:p14="http://schemas.microsoft.com/office/powerpoint/2010/main" val="2924596735"/>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51</TotalTime>
  <Words>2705</Words>
  <Application>Microsoft Office PowerPoint</Application>
  <PresentationFormat>Widescreen</PresentationFormat>
  <Paragraphs>97</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Corbel</vt:lpstr>
      <vt:lpstr>Times New Roman</vt:lpstr>
      <vt:lpstr>Depth</vt:lpstr>
      <vt:lpstr>Fake product review monitoring &amp; removal for genuine ratings</vt:lpstr>
      <vt:lpstr>Abstract</vt:lpstr>
      <vt:lpstr>PowerPoint Presentation</vt:lpstr>
      <vt:lpstr>Objective</vt:lpstr>
      <vt:lpstr>Existing System</vt:lpstr>
      <vt:lpstr>Disadvantage</vt:lpstr>
      <vt:lpstr>PROPOSED SYSTEM :</vt:lpstr>
      <vt:lpstr>Advantage</vt:lpstr>
      <vt:lpstr>Introduction</vt:lpstr>
      <vt:lpstr>MODULES</vt:lpstr>
      <vt:lpstr>Review Collection and Aggregation Module </vt:lpstr>
      <vt:lpstr>Review Filtering and Categorization Module </vt:lpstr>
      <vt:lpstr>Review Authenticity Detection Module </vt:lpstr>
      <vt:lpstr>Review Moderation and Flagging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2024-12-16T15:42:12Z</dcterms:created>
  <dcterms:modified xsi:type="dcterms:W3CDTF">2024-12-16T16:33:32Z</dcterms:modified>
</cp:coreProperties>
</file>