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a:t>Click to edit Master title style</a:t>
            </a:r>
            <a:endParaRPr lang="en-US" dirty="0"/>
          </a:p>
        </p:txBody>
      </p:sp>
      <p:sp>
        <p:nvSpPr>
          <p:cNvPr id="3" name="Subtitle 2"/>
          <p:cNvSpPr>
            <a:spLocks noGrp="1"/>
          </p:cNvSpPr>
          <p:nvPr>
            <p:ph type="subTitle" idx="1"/>
          </p:nvPr>
        </p:nvSpPr>
        <p:spPr>
          <a:xfrm>
            <a:off x="1370693" y="359833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A510595-1CFC-4DFE-9FA5-5A38E239254B}"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0142595-A2C4-40AC-8834-27FC34A55839}" type="slidenum">
              <a:rPr lang="en-IN" smtClean="0"/>
              <a:t>‹#›</a:t>
            </a:fld>
            <a:endParaRPr lang="en-IN"/>
          </a:p>
        </p:txBody>
      </p:sp>
    </p:spTree>
    <p:extLst>
      <p:ext uri="{BB962C8B-B14F-4D97-AF65-F5344CB8AC3E}">
        <p14:creationId xmlns:p14="http://schemas.microsoft.com/office/powerpoint/2010/main" val="33557232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A510595-1CFC-4DFE-9FA5-5A38E239254B}"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0142595-A2C4-40AC-8834-27FC34A55839}" type="slidenum">
              <a:rPr lang="en-IN" smtClean="0"/>
              <a:t>‹#›</a:t>
            </a:fld>
            <a:endParaRPr lang="en-IN"/>
          </a:p>
        </p:txBody>
      </p:sp>
    </p:spTree>
    <p:extLst>
      <p:ext uri="{BB962C8B-B14F-4D97-AF65-F5344CB8AC3E}">
        <p14:creationId xmlns:p14="http://schemas.microsoft.com/office/powerpoint/2010/main" val="34559828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3589879"/>
            <a:ext cx="9590550" cy="150705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A510595-1CFC-4DFE-9FA5-5A38E239254B}"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0142595-A2C4-40AC-8834-27FC34A55839}" type="slidenum">
              <a:rPr lang="en-IN" smtClean="0"/>
              <a:t>‹#›</a:t>
            </a:fld>
            <a:endParaRPr lang="en-IN"/>
          </a:p>
        </p:txBody>
      </p:sp>
    </p:spTree>
    <p:extLst>
      <p:ext uri="{BB962C8B-B14F-4D97-AF65-F5344CB8AC3E}">
        <p14:creationId xmlns:p14="http://schemas.microsoft.com/office/powerpoint/2010/main" val="35117317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1732449"/>
            <a:ext cx="5060497" cy="4058750"/>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2892" y="1732449"/>
            <a:ext cx="5064665" cy="4058751"/>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A510595-1CFC-4DFE-9FA5-5A38E239254B}"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0142595-A2C4-40AC-8834-27FC34A55839}" type="slidenum">
              <a:rPr lang="en-IN" smtClean="0"/>
              <a:t>‹#›</a:t>
            </a:fld>
            <a:endParaRPr lang="en-IN"/>
          </a:p>
        </p:txBody>
      </p:sp>
    </p:spTree>
    <p:extLst>
      <p:ext uri="{BB962C8B-B14F-4D97-AF65-F5344CB8AC3E}">
        <p14:creationId xmlns:p14="http://schemas.microsoft.com/office/powerpoint/2010/main" val="1274285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89072" cy="4148769"/>
          </a:xfrm>
          <a:prstGeom prst="rect">
            <a:avLst/>
          </a:prstGeom>
        </p:spPr>
      </p:pic>
      <p:pic>
        <p:nvPicPr>
          <p:cNvPr id="21" name="Picture 20"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78485" y="1734506"/>
            <a:ext cx="5089072" cy="4148769"/>
          </a:xfrm>
          <a:prstGeom prst="rect">
            <a:avLst/>
          </a:prstGeom>
        </p:spPr>
      </p:pic>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005872" y="1835254"/>
            <a:ext cx="4876344" cy="54488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05872" y="2380137"/>
            <a:ext cx="4876344"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94967" y="1835254"/>
            <a:ext cx="4895330" cy="544883"/>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94967" y="2380137"/>
            <a:ext cx="4895330"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510595-1CFC-4DFE-9FA5-5A38E239254B}" type="datetimeFigureOut">
              <a:rPr lang="en-IN" smtClean="0"/>
              <a:t>14-12-2024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50142595-A2C4-40AC-8834-27FC34A55839}" type="slidenum">
              <a:rPr lang="en-IN" smtClean="0"/>
              <a:t>‹#›</a:t>
            </a:fld>
            <a:endParaRPr lang="en-IN"/>
          </a:p>
        </p:txBody>
      </p:sp>
    </p:spTree>
    <p:extLst>
      <p:ext uri="{BB962C8B-B14F-4D97-AF65-F5344CB8AC3E}">
        <p14:creationId xmlns:p14="http://schemas.microsoft.com/office/powerpoint/2010/main" val="42606363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A510595-1CFC-4DFE-9FA5-5A38E239254B}" type="datetimeFigureOut">
              <a:rPr lang="en-IN" smtClean="0"/>
              <a:t>14-12-2024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50142595-A2C4-40AC-8834-27FC34A55839}" type="slidenum">
              <a:rPr lang="en-IN" smtClean="0"/>
              <a:t>‹#›</a:t>
            </a:fld>
            <a:endParaRPr lang="en-IN"/>
          </a:p>
        </p:txBody>
      </p:sp>
    </p:spTree>
    <p:extLst>
      <p:ext uri="{BB962C8B-B14F-4D97-AF65-F5344CB8AC3E}">
        <p14:creationId xmlns:p14="http://schemas.microsoft.com/office/powerpoint/2010/main" val="3087836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510595-1CFC-4DFE-9FA5-5A38E239254B}" type="datetimeFigureOut">
              <a:rPr lang="en-IN" smtClean="0"/>
              <a:t>14-12-2024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50142595-A2C4-40AC-8834-27FC34A55839}" type="slidenum">
              <a:rPr lang="en-IN" smtClean="0"/>
              <a:t>‹#›</a:t>
            </a:fld>
            <a:endParaRPr lang="en-IN"/>
          </a:p>
        </p:txBody>
      </p:sp>
    </p:spTree>
    <p:extLst>
      <p:ext uri="{BB962C8B-B14F-4D97-AF65-F5344CB8AC3E}">
        <p14:creationId xmlns:p14="http://schemas.microsoft.com/office/powerpoint/2010/main" val="27832737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4855633" y="609600"/>
            <a:ext cx="6411924" cy="51816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95" y="2431518"/>
            <a:ext cx="3706889" cy="3359681"/>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A510595-1CFC-4DFE-9FA5-5A38E239254B}"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0142595-A2C4-40AC-8834-27FC34A55839}" type="slidenum">
              <a:rPr lang="en-IN" smtClean="0"/>
              <a:t>‹#›</a:t>
            </a:fld>
            <a:endParaRPr lang="en-IN"/>
          </a:p>
        </p:txBody>
      </p:sp>
    </p:spTree>
    <p:extLst>
      <p:ext uri="{BB962C8B-B14F-4D97-AF65-F5344CB8AC3E}">
        <p14:creationId xmlns:p14="http://schemas.microsoft.com/office/powerpoint/2010/main" val="5344077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609923"/>
            <a:ext cx="5934949" cy="1829338"/>
          </a:xfrm>
        </p:spPr>
        <p:txBody>
          <a:bodyPr anchor="b">
            <a:noAutofit/>
          </a:bodyPr>
          <a:lstStyle>
            <a:lvl1pPr algn="ct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913795" y="2439261"/>
            <a:ext cx="5934949" cy="337613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A510595-1CFC-4DFE-9FA5-5A38E239254B}"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0142595-A2C4-40AC-8834-27FC34A55839}" type="slidenum">
              <a:rPr lang="en-IN" smtClean="0"/>
              <a:t>‹#›</a:t>
            </a:fld>
            <a:endParaRPr lang="en-IN"/>
          </a:p>
        </p:txBody>
      </p:sp>
    </p:spTree>
    <p:extLst>
      <p:ext uri="{BB962C8B-B14F-4D97-AF65-F5344CB8AC3E}">
        <p14:creationId xmlns:p14="http://schemas.microsoft.com/office/powerpoint/2010/main" val="7095426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53762" cy="682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A510595-1CFC-4DFE-9FA5-5A38E239254B}"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0142595-A2C4-40AC-8834-27FC34A55839}" type="slidenum">
              <a:rPr lang="en-IN" smtClean="0"/>
              <a:t>‹#›</a:t>
            </a:fld>
            <a:endParaRPr lang="en-IN"/>
          </a:p>
        </p:txBody>
      </p:sp>
    </p:spTree>
    <p:extLst>
      <p:ext uri="{BB962C8B-B14F-4D97-AF65-F5344CB8AC3E}">
        <p14:creationId xmlns:p14="http://schemas.microsoft.com/office/powerpoint/2010/main" val="12079922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A510595-1CFC-4DFE-9FA5-5A38E239254B}"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0142595-A2C4-40AC-8834-27FC34A55839}" type="slidenum">
              <a:rPr lang="en-IN" smtClean="0"/>
              <a:t>‹#›</a:t>
            </a:fld>
            <a:endParaRPr lang="en-IN"/>
          </a:p>
        </p:txBody>
      </p:sp>
    </p:spTree>
    <p:extLst>
      <p:ext uri="{BB962C8B-B14F-4D97-AF65-F5344CB8AC3E}">
        <p14:creationId xmlns:p14="http://schemas.microsoft.com/office/powerpoint/2010/main" val="34741520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A510595-1CFC-4DFE-9FA5-5A38E239254B}"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0142595-A2C4-40AC-8834-27FC34A55839}" type="slidenum">
              <a:rPr lang="en-IN" smtClean="0"/>
              <a:t>‹#›</a:t>
            </a:fld>
            <a:endParaRPr lang="en-IN"/>
          </a:p>
        </p:txBody>
      </p:sp>
      <p:sp>
        <p:nvSpPr>
          <p:cNvPr id="11" name="TextBox 10"/>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1635503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A510595-1CFC-4DFE-9FA5-5A38E239254B}" type="datetimeFigureOut">
              <a:rPr lang="en-IN" smtClean="0"/>
              <a:t>14-12-2024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0142595-A2C4-40AC-8834-27FC34A55839}" type="slidenum">
              <a:rPr lang="en-IN" smtClean="0"/>
              <a:t>‹#›</a:t>
            </a:fld>
            <a:endParaRPr lang="en-IN"/>
          </a:p>
        </p:txBody>
      </p:sp>
    </p:spTree>
    <p:extLst>
      <p:ext uri="{BB962C8B-B14F-4D97-AF65-F5344CB8AC3E}">
        <p14:creationId xmlns:p14="http://schemas.microsoft.com/office/powerpoint/2010/main" val="19736750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5"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6711"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43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66572"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66572"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8A510595-1CFC-4DFE-9FA5-5A38E239254B}" type="datetimeFigureOut">
              <a:rPr lang="en-IN" smtClean="0"/>
              <a:t>14-12-2024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50142595-A2C4-40AC-8834-27FC34A55839}" type="slidenum">
              <a:rPr lang="en-IN" smtClean="0"/>
              <a:t>‹#›</a:t>
            </a:fld>
            <a:endParaRPr lang="en-IN"/>
          </a:p>
        </p:txBody>
      </p:sp>
    </p:spTree>
    <p:extLst>
      <p:ext uri="{BB962C8B-B14F-4D97-AF65-F5344CB8AC3E}">
        <p14:creationId xmlns:p14="http://schemas.microsoft.com/office/powerpoint/2010/main" val="4869010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480368"/>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435" y="4480367"/>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66572" y="4480365"/>
            <a:ext cx="3300984" cy="131083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8A510595-1CFC-4DFE-9FA5-5A38E239254B}" type="datetimeFigureOut">
              <a:rPr lang="en-IN" smtClean="0"/>
              <a:t>14-12-2024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50142595-A2C4-40AC-8834-27FC34A55839}" type="slidenum">
              <a:rPr lang="en-IN" smtClean="0"/>
              <a:t>‹#›</a:t>
            </a:fld>
            <a:endParaRPr lang="en-IN"/>
          </a:p>
        </p:txBody>
      </p:sp>
    </p:spTree>
    <p:extLst>
      <p:ext uri="{BB962C8B-B14F-4D97-AF65-F5344CB8AC3E}">
        <p14:creationId xmlns:p14="http://schemas.microsoft.com/office/powerpoint/2010/main" val="16859698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A510595-1CFC-4DFE-9FA5-5A38E239254B}"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0142595-A2C4-40AC-8834-27FC34A55839}" type="slidenum">
              <a:rPr lang="en-IN" smtClean="0"/>
              <a:t>‹#›</a:t>
            </a:fld>
            <a:endParaRPr lang="en-IN"/>
          </a:p>
        </p:txBody>
      </p:sp>
    </p:spTree>
    <p:extLst>
      <p:ext uri="{BB962C8B-B14F-4D97-AF65-F5344CB8AC3E}">
        <p14:creationId xmlns:p14="http://schemas.microsoft.com/office/powerpoint/2010/main" val="24212208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A510595-1CFC-4DFE-9FA5-5A38E239254B}" type="datetimeFigureOut">
              <a:rPr lang="en-IN" smtClean="0"/>
              <a:t>14-12-2024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0142595-A2C4-40AC-8834-27FC34A55839}" type="slidenum">
              <a:rPr lang="en-IN" smtClean="0"/>
              <a:t>‹#›</a:t>
            </a:fld>
            <a:endParaRPr lang="en-IN"/>
          </a:p>
        </p:txBody>
      </p:sp>
    </p:spTree>
    <p:extLst>
      <p:ext uri="{BB962C8B-B14F-4D97-AF65-F5344CB8AC3E}">
        <p14:creationId xmlns:p14="http://schemas.microsoft.com/office/powerpoint/2010/main" val="281004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97045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1732449"/>
            <a:ext cx="10353762" cy="4058751"/>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8A510595-1CFC-4DFE-9FA5-5A38E239254B}" type="datetimeFigureOut">
              <a:rPr lang="en-IN" smtClean="0"/>
              <a:t>14-12-2024</a:t>
            </a:fld>
            <a:endParaRPr lang="en-IN"/>
          </a:p>
        </p:txBody>
      </p:sp>
      <p:sp>
        <p:nvSpPr>
          <p:cNvPr id="5" name="Footer Placeholder 4"/>
          <p:cNvSpPr>
            <a:spLocks noGrp="1"/>
          </p:cNvSpPr>
          <p:nvPr>
            <p:ph type="ftr" sz="quarter" idx="3"/>
          </p:nvPr>
        </p:nvSpPr>
        <p:spPr>
          <a:xfrm>
            <a:off x="913795" y="5883275"/>
            <a:ext cx="6672865" cy="365125"/>
          </a:xfrm>
          <a:prstGeom prst="rect">
            <a:avLst/>
          </a:prstGeom>
        </p:spPr>
        <p:txBody>
          <a:bodyPr vert="horz" lIns="91440" tIns="45720" rIns="91440" bIns="45720" rtlCol="0" anchor="ctr"/>
          <a:lstStyle>
            <a:lvl1pPr algn="l">
              <a:defRPr sz="1000">
                <a:solidFill>
                  <a:schemeClr val="tx1">
                    <a:lumMod val="95000"/>
                  </a:schemeClr>
                </a:solidFill>
                <a:effectLst>
                  <a:outerShdw blurRad="50800" dist="38100" dir="2700000" algn="tl" rotWithShape="0">
                    <a:schemeClr val="bg1">
                      <a:alpha val="43000"/>
                    </a:schemeClr>
                  </a:outerShdw>
                </a:effectLst>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50142595-A2C4-40AC-8834-27FC34A55839}" type="slidenum">
              <a:rPr lang="en-IN" smtClean="0"/>
              <a:t>‹#›</a:t>
            </a:fld>
            <a:endParaRPr lang="en-IN"/>
          </a:p>
        </p:txBody>
      </p:sp>
    </p:spTree>
    <p:extLst>
      <p:ext uri="{BB962C8B-B14F-4D97-AF65-F5344CB8AC3E}">
        <p14:creationId xmlns:p14="http://schemas.microsoft.com/office/powerpoint/2010/main" val="854544058"/>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spcBef>
          <a:spcPct val="20000"/>
        </a:spcBef>
        <a:spcAft>
          <a:spcPts val="600"/>
        </a:spcAft>
        <a:buClr>
          <a:schemeClr val="tx2"/>
        </a:buClr>
        <a:buSzPct val="70000"/>
        <a:buFont typeface="Wingdings 2"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731B2AE-B5B1-EC97-A513-7D10D9851A0A}"/>
              </a:ext>
            </a:extLst>
          </p:cNvPr>
          <p:cNvSpPr>
            <a:spLocks noGrp="1"/>
          </p:cNvSpPr>
          <p:nvPr>
            <p:ph type="title"/>
          </p:nvPr>
        </p:nvSpPr>
        <p:spPr>
          <a:xfrm>
            <a:off x="1100831" y="2458550"/>
            <a:ext cx="10353762" cy="970450"/>
          </a:xfrm>
        </p:spPr>
        <p:txBody>
          <a:bodyPr>
            <a:normAutofit/>
          </a:bodyPr>
          <a:lstStyle/>
          <a:p>
            <a:r>
              <a:rPr lang="en-US" sz="3200" dirty="0"/>
              <a:t>face recognition based voting using Ai </a:t>
            </a:r>
            <a:endParaRPr lang="en-IN" sz="3200" dirty="0"/>
          </a:p>
        </p:txBody>
      </p:sp>
    </p:spTree>
    <p:extLst>
      <p:ext uri="{BB962C8B-B14F-4D97-AF65-F5344CB8AC3E}">
        <p14:creationId xmlns:p14="http://schemas.microsoft.com/office/powerpoint/2010/main" val="37003306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7A3260-2ED0-8D38-C1AF-24D4D57AFC8B}"/>
              </a:ext>
            </a:extLst>
          </p:cNvPr>
          <p:cNvSpPr>
            <a:spLocks noGrp="1"/>
          </p:cNvSpPr>
          <p:nvPr>
            <p:ph type="title"/>
          </p:nvPr>
        </p:nvSpPr>
        <p:spPr>
          <a:xfrm>
            <a:off x="1038486" y="-159327"/>
            <a:ext cx="10353762" cy="970450"/>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02D4AEF5-ACC7-EC42-7B7A-A5A448560F4B}"/>
              </a:ext>
            </a:extLst>
          </p:cNvPr>
          <p:cNvSpPr>
            <a:spLocks noGrp="1"/>
          </p:cNvSpPr>
          <p:nvPr>
            <p:ph idx="1"/>
          </p:nvPr>
        </p:nvSpPr>
        <p:spPr>
          <a:xfrm>
            <a:off x="1038486" y="892044"/>
            <a:ext cx="10687526" cy="5073912"/>
          </a:xfrm>
        </p:spPr>
        <p:txBody>
          <a:bodyPr>
            <a:normAutofit/>
          </a:bodyPr>
          <a:lstStyle/>
          <a:p>
            <a:pPr algn="just">
              <a:lnSpc>
                <a:spcPct val="150000"/>
              </a:lnSpc>
            </a:pPr>
            <a:r>
              <a:rPr lang="en-US" sz="1800" dirty="0"/>
              <a:t>A smart voting system using face recognition is a technique to overcome the traditional voting and EVM </a:t>
            </a:r>
            <a:r>
              <a:rPr lang="en-US" sz="1800" dirty="0" err="1"/>
              <a:t>i.e</a:t>
            </a:r>
            <a:r>
              <a:rPr lang="en-US" sz="1800" dirty="0"/>
              <a:t> Electronic Voting Machines. The system uses an </a:t>
            </a:r>
            <a:r>
              <a:rPr lang="en-US" sz="1800" dirty="0" err="1"/>
              <a:t>Androidbased</a:t>
            </a:r>
            <a:r>
              <a:rPr lang="en-US" sz="1800" dirty="0"/>
              <a:t> application to cast their votes from anywhere in the world. </a:t>
            </a:r>
          </a:p>
          <a:p>
            <a:pPr algn="just">
              <a:lnSpc>
                <a:spcPct val="150000"/>
              </a:lnSpc>
            </a:pPr>
            <a:r>
              <a:rPr lang="en-US" sz="1800" dirty="0"/>
              <a:t>The face recognition technology increase the accuracy and security of the voting process. The proposed system would work as follows: voters should install the Android-based voting software and register themselves with their personal details and facial images. </a:t>
            </a:r>
          </a:p>
          <a:p>
            <a:pPr algn="just">
              <a:lnSpc>
                <a:spcPct val="150000"/>
              </a:lnSpc>
            </a:pPr>
            <a:r>
              <a:rPr lang="en-US" sz="1800" dirty="0"/>
              <a:t>On the day of the election, voters should log in to the Android-based voting software and use their registered facial images for verification. Once verified, the voter can cast his vote. The proposed system uses facial recognition technology to reduce the fraud votes. </a:t>
            </a:r>
          </a:p>
          <a:p>
            <a:pPr algn="just">
              <a:lnSpc>
                <a:spcPct val="150000"/>
              </a:lnSpc>
            </a:pPr>
            <a:r>
              <a:rPr lang="en-US" sz="1800" dirty="0"/>
              <a:t>The system also eliminates the manual verification of voters, it decreases the risk of human error and increasing the speed of the voting process.</a:t>
            </a:r>
            <a:endParaRPr lang="en-IN" sz="1800" dirty="0"/>
          </a:p>
        </p:txBody>
      </p:sp>
    </p:spTree>
    <p:extLst>
      <p:ext uri="{BB962C8B-B14F-4D97-AF65-F5344CB8AC3E}">
        <p14:creationId xmlns:p14="http://schemas.microsoft.com/office/powerpoint/2010/main" val="29668718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D2F1D8-0E45-EEF9-EE74-4955FB06C8F3}"/>
              </a:ext>
            </a:extLst>
          </p:cNvPr>
          <p:cNvSpPr>
            <a:spLocks noGrp="1"/>
          </p:cNvSpPr>
          <p:nvPr>
            <p:ph type="title"/>
          </p:nvPr>
        </p:nvSpPr>
        <p:spPr>
          <a:xfrm>
            <a:off x="923581" y="-138546"/>
            <a:ext cx="10353762" cy="970450"/>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2512CC20-E049-7B4C-DE7F-0E15040C0FBE}"/>
              </a:ext>
            </a:extLst>
          </p:cNvPr>
          <p:cNvSpPr>
            <a:spLocks noGrp="1"/>
          </p:cNvSpPr>
          <p:nvPr>
            <p:ph idx="1"/>
          </p:nvPr>
        </p:nvSpPr>
        <p:spPr>
          <a:xfrm>
            <a:off x="923581" y="976745"/>
            <a:ext cx="10519412" cy="5157355"/>
          </a:xfrm>
        </p:spPr>
        <p:txBody>
          <a:bodyPr>
            <a:normAutofit/>
          </a:bodyPr>
          <a:lstStyle/>
          <a:p>
            <a:pPr algn="just">
              <a:lnSpc>
                <a:spcPct val="150000"/>
              </a:lnSpc>
            </a:pPr>
            <a:r>
              <a:rPr lang="en-US" sz="1800" dirty="0"/>
              <a:t>The basic methodology as applied to online voting systems would involve giving voters realistic voting tasks to accomplish using a variety of ballot design. Voting task performance is measured using variables such as accuracy, time and workload. </a:t>
            </a:r>
          </a:p>
          <a:p>
            <a:pPr algn="just">
              <a:lnSpc>
                <a:spcPct val="150000"/>
              </a:lnSpc>
            </a:pPr>
            <a:r>
              <a:rPr lang="en-US" sz="1800" dirty="0"/>
              <a:t>The voting server collects the vote and filters out duplicate or invalid votes. Each voter can then check his vote online to ensure that his vote has been counted.</a:t>
            </a:r>
          </a:p>
          <a:p>
            <a:pPr marL="36900" indent="0" algn="just">
              <a:lnSpc>
                <a:spcPct val="150000"/>
              </a:lnSpc>
              <a:buNone/>
            </a:pPr>
            <a:r>
              <a:rPr lang="en-US" sz="1800" dirty="0"/>
              <a:t>[1]  Electronic voting machines are designed to eliminate errors in vote counting and reduce the risk of misinterpreted ballots. Adding face recognition ensures that only eligible voters cast their ballots.</a:t>
            </a:r>
          </a:p>
          <a:p>
            <a:pPr marL="36900" indent="0" algn="just">
              <a:lnSpc>
                <a:spcPct val="150000"/>
              </a:lnSpc>
              <a:buNone/>
            </a:pPr>
            <a:r>
              <a:rPr lang="en-US" sz="1800" dirty="0"/>
              <a:t>[2]  Smart voting machines can process votes more quickly than manual methods. This efficiency can lead to shorter lines at polling stations, faster results, and reduced chances of voting irregularities.</a:t>
            </a:r>
          </a:p>
          <a:p>
            <a:pPr marL="36900" indent="0" algn="just">
              <a:lnSpc>
                <a:spcPct val="150000"/>
              </a:lnSpc>
              <a:buNone/>
            </a:pPr>
            <a:r>
              <a:rPr lang="en-US" sz="1800" dirty="0"/>
              <a:t>       These systems can be designed to accommodate voters with disabilities. Interfaces can be adapted to support various accessibility needs, such as voice commands or large fonts for visually impaired voters.</a:t>
            </a:r>
            <a:endParaRPr lang="en-IN" sz="1800" dirty="0"/>
          </a:p>
        </p:txBody>
      </p:sp>
    </p:spTree>
    <p:extLst>
      <p:ext uri="{BB962C8B-B14F-4D97-AF65-F5344CB8AC3E}">
        <p14:creationId xmlns:p14="http://schemas.microsoft.com/office/powerpoint/2010/main" val="39941040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B29464-43AE-8843-4DF9-2B0D638E36B1}"/>
              </a:ext>
            </a:extLst>
          </p:cNvPr>
          <p:cNvSpPr>
            <a:spLocks noGrp="1"/>
          </p:cNvSpPr>
          <p:nvPr>
            <p:ph type="title"/>
          </p:nvPr>
        </p:nvSpPr>
        <p:spPr>
          <a:xfrm>
            <a:off x="1121613" y="-159327"/>
            <a:ext cx="10353762" cy="970450"/>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9C5D1D98-5657-30CD-7720-1D9B89605B8F}"/>
              </a:ext>
            </a:extLst>
          </p:cNvPr>
          <p:cNvSpPr>
            <a:spLocks noGrp="1"/>
          </p:cNvSpPr>
          <p:nvPr>
            <p:ph idx="1"/>
          </p:nvPr>
        </p:nvSpPr>
        <p:spPr>
          <a:xfrm>
            <a:off x="820276" y="942740"/>
            <a:ext cx="10353762" cy="4470924"/>
          </a:xfrm>
        </p:spPr>
        <p:txBody>
          <a:bodyPr>
            <a:normAutofit/>
          </a:bodyPr>
          <a:lstStyle/>
          <a:p>
            <a:pPr algn="just">
              <a:lnSpc>
                <a:spcPct val="150000"/>
              </a:lnSpc>
            </a:pPr>
            <a:r>
              <a:rPr lang="en-US" sz="1800" dirty="0"/>
              <a:t>India once used hand-counted paper ballots for elections. Elections are being conducted using electronic voting machines (EVMs). Two units are used in its design.</a:t>
            </a:r>
          </a:p>
          <a:p>
            <a:pPr algn="just">
              <a:lnSpc>
                <a:spcPct val="150000"/>
              </a:lnSpc>
            </a:pPr>
            <a:r>
              <a:rPr lang="en-US" sz="1800" dirty="0"/>
              <a:t> Control unit and ballot unit are what they are. A cable connects each of these components. The polling officer or presiding officer will continue to have control of the EVM. Voters can still cast their ballots within the voting compartment using the balloting apparatus that is still there. </a:t>
            </a:r>
          </a:p>
          <a:p>
            <a:pPr algn="just">
              <a:lnSpc>
                <a:spcPct val="150000"/>
              </a:lnSpc>
            </a:pPr>
            <a:r>
              <a:rPr lang="en-US" sz="1800" dirty="0"/>
              <a:t>The device will show a blue button and a list of candidates' names or symbols. A button that the voter can press to express their selection is located next to the candidate's name. </a:t>
            </a:r>
          </a:p>
          <a:p>
            <a:pPr algn="just">
              <a:lnSpc>
                <a:spcPct val="150000"/>
              </a:lnSpc>
            </a:pPr>
            <a:r>
              <a:rPr lang="en-US" sz="1800" dirty="0"/>
              <a:t>To overcome it’s disadvantages ,voting through face recognition is introduced. Several algorithms were used to recognize faces.</a:t>
            </a:r>
            <a:endParaRPr lang="en-IN" sz="1800" dirty="0"/>
          </a:p>
        </p:txBody>
      </p:sp>
    </p:spTree>
    <p:extLst>
      <p:ext uri="{BB962C8B-B14F-4D97-AF65-F5344CB8AC3E}">
        <p14:creationId xmlns:p14="http://schemas.microsoft.com/office/powerpoint/2010/main" val="13382679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9D806-0A86-6E91-7BC0-0414145934BF}"/>
              </a:ext>
            </a:extLst>
          </p:cNvPr>
          <p:cNvSpPr>
            <a:spLocks noGrp="1"/>
          </p:cNvSpPr>
          <p:nvPr>
            <p:ph type="title"/>
          </p:nvPr>
        </p:nvSpPr>
        <p:spPr>
          <a:xfrm>
            <a:off x="975535" y="-138545"/>
            <a:ext cx="10353762" cy="970450"/>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068A9061-DE4A-EBD8-1E09-F762B100A545}"/>
              </a:ext>
            </a:extLst>
          </p:cNvPr>
          <p:cNvSpPr>
            <a:spLocks noGrp="1"/>
          </p:cNvSpPr>
          <p:nvPr>
            <p:ph idx="1"/>
          </p:nvPr>
        </p:nvSpPr>
        <p:spPr>
          <a:xfrm>
            <a:off x="768753" y="984303"/>
            <a:ext cx="10654493" cy="5042424"/>
          </a:xfrm>
        </p:spPr>
        <p:txBody>
          <a:bodyPr>
            <a:normAutofit/>
          </a:bodyPr>
          <a:lstStyle/>
          <a:p>
            <a:pPr algn="just">
              <a:lnSpc>
                <a:spcPct val="150000"/>
              </a:lnSpc>
            </a:pPr>
            <a:r>
              <a:rPr lang="en-US" sz="1800" b="1" dirty="0"/>
              <a:t>Surveillance</a:t>
            </a:r>
            <a:r>
              <a:rPr lang="en-US" sz="1800" dirty="0"/>
              <a:t>: Implementing face recognition technology often requires continuous surveillance, which raises concerns about data privacy. People may feel uncomfortable knowing their facial data is being captured and stored.</a:t>
            </a:r>
          </a:p>
          <a:p>
            <a:pPr algn="just">
              <a:lnSpc>
                <a:spcPct val="150000"/>
              </a:lnSpc>
            </a:pPr>
            <a:r>
              <a:rPr lang="en-US" sz="1800" b="1" dirty="0"/>
              <a:t>Discrimination</a:t>
            </a:r>
            <a:r>
              <a:rPr lang="en-US" sz="1800" dirty="0"/>
              <a:t>: AI-based facial recognition systems have been shown to have biases, particularly in recognizing people of certain races, genders, or ethnicities. This can lead to inaccurate results, with certain groups being misidentified or excluded from voting.</a:t>
            </a:r>
          </a:p>
          <a:p>
            <a:pPr algn="just">
              <a:lnSpc>
                <a:spcPct val="150000"/>
              </a:lnSpc>
            </a:pPr>
            <a:r>
              <a:rPr lang="en-US" sz="1800" b="1" dirty="0"/>
              <a:t>Physical Limitations</a:t>
            </a:r>
            <a:r>
              <a:rPr lang="en-US" sz="1800" dirty="0"/>
              <a:t>: Face recognition systems might have difficulty identifying certain individuals, such as those with facial deformities, heavy facial coverings (e.g., masks), or those whose appearance has changed over time.</a:t>
            </a:r>
          </a:p>
          <a:p>
            <a:pPr algn="just">
              <a:lnSpc>
                <a:spcPct val="150000"/>
              </a:lnSpc>
            </a:pPr>
            <a:r>
              <a:rPr lang="en-US" sz="1800" b="1" dirty="0"/>
              <a:t>Consent</a:t>
            </a:r>
            <a:r>
              <a:rPr lang="en-US" sz="1800" dirty="0"/>
              <a:t>: Individuals may not have given explicit consent for their facial data to be used in a voting system, leading to ethical concerns about the collection and use of such sensitive information.</a:t>
            </a:r>
            <a:endParaRPr lang="en-IN" sz="1800" dirty="0"/>
          </a:p>
        </p:txBody>
      </p:sp>
    </p:spTree>
    <p:extLst>
      <p:ext uri="{BB962C8B-B14F-4D97-AF65-F5344CB8AC3E}">
        <p14:creationId xmlns:p14="http://schemas.microsoft.com/office/powerpoint/2010/main" val="39959818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8FA05D-20B5-96F1-5134-BC8A9EC0856C}"/>
              </a:ext>
            </a:extLst>
          </p:cNvPr>
          <p:cNvSpPr>
            <a:spLocks noGrp="1"/>
          </p:cNvSpPr>
          <p:nvPr>
            <p:ph type="title"/>
          </p:nvPr>
        </p:nvSpPr>
        <p:spPr>
          <a:xfrm>
            <a:off x="913795" y="-169718"/>
            <a:ext cx="10353762" cy="970450"/>
          </a:xfrm>
        </p:spPr>
        <p:txBody>
          <a:bodyPr/>
          <a:lstStyle/>
          <a:p>
            <a:r>
              <a:rPr lang="en-US" dirty="0"/>
              <a:t>PROPOSED SYSTEM :</a:t>
            </a:r>
            <a:endParaRPr lang="en-IN" dirty="0"/>
          </a:p>
        </p:txBody>
      </p:sp>
      <p:sp>
        <p:nvSpPr>
          <p:cNvPr id="3" name="Content Placeholder 2">
            <a:extLst>
              <a:ext uri="{FF2B5EF4-FFF2-40B4-BE49-F238E27FC236}">
                <a16:creationId xmlns:a16="http://schemas.microsoft.com/office/drawing/2014/main" id="{6B0727E0-01BE-0EA4-35DB-84BC47250376}"/>
              </a:ext>
            </a:extLst>
          </p:cNvPr>
          <p:cNvSpPr>
            <a:spLocks noGrp="1"/>
          </p:cNvSpPr>
          <p:nvPr>
            <p:ph idx="1"/>
          </p:nvPr>
        </p:nvSpPr>
        <p:spPr>
          <a:xfrm>
            <a:off x="924443" y="800732"/>
            <a:ext cx="10724023" cy="5665878"/>
          </a:xfrm>
        </p:spPr>
        <p:txBody>
          <a:bodyPr>
            <a:noAutofit/>
          </a:bodyPr>
          <a:lstStyle/>
          <a:p>
            <a:pPr algn="just">
              <a:lnSpc>
                <a:spcPct val="150000"/>
              </a:lnSpc>
            </a:pPr>
            <a:r>
              <a:rPr lang="en-US" sz="1800" dirty="0"/>
              <a:t>This project aims to build an app based voting system using face recognition. Initially data about the users will be stored in the database. If he is a new user he has to register his data. These details will get store in database. </a:t>
            </a:r>
          </a:p>
          <a:p>
            <a:pPr algn="just">
              <a:lnSpc>
                <a:spcPct val="150000"/>
              </a:lnSpc>
            </a:pPr>
            <a:r>
              <a:rPr lang="en-US" sz="1800" dirty="0"/>
              <a:t>If the user is already registered then, it will directly go to Voter login page. In user login page the user should login by using username and password. After entering the voter-id, face image will be captured.</a:t>
            </a:r>
          </a:p>
          <a:p>
            <a:pPr algn="just">
              <a:lnSpc>
                <a:spcPct val="150000"/>
              </a:lnSpc>
            </a:pPr>
            <a:r>
              <a:rPr lang="en-US" sz="1800" dirty="0"/>
              <a:t> Captured face image will be compared with the database, if the face recognized matches, it will move to voting page. In voting page there will be candidate’s details in which user can vote any one candidate. Then the vote is stored.</a:t>
            </a:r>
          </a:p>
          <a:p>
            <a:pPr algn="just">
              <a:lnSpc>
                <a:spcPct val="150000"/>
              </a:lnSpc>
            </a:pPr>
            <a:r>
              <a:rPr lang="en-US" sz="1800" dirty="0"/>
              <a:t> The user gets logged out automatically. For facial recognition, we've used the </a:t>
            </a:r>
            <a:r>
              <a:rPr lang="en-US" sz="1800" dirty="0" err="1"/>
              <a:t>FaceNet</a:t>
            </a:r>
            <a:r>
              <a:rPr lang="en-US" sz="1800" dirty="0"/>
              <a:t> algorithm. To find features in a facial image, a deep neural network called </a:t>
            </a:r>
            <a:r>
              <a:rPr lang="en-US" sz="1800" dirty="0" err="1"/>
              <a:t>FaceNet</a:t>
            </a:r>
            <a:r>
              <a:rPr lang="en-US" sz="1800" dirty="0"/>
              <a:t> is used. The input is a picture.</a:t>
            </a:r>
          </a:p>
          <a:p>
            <a:pPr algn="just">
              <a:lnSpc>
                <a:spcPct val="150000"/>
              </a:lnSpc>
            </a:pPr>
            <a:r>
              <a:rPr lang="en-US" sz="1800" dirty="0"/>
              <a:t> The result is a vector of 128 numbers that represent the key facial traits. This vector is called an embedding because it includes all the crucial information from an image.</a:t>
            </a:r>
            <a:endParaRPr lang="en-IN" sz="1800" dirty="0"/>
          </a:p>
        </p:txBody>
      </p:sp>
    </p:spTree>
    <p:extLst>
      <p:ext uri="{BB962C8B-B14F-4D97-AF65-F5344CB8AC3E}">
        <p14:creationId xmlns:p14="http://schemas.microsoft.com/office/powerpoint/2010/main" val="22087194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5C8E9-8CE5-DD56-C8B0-89ED88849311}"/>
              </a:ext>
            </a:extLst>
          </p:cNvPr>
          <p:cNvSpPr>
            <a:spLocks noGrp="1"/>
          </p:cNvSpPr>
          <p:nvPr>
            <p:ph type="title"/>
          </p:nvPr>
        </p:nvSpPr>
        <p:spPr>
          <a:xfrm>
            <a:off x="954754" y="-128155"/>
            <a:ext cx="10353762" cy="970450"/>
          </a:xfrm>
        </p:spPr>
        <p:txBody>
          <a:bodyPr/>
          <a:lstStyle/>
          <a:p>
            <a:r>
              <a:rPr lang="en-US" dirty="0"/>
              <a:t>Advantage</a:t>
            </a:r>
            <a:endParaRPr lang="en-IN" dirty="0"/>
          </a:p>
        </p:txBody>
      </p:sp>
      <p:sp>
        <p:nvSpPr>
          <p:cNvPr id="3" name="Content Placeholder 2">
            <a:extLst>
              <a:ext uri="{FF2B5EF4-FFF2-40B4-BE49-F238E27FC236}">
                <a16:creationId xmlns:a16="http://schemas.microsoft.com/office/drawing/2014/main" id="{E7B7D33A-EECB-C430-5681-4BF5E0DD5761}"/>
              </a:ext>
            </a:extLst>
          </p:cNvPr>
          <p:cNvSpPr>
            <a:spLocks noGrp="1"/>
          </p:cNvSpPr>
          <p:nvPr>
            <p:ph idx="1"/>
          </p:nvPr>
        </p:nvSpPr>
        <p:spPr>
          <a:xfrm>
            <a:off x="810491" y="907788"/>
            <a:ext cx="10841530" cy="5042424"/>
          </a:xfrm>
        </p:spPr>
        <p:txBody>
          <a:bodyPr>
            <a:normAutofit/>
          </a:bodyPr>
          <a:lstStyle/>
          <a:p>
            <a:pPr algn="just">
              <a:lnSpc>
                <a:spcPct val="150000"/>
              </a:lnSpc>
            </a:pPr>
            <a:r>
              <a:rPr lang="en-US" sz="1800" b="1" dirty="0"/>
              <a:t>Prevents Voter Fraud</a:t>
            </a:r>
            <a:r>
              <a:rPr lang="en-US" sz="1800" dirty="0"/>
              <a:t>: Face recognition technology can help ensure that only eligible voters are able to vote by verifying their identity before they cast their vote. This helps prevent impersonation or multiple votes from the same person.</a:t>
            </a:r>
          </a:p>
          <a:p>
            <a:pPr algn="just">
              <a:lnSpc>
                <a:spcPct val="150000"/>
              </a:lnSpc>
            </a:pPr>
            <a:r>
              <a:rPr lang="en-US" sz="1800" b="1" dirty="0"/>
              <a:t>No Need for Physical Documentation</a:t>
            </a:r>
            <a:r>
              <a:rPr lang="en-US" sz="1800" dirty="0"/>
              <a:t>: Voters do not need to carry physical voter IDs or other forms of documentation, which makes the process more streamlined and convenient, especially in areas with limited access to such resources.</a:t>
            </a:r>
          </a:p>
          <a:p>
            <a:pPr algn="just">
              <a:lnSpc>
                <a:spcPct val="150000"/>
              </a:lnSpc>
            </a:pPr>
            <a:r>
              <a:rPr lang="en-US" sz="1800" b="1" dirty="0"/>
              <a:t>Faster Voting Process</a:t>
            </a:r>
            <a:r>
              <a:rPr lang="en-US" sz="1800" dirty="0"/>
              <a:t>: Face recognition allows for rapid identity verification, significantly reducing the time spent verifying a voter’s credentials, making the voting process more efficient.</a:t>
            </a:r>
          </a:p>
          <a:p>
            <a:pPr algn="just">
              <a:lnSpc>
                <a:spcPct val="150000"/>
              </a:lnSpc>
            </a:pPr>
            <a:r>
              <a:rPr lang="en-US" sz="1800" b="1" dirty="0"/>
              <a:t>Accurate Data Management</a:t>
            </a:r>
            <a:r>
              <a:rPr lang="en-US" sz="1800" dirty="0"/>
              <a:t>: By using biometric data, face recognition systems can help maintain accurate voter rolls, reducing the likelihood of issues related to manual data entry, such as typos or outdated information.</a:t>
            </a:r>
            <a:endParaRPr lang="en-IN" sz="1800" dirty="0"/>
          </a:p>
        </p:txBody>
      </p:sp>
    </p:spTree>
    <p:extLst>
      <p:ext uri="{BB962C8B-B14F-4D97-AF65-F5344CB8AC3E}">
        <p14:creationId xmlns:p14="http://schemas.microsoft.com/office/powerpoint/2010/main" val="36997238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4110B-6D7C-7A25-8D99-D661B1EA61F3}"/>
              </a:ext>
            </a:extLst>
          </p:cNvPr>
          <p:cNvSpPr>
            <a:spLocks noGrp="1"/>
          </p:cNvSpPr>
          <p:nvPr>
            <p:ph type="title"/>
          </p:nvPr>
        </p:nvSpPr>
        <p:spPr>
          <a:xfrm>
            <a:off x="954754" y="-138545"/>
            <a:ext cx="10353762" cy="970450"/>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06EB12DF-E64F-B6A4-19D6-5BC6343D4C8F}"/>
              </a:ext>
            </a:extLst>
          </p:cNvPr>
          <p:cNvSpPr>
            <a:spLocks noGrp="1"/>
          </p:cNvSpPr>
          <p:nvPr>
            <p:ph idx="1"/>
          </p:nvPr>
        </p:nvSpPr>
        <p:spPr>
          <a:xfrm>
            <a:off x="1055456" y="976747"/>
            <a:ext cx="10717224" cy="5424054"/>
          </a:xfrm>
        </p:spPr>
        <p:txBody>
          <a:bodyPr>
            <a:noAutofit/>
          </a:bodyPr>
          <a:lstStyle/>
          <a:p>
            <a:pPr algn="just">
              <a:lnSpc>
                <a:spcPct val="150000"/>
              </a:lnSpc>
            </a:pPr>
            <a:r>
              <a:rPr lang="en-US" sz="1800" dirty="0"/>
              <a:t>The democracy of any nation lies in VOTE the people cast to elect their leaders. But this system despite high security is still suffering from various issues mainly during verification process and the man power requirement during that process is large. </a:t>
            </a:r>
          </a:p>
          <a:p>
            <a:pPr algn="just">
              <a:lnSpc>
                <a:spcPct val="150000"/>
              </a:lnSpc>
            </a:pPr>
            <a:r>
              <a:rPr lang="en-US" sz="1800" dirty="0"/>
              <a:t>There are chances of intervention of political parties and human errors in this process but yet there are no best solutions to overcome this problem. </a:t>
            </a:r>
          </a:p>
          <a:p>
            <a:pPr algn="just">
              <a:lnSpc>
                <a:spcPct val="150000"/>
              </a:lnSpc>
            </a:pPr>
            <a:r>
              <a:rPr lang="en-US" sz="1800" dirty="0"/>
              <a:t>If this problem is not overcome then it might lead the nation into wrong </a:t>
            </a:r>
            <a:r>
              <a:rPr lang="en-US" sz="1800" dirty="0" err="1"/>
              <a:t>hands.The</a:t>
            </a:r>
            <a:r>
              <a:rPr lang="en-US" sz="1800" dirty="0"/>
              <a:t> security and manpower requirement during the verification process can be overcome by the method used in this paper </a:t>
            </a:r>
          </a:p>
          <a:p>
            <a:pPr algn="just">
              <a:lnSpc>
                <a:spcPct val="150000"/>
              </a:lnSpc>
            </a:pPr>
            <a:r>
              <a:rPr lang="en-US" sz="1800" dirty="0"/>
              <a:t>Throughout the history different methods and techniques of voting have been adopted. The design parameters of voting system should be chosen in such a way that all concerned parties acting as candidates as well as </a:t>
            </a:r>
            <a:r>
              <a:rPr lang="en-US" sz="1800" dirty="0" err="1"/>
              <a:t>votersthatare</a:t>
            </a:r>
            <a:r>
              <a:rPr lang="en-US" sz="1800" dirty="0"/>
              <a:t> polling the votes must be satisfied with the announcement of results after elections have be conducted.</a:t>
            </a:r>
          </a:p>
          <a:p>
            <a:pPr algn="just">
              <a:lnSpc>
                <a:spcPct val="150000"/>
              </a:lnSpc>
            </a:pPr>
            <a:endParaRPr lang="en-IN" sz="1800" dirty="0"/>
          </a:p>
        </p:txBody>
      </p:sp>
    </p:spTree>
    <p:extLst>
      <p:ext uri="{BB962C8B-B14F-4D97-AF65-F5344CB8AC3E}">
        <p14:creationId xmlns:p14="http://schemas.microsoft.com/office/powerpoint/2010/main" val="2965567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16066E3-3DF1-A867-CE08-A4DA514CCC01}"/>
              </a:ext>
            </a:extLst>
          </p:cNvPr>
          <p:cNvSpPr>
            <a:spLocks noGrp="1"/>
          </p:cNvSpPr>
          <p:nvPr>
            <p:ph idx="4294967295"/>
          </p:nvPr>
        </p:nvSpPr>
        <p:spPr>
          <a:xfrm>
            <a:off x="1028701" y="277236"/>
            <a:ext cx="10441564" cy="4336328"/>
          </a:xfrm>
        </p:spPr>
        <p:txBody>
          <a:bodyPr>
            <a:normAutofit fontScale="85000" lnSpcReduction="10000"/>
          </a:bodyPr>
          <a:lstStyle/>
          <a:p>
            <a:pPr algn="just">
              <a:lnSpc>
                <a:spcPct val="150000"/>
              </a:lnSpc>
            </a:pPr>
            <a:r>
              <a:rPr lang="en-US" sz="2100" dirty="0"/>
              <a:t>Environment of voting and conducting elections basically depends upon the cultural values as well as political policies.[1] Election is the act of party casting votes to elect on individual for some type of position, election may involve a public or private vote depending on the position most position in the local, state, and federal governments are voting on in some type of election .in paper based on election.</a:t>
            </a:r>
          </a:p>
          <a:p>
            <a:pPr algn="just">
              <a:lnSpc>
                <a:spcPct val="150000"/>
              </a:lnSpc>
            </a:pPr>
            <a:r>
              <a:rPr lang="en-US" sz="2100" dirty="0"/>
              <a:t> Voters cast their votes by simply depositing their ballots in sealed boxes distributed across the electoral circuits around a given country, when the election period ends, all these boxes are opened and votes are counted manually in presence of the certified officials.</a:t>
            </a:r>
          </a:p>
          <a:p>
            <a:pPr algn="just">
              <a:lnSpc>
                <a:spcPct val="150000"/>
              </a:lnSpc>
            </a:pPr>
            <a:r>
              <a:rPr lang="en-US" sz="2100" dirty="0"/>
              <a:t> The person at the booth should show his Finger. This Finger print reader reads the details from the tag. This information is passed to the controlling unit for the verification; the controller reads DATA from the reader and compares this data with the already existing data.</a:t>
            </a:r>
            <a:endParaRPr lang="en-IN" sz="2100" dirty="0"/>
          </a:p>
          <a:p>
            <a:endParaRPr lang="en-IN" dirty="0"/>
          </a:p>
        </p:txBody>
      </p:sp>
    </p:spTree>
    <p:extLst>
      <p:ext uri="{BB962C8B-B14F-4D97-AF65-F5344CB8AC3E}">
        <p14:creationId xmlns:p14="http://schemas.microsoft.com/office/powerpoint/2010/main" val="25897908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63E5B-E020-1006-81F3-77EC25ED2CF3}"/>
              </a:ext>
            </a:extLst>
          </p:cNvPr>
          <p:cNvSpPr>
            <a:spLocks noGrp="1"/>
          </p:cNvSpPr>
          <p:nvPr>
            <p:ph type="title"/>
          </p:nvPr>
        </p:nvSpPr>
        <p:spPr>
          <a:xfrm>
            <a:off x="1080050" y="0"/>
            <a:ext cx="10353762" cy="970450"/>
          </a:xfrm>
        </p:spPr>
        <p:txBody>
          <a:bodyPr/>
          <a:lstStyle/>
          <a:p>
            <a:r>
              <a:rPr lang="en-IN" dirty="0"/>
              <a:t>MODULES</a:t>
            </a:r>
          </a:p>
        </p:txBody>
      </p:sp>
      <p:sp>
        <p:nvSpPr>
          <p:cNvPr id="3" name="Content Placeholder 2">
            <a:extLst>
              <a:ext uri="{FF2B5EF4-FFF2-40B4-BE49-F238E27FC236}">
                <a16:creationId xmlns:a16="http://schemas.microsoft.com/office/drawing/2014/main" id="{4BF36407-63B9-936F-C670-E0D603ABE962}"/>
              </a:ext>
            </a:extLst>
          </p:cNvPr>
          <p:cNvSpPr>
            <a:spLocks noGrp="1"/>
          </p:cNvSpPr>
          <p:nvPr>
            <p:ph idx="1"/>
          </p:nvPr>
        </p:nvSpPr>
        <p:spPr>
          <a:xfrm>
            <a:off x="1080050" y="1057040"/>
            <a:ext cx="10353762" cy="4058751"/>
          </a:xfrm>
        </p:spPr>
        <p:txBody>
          <a:bodyPr/>
          <a:lstStyle/>
          <a:p>
            <a:pPr algn="just">
              <a:lnSpc>
                <a:spcPct val="150000"/>
              </a:lnSpc>
            </a:pPr>
            <a:r>
              <a:rPr lang="en-US" b="1" dirty="0"/>
              <a:t>Face Detection Module</a:t>
            </a:r>
          </a:p>
          <a:p>
            <a:pPr algn="just">
              <a:lnSpc>
                <a:spcPct val="150000"/>
              </a:lnSpc>
            </a:pPr>
            <a:r>
              <a:rPr lang="en-US" b="1" dirty="0"/>
              <a:t>Face Recognition Module</a:t>
            </a:r>
          </a:p>
          <a:p>
            <a:pPr algn="just">
              <a:lnSpc>
                <a:spcPct val="150000"/>
              </a:lnSpc>
            </a:pPr>
            <a:r>
              <a:rPr lang="en-US" b="1" dirty="0"/>
              <a:t>Pre-Processing and Image Enhancement Module</a:t>
            </a:r>
          </a:p>
          <a:p>
            <a:pPr algn="just">
              <a:lnSpc>
                <a:spcPct val="150000"/>
              </a:lnSpc>
            </a:pPr>
            <a:r>
              <a:rPr lang="en-US" b="1" dirty="0"/>
              <a:t>Voter Database Management Module</a:t>
            </a:r>
          </a:p>
          <a:p>
            <a:endParaRPr lang="en-US" b="1" dirty="0"/>
          </a:p>
          <a:p>
            <a:endParaRPr lang="en-US" b="1" dirty="0"/>
          </a:p>
          <a:p>
            <a:endParaRPr lang="en-US" b="1" dirty="0"/>
          </a:p>
          <a:p>
            <a:endParaRPr lang="en-IN" dirty="0"/>
          </a:p>
        </p:txBody>
      </p:sp>
    </p:spTree>
    <p:extLst>
      <p:ext uri="{BB962C8B-B14F-4D97-AF65-F5344CB8AC3E}">
        <p14:creationId xmlns:p14="http://schemas.microsoft.com/office/powerpoint/2010/main" val="5340201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6CFAD7-1988-9D3B-8F94-31B21E258CC1}"/>
              </a:ext>
            </a:extLst>
          </p:cNvPr>
          <p:cNvSpPr>
            <a:spLocks noGrp="1"/>
          </p:cNvSpPr>
          <p:nvPr>
            <p:ph type="title"/>
          </p:nvPr>
        </p:nvSpPr>
        <p:spPr>
          <a:xfrm>
            <a:off x="1090440" y="96350"/>
            <a:ext cx="10353762" cy="970450"/>
          </a:xfrm>
        </p:spPr>
        <p:txBody>
          <a:bodyPr>
            <a:normAutofit fontScale="90000"/>
          </a:bodyPr>
          <a:lstStyle/>
          <a:p>
            <a:r>
              <a:rPr lang="en-US" b="1" dirty="0"/>
              <a:t>Face Detection Module</a:t>
            </a:r>
            <a:br>
              <a:rPr lang="en-US" b="1" dirty="0"/>
            </a:br>
            <a:endParaRPr lang="en-IN" dirty="0"/>
          </a:p>
        </p:txBody>
      </p:sp>
      <p:sp>
        <p:nvSpPr>
          <p:cNvPr id="3" name="Content Placeholder 2">
            <a:extLst>
              <a:ext uri="{FF2B5EF4-FFF2-40B4-BE49-F238E27FC236}">
                <a16:creationId xmlns:a16="http://schemas.microsoft.com/office/drawing/2014/main" id="{2902912A-1AE1-58EB-0158-9380718817F4}"/>
              </a:ext>
            </a:extLst>
          </p:cNvPr>
          <p:cNvSpPr>
            <a:spLocks noGrp="1"/>
          </p:cNvSpPr>
          <p:nvPr>
            <p:ph idx="1"/>
          </p:nvPr>
        </p:nvSpPr>
        <p:spPr>
          <a:xfrm>
            <a:off x="1343891" y="1077191"/>
            <a:ext cx="9757669" cy="3992942"/>
          </a:xfrm>
        </p:spPr>
        <p:txBody>
          <a:bodyPr/>
          <a:lstStyle/>
          <a:p>
            <a:pPr algn="just">
              <a:lnSpc>
                <a:spcPct val="150000"/>
              </a:lnSpc>
              <a:buFont typeface="Arial" panose="020B0604020202020204" pitchFamily="34" charset="0"/>
              <a:buChar char="•"/>
            </a:pPr>
            <a:r>
              <a:rPr lang="en-US" sz="1800" b="1" dirty="0"/>
              <a:t>Function</a:t>
            </a:r>
            <a:r>
              <a:rPr lang="en-US" sz="1800" dirty="0"/>
              <a:t>: The face detection module is responsible for identifying and locating a face within an image or video stream.</a:t>
            </a:r>
          </a:p>
          <a:p>
            <a:pPr algn="just">
              <a:lnSpc>
                <a:spcPct val="150000"/>
              </a:lnSpc>
              <a:buFont typeface="Arial" panose="020B0604020202020204" pitchFamily="34" charset="0"/>
              <a:buChar char="•"/>
            </a:pPr>
            <a:r>
              <a:rPr lang="en-US" sz="1800" b="1" dirty="0"/>
              <a:t>Technology</a:t>
            </a:r>
            <a:r>
              <a:rPr lang="en-US" sz="1800" dirty="0"/>
              <a:t>: It uses computer vision algorithms to detect the presence of a face. This can include methods like </a:t>
            </a:r>
            <a:r>
              <a:rPr lang="en-US" sz="1800" dirty="0" err="1"/>
              <a:t>Haar</a:t>
            </a:r>
            <a:r>
              <a:rPr lang="en-US" sz="1800" dirty="0"/>
              <a:t> cascades, Histogram of Oriented Gradients (HOG), or more advanced deep learning techniques such as Convolutional Neural Networks (CNNs).</a:t>
            </a:r>
          </a:p>
          <a:p>
            <a:pPr algn="just">
              <a:lnSpc>
                <a:spcPct val="150000"/>
              </a:lnSpc>
              <a:buFont typeface="Arial" panose="020B0604020202020204" pitchFamily="34" charset="0"/>
              <a:buChar char="•"/>
            </a:pPr>
            <a:r>
              <a:rPr lang="en-US" sz="1800" b="1" dirty="0"/>
              <a:t>Role in Voting</a:t>
            </a:r>
            <a:r>
              <a:rPr lang="en-US" sz="1800" dirty="0"/>
              <a:t>: This module ensures that only faces in the correct position and orientation are processed for recognition.</a:t>
            </a:r>
          </a:p>
          <a:p>
            <a:endParaRPr lang="en-IN" dirty="0"/>
          </a:p>
        </p:txBody>
      </p:sp>
    </p:spTree>
    <p:extLst>
      <p:ext uri="{BB962C8B-B14F-4D97-AF65-F5344CB8AC3E}">
        <p14:creationId xmlns:p14="http://schemas.microsoft.com/office/powerpoint/2010/main" val="32862095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C353B2-E0C4-EB3D-9695-32A256C10455}"/>
              </a:ext>
            </a:extLst>
          </p:cNvPr>
          <p:cNvSpPr>
            <a:spLocks noGrp="1"/>
          </p:cNvSpPr>
          <p:nvPr>
            <p:ph type="title"/>
          </p:nvPr>
        </p:nvSpPr>
        <p:spPr>
          <a:xfrm>
            <a:off x="913795" y="96350"/>
            <a:ext cx="10353762" cy="970450"/>
          </a:xfrm>
        </p:spPr>
        <p:txBody>
          <a:bodyPr>
            <a:normAutofit fontScale="90000"/>
          </a:bodyPr>
          <a:lstStyle/>
          <a:p>
            <a:r>
              <a:rPr lang="en-US" b="1" dirty="0"/>
              <a:t>Face Recognition Module</a:t>
            </a:r>
            <a:br>
              <a:rPr lang="en-US" b="1" dirty="0"/>
            </a:br>
            <a:endParaRPr lang="en-IN" dirty="0"/>
          </a:p>
        </p:txBody>
      </p:sp>
      <p:sp>
        <p:nvSpPr>
          <p:cNvPr id="3" name="Content Placeholder 2">
            <a:extLst>
              <a:ext uri="{FF2B5EF4-FFF2-40B4-BE49-F238E27FC236}">
                <a16:creationId xmlns:a16="http://schemas.microsoft.com/office/drawing/2014/main" id="{6109D9AE-47C9-6608-D7D5-86AFE71C57B7}"/>
              </a:ext>
            </a:extLst>
          </p:cNvPr>
          <p:cNvSpPr>
            <a:spLocks noGrp="1"/>
          </p:cNvSpPr>
          <p:nvPr>
            <p:ph idx="1"/>
          </p:nvPr>
        </p:nvSpPr>
        <p:spPr>
          <a:xfrm>
            <a:off x="1188284" y="1066800"/>
            <a:ext cx="10089921" cy="4003964"/>
          </a:xfrm>
        </p:spPr>
        <p:txBody>
          <a:bodyPr/>
          <a:lstStyle/>
          <a:p>
            <a:pPr algn="just">
              <a:lnSpc>
                <a:spcPct val="150000"/>
              </a:lnSpc>
              <a:buFont typeface="Arial" panose="020B0604020202020204" pitchFamily="34" charset="0"/>
              <a:buChar char="•"/>
            </a:pPr>
            <a:r>
              <a:rPr lang="en-US" sz="1800" b="1" dirty="0"/>
              <a:t>Function</a:t>
            </a:r>
            <a:r>
              <a:rPr lang="en-US" sz="1800" dirty="0"/>
              <a:t>: This module identifies the individual by comparing the detected face against a database of pre-registered facial data.</a:t>
            </a:r>
          </a:p>
          <a:p>
            <a:pPr algn="just">
              <a:lnSpc>
                <a:spcPct val="150000"/>
              </a:lnSpc>
              <a:buFont typeface="Arial" panose="020B0604020202020204" pitchFamily="34" charset="0"/>
              <a:buChar char="•"/>
            </a:pPr>
            <a:r>
              <a:rPr lang="en-US" sz="1800" b="1" dirty="0"/>
              <a:t>Technology</a:t>
            </a:r>
            <a:r>
              <a:rPr lang="en-US" sz="1800" dirty="0"/>
              <a:t>: This involves advanced AI models, such as deep learning-based convolutional neural networks (CNNs) or transfer learning, that can learn facial features and map them to unique biometric data.</a:t>
            </a:r>
          </a:p>
          <a:p>
            <a:pPr algn="just">
              <a:lnSpc>
                <a:spcPct val="150000"/>
              </a:lnSpc>
              <a:buFont typeface="Arial" panose="020B0604020202020204" pitchFamily="34" charset="0"/>
              <a:buChar char="•"/>
            </a:pPr>
            <a:r>
              <a:rPr lang="en-US" sz="1800" b="1" dirty="0"/>
              <a:t>Role in Voting</a:t>
            </a:r>
            <a:r>
              <a:rPr lang="en-US" sz="1800" dirty="0"/>
              <a:t>: It matches the captured face to the voter’s previously registered facial data (usually stored securely in a database). It returns a confidence score indicating whether the match is valid or not.</a:t>
            </a:r>
          </a:p>
          <a:p>
            <a:endParaRPr lang="en-IN" dirty="0"/>
          </a:p>
        </p:txBody>
      </p:sp>
    </p:spTree>
    <p:extLst>
      <p:ext uri="{BB962C8B-B14F-4D97-AF65-F5344CB8AC3E}">
        <p14:creationId xmlns:p14="http://schemas.microsoft.com/office/powerpoint/2010/main" val="836724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67C43B-1086-D67E-0461-E4DFA878F506}"/>
              </a:ext>
            </a:extLst>
          </p:cNvPr>
          <p:cNvSpPr>
            <a:spLocks noGrp="1"/>
          </p:cNvSpPr>
          <p:nvPr>
            <p:ph type="title"/>
          </p:nvPr>
        </p:nvSpPr>
        <p:spPr>
          <a:xfrm>
            <a:off x="902799" y="204355"/>
            <a:ext cx="10353762" cy="970450"/>
          </a:xfrm>
        </p:spPr>
        <p:txBody>
          <a:bodyPr>
            <a:normAutofit fontScale="90000"/>
          </a:bodyPr>
          <a:lstStyle/>
          <a:p>
            <a:r>
              <a:rPr lang="en-US" b="1" dirty="0"/>
              <a:t>Pre-Processing and Image Enhancement Module</a:t>
            </a:r>
            <a:br>
              <a:rPr lang="en-US" b="1" dirty="0"/>
            </a:br>
            <a:endParaRPr lang="en-IN" dirty="0"/>
          </a:p>
        </p:txBody>
      </p:sp>
      <p:sp>
        <p:nvSpPr>
          <p:cNvPr id="3" name="Content Placeholder 2">
            <a:extLst>
              <a:ext uri="{FF2B5EF4-FFF2-40B4-BE49-F238E27FC236}">
                <a16:creationId xmlns:a16="http://schemas.microsoft.com/office/drawing/2014/main" id="{56069F90-A228-A46B-5F0E-B1F1EBE43583}"/>
              </a:ext>
            </a:extLst>
          </p:cNvPr>
          <p:cNvSpPr>
            <a:spLocks noGrp="1"/>
          </p:cNvSpPr>
          <p:nvPr>
            <p:ph idx="1"/>
          </p:nvPr>
        </p:nvSpPr>
        <p:spPr>
          <a:xfrm>
            <a:off x="1187165" y="1306423"/>
            <a:ext cx="10069396" cy="3878642"/>
          </a:xfrm>
        </p:spPr>
        <p:txBody>
          <a:bodyPr/>
          <a:lstStyle/>
          <a:p>
            <a:pPr algn="just">
              <a:lnSpc>
                <a:spcPct val="150000"/>
              </a:lnSpc>
              <a:buFont typeface="Arial" panose="020B0604020202020204" pitchFamily="34" charset="0"/>
              <a:buChar char="•"/>
            </a:pPr>
            <a:r>
              <a:rPr lang="en-US" sz="1800" b="1" dirty="0"/>
              <a:t>Function</a:t>
            </a:r>
            <a:r>
              <a:rPr lang="en-US" sz="1800" dirty="0"/>
              <a:t>: Before face detection and recognition, this module enhances the quality of images or video frames by addressing issues like lighting, resolution, and noise.</a:t>
            </a:r>
          </a:p>
          <a:p>
            <a:pPr algn="just">
              <a:lnSpc>
                <a:spcPct val="150000"/>
              </a:lnSpc>
              <a:buFont typeface="Arial" panose="020B0604020202020204" pitchFamily="34" charset="0"/>
              <a:buChar char="•"/>
            </a:pPr>
            <a:r>
              <a:rPr lang="en-US" sz="1800" b="1" dirty="0"/>
              <a:t>Technology</a:t>
            </a:r>
            <a:r>
              <a:rPr lang="en-US" sz="1800" dirty="0"/>
              <a:t>: Techniques like histogram equalization, image sharpening, and noise reduction are applied. Deep learning-based enhancement methods can also improve image quality in challenging conditions.</a:t>
            </a:r>
          </a:p>
          <a:p>
            <a:pPr algn="just">
              <a:lnSpc>
                <a:spcPct val="150000"/>
              </a:lnSpc>
              <a:buFont typeface="Arial" panose="020B0604020202020204" pitchFamily="34" charset="0"/>
              <a:buChar char="•"/>
            </a:pPr>
            <a:r>
              <a:rPr lang="en-US" sz="1800" b="1" dirty="0"/>
              <a:t>Role in Voting</a:t>
            </a:r>
            <a:r>
              <a:rPr lang="en-US" sz="1800" dirty="0"/>
              <a:t>: Ensures that even if the voter is in less-than-ideal conditions (e.g., poor lighting or angle), the system still produces a recognizable and usable face for accurate identification.</a:t>
            </a:r>
          </a:p>
          <a:p>
            <a:endParaRPr lang="en-IN" dirty="0"/>
          </a:p>
        </p:txBody>
      </p:sp>
    </p:spTree>
    <p:extLst>
      <p:ext uri="{BB962C8B-B14F-4D97-AF65-F5344CB8AC3E}">
        <p14:creationId xmlns:p14="http://schemas.microsoft.com/office/powerpoint/2010/main" val="16532415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B4D50-2DBB-35C9-4B8C-149D40FF40DC}"/>
              </a:ext>
            </a:extLst>
          </p:cNvPr>
          <p:cNvSpPr>
            <a:spLocks noGrp="1"/>
          </p:cNvSpPr>
          <p:nvPr>
            <p:ph type="title"/>
          </p:nvPr>
        </p:nvSpPr>
        <p:spPr>
          <a:xfrm>
            <a:off x="913795" y="96350"/>
            <a:ext cx="10353762" cy="970450"/>
          </a:xfrm>
        </p:spPr>
        <p:txBody>
          <a:bodyPr>
            <a:normAutofit fontScale="90000"/>
          </a:bodyPr>
          <a:lstStyle/>
          <a:p>
            <a:r>
              <a:rPr lang="en-US" b="1" dirty="0"/>
              <a:t>Voter Database Management Module</a:t>
            </a:r>
            <a:br>
              <a:rPr lang="en-US" b="1" dirty="0"/>
            </a:br>
            <a:endParaRPr lang="en-IN" dirty="0"/>
          </a:p>
        </p:txBody>
      </p:sp>
      <p:sp>
        <p:nvSpPr>
          <p:cNvPr id="3" name="Content Placeholder 2">
            <a:extLst>
              <a:ext uri="{FF2B5EF4-FFF2-40B4-BE49-F238E27FC236}">
                <a16:creationId xmlns:a16="http://schemas.microsoft.com/office/drawing/2014/main" id="{F6334E72-FCE8-66B5-BE1F-19921B869C5B}"/>
              </a:ext>
            </a:extLst>
          </p:cNvPr>
          <p:cNvSpPr>
            <a:spLocks noGrp="1"/>
          </p:cNvSpPr>
          <p:nvPr>
            <p:ph idx="1"/>
          </p:nvPr>
        </p:nvSpPr>
        <p:spPr>
          <a:xfrm>
            <a:off x="913190" y="1066800"/>
            <a:ext cx="10353762" cy="4058751"/>
          </a:xfrm>
        </p:spPr>
        <p:txBody>
          <a:bodyPr/>
          <a:lstStyle/>
          <a:p>
            <a:pPr algn="just">
              <a:lnSpc>
                <a:spcPct val="150000"/>
              </a:lnSpc>
              <a:buFont typeface="Arial" panose="020B0604020202020204" pitchFamily="34" charset="0"/>
              <a:buChar char="•"/>
            </a:pPr>
            <a:r>
              <a:rPr lang="en-US" sz="1800" b="1" dirty="0"/>
              <a:t>Function</a:t>
            </a:r>
            <a:r>
              <a:rPr lang="en-US" sz="1800" dirty="0"/>
              <a:t>: This module manages the database that stores voter facial data and other relevant information such as voter ID and registration status.</a:t>
            </a:r>
          </a:p>
          <a:p>
            <a:pPr algn="just">
              <a:lnSpc>
                <a:spcPct val="150000"/>
              </a:lnSpc>
              <a:buFont typeface="Arial" panose="020B0604020202020204" pitchFamily="34" charset="0"/>
              <a:buChar char="•"/>
            </a:pPr>
            <a:r>
              <a:rPr lang="en-US" sz="1800" b="1" dirty="0"/>
              <a:t>Technology</a:t>
            </a:r>
            <a:r>
              <a:rPr lang="en-US" sz="1800" dirty="0"/>
              <a:t>: It uses secure database systems, encryption techniques, and potentially distributed ledger technologies like blockchain to ensure the integrity and privacy of the stored facial data.</a:t>
            </a:r>
          </a:p>
          <a:p>
            <a:pPr algn="just">
              <a:lnSpc>
                <a:spcPct val="150000"/>
              </a:lnSpc>
              <a:buFont typeface="Arial" panose="020B0604020202020204" pitchFamily="34" charset="0"/>
              <a:buChar char="•"/>
            </a:pPr>
            <a:r>
              <a:rPr lang="en-US" sz="1800" b="1" dirty="0"/>
              <a:t>Role in Voting</a:t>
            </a:r>
            <a:r>
              <a:rPr lang="en-US" sz="1800" dirty="0"/>
              <a:t>: It stores and updates the facial templates of registered voters. This data is used to verify the identity of individuals during the voting process.</a:t>
            </a:r>
          </a:p>
          <a:p>
            <a:endParaRPr lang="en-IN" dirty="0"/>
          </a:p>
        </p:txBody>
      </p:sp>
    </p:spTree>
    <p:extLst>
      <p:ext uri="{BB962C8B-B14F-4D97-AF65-F5344CB8AC3E}">
        <p14:creationId xmlns:p14="http://schemas.microsoft.com/office/powerpoint/2010/main" val="6442983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DD8EB4-CE80-63B5-F040-EB325B4A2591}"/>
              </a:ext>
            </a:extLst>
          </p:cNvPr>
          <p:cNvSpPr>
            <a:spLocks noGrp="1"/>
          </p:cNvSpPr>
          <p:nvPr>
            <p:ph type="title"/>
          </p:nvPr>
        </p:nvSpPr>
        <p:spPr>
          <a:xfrm>
            <a:off x="1069659" y="-128154"/>
            <a:ext cx="10353762" cy="970450"/>
          </a:xfrm>
        </p:spPr>
        <p:txBody>
          <a:bodyPr/>
          <a:lstStyle/>
          <a:p>
            <a:r>
              <a:rPr lang="en-IN" dirty="0"/>
              <a:t>Software Details</a:t>
            </a:r>
          </a:p>
        </p:txBody>
      </p:sp>
      <p:sp>
        <p:nvSpPr>
          <p:cNvPr id="3" name="Content Placeholder 2">
            <a:extLst>
              <a:ext uri="{FF2B5EF4-FFF2-40B4-BE49-F238E27FC236}">
                <a16:creationId xmlns:a16="http://schemas.microsoft.com/office/drawing/2014/main" id="{1450CA12-CED2-7D30-DEF0-42B6EC847571}"/>
              </a:ext>
            </a:extLst>
          </p:cNvPr>
          <p:cNvSpPr>
            <a:spLocks noGrp="1"/>
          </p:cNvSpPr>
          <p:nvPr>
            <p:ph idx="1"/>
          </p:nvPr>
        </p:nvSpPr>
        <p:spPr>
          <a:xfrm>
            <a:off x="1333244" y="932349"/>
            <a:ext cx="10090177" cy="4044897"/>
          </a:xfrm>
        </p:spPr>
        <p:txBody>
          <a:bodyPr/>
          <a:lstStyle/>
          <a:p>
            <a:pPr algn="just">
              <a:lnSpc>
                <a:spcPct val="150000"/>
              </a:lnSpc>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3242917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DD7B23-8464-DE62-850C-94BFD9F7B265}"/>
              </a:ext>
            </a:extLst>
          </p:cNvPr>
          <p:cNvSpPr>
            <a:spLocks noGrp="1"/>
          </p:cNvSpPr>
          <p:nvPr>
            <p:ph type="title"/>
          </p:nvPr>
        </p:nvSpPr>
        <p:spPr>
          <a:xfrm>
            <a:off x="1069659" y="-76200"/>
            <a:ext cx="10353762" cy="970450"/>
          </a:xfrm>
        </p:spPr>
        <p:txBody>
          <a:bodyPr/>
          <a:lstStyle/>
          <a:p>
            <a:r>
              <a:rPr lang="en-IN" dirty="0"/>
              <a:t>Front End</a:t>
            </a:r>
          </a:p>
        </p:txBody>
      </p:sp>
      <p:sp>
        <p:nvSpPr>
          <p:cNvPr id="3" name="Content Placeholder 2">
            <a:extLst>
              <a:ext uri="{FF2B5EF4-FFF2-40B4-BE49-F238E27FC236}">
                <a16:creationId xmlns:a16="http://schemas.microsoft.com/office/drawing/2014/main" id="{4F1CB664-651C-0792-899E-F062AC9BEE18}"/>
              </a:ext>
            </a:extLst>
          </p:cNvPr>
          <p:cNvSpPr>
            <a:spLocks noGrp="1"/>
          </p:cNvSpPr>
          <p:nvPr>
            <p:ph idx="1"/>
          </p:nvPr>
        </p:nvSpPr>
        <p:spPr>
          <a:xfrm>
            <a:off x="1069659" y="894250"/>
            <a:ext cx="10353762" cy="4058751"/>
          </a:xfrm>
        </p:spPr>
        <p:txBody>
          <a:bodyPr>
            <a:normAutofit/>
          </a:bodyPr>
          <a:lstStyle/>
          <a:p>
            <a:pPr algn="just">
              <a:lnSpc>
                <a:spcPct val="150000"/>
              </a:lnSpc>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2534632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1C0C3B-A3CA-CB86-4C05-32754752D564}"/>
              </a:ext>
            </a:extLst>
          </p:cNvPr>
          <p:cNvSpPr>
            <a:spLocks noGrp="1"/>
          </p:cNvSpPr>
          <p:nvPr>
            <p:ph type="title"/>
          </p:nvPr>
        </p:nvSpPr>
        <p:spPr>
          <a:xfrm>
            <a:off x="1090441" y="0"/>
            <a:ext cx="10353762" cy="970450"/>
          </a:xfrm>
        </p:spPr>
        <p:txBody>
          <a:bodyPr/>
          <a:lstStyle/>
          <a:p>
            <a:r>
              <a:rPr lang="en-IN" dirty="0"/>
              <a:t>Database</a:t>
            </a:r>
          </a:p>
        </p:txBody>
      </p:sp>
      <p:sp>
        <p:nvSpPr>
          <p:cNvPr id="3" name="Content Placeholder 2">
            <a:extLst>
              <a:ext uri="{FF2B5EF4-FFF2-40B4-BE49-F238E27FC236}">
                <a16:creationId xmlns:a16="http://schemas.microsoft.com/office/drawing/2014/main" id="{D804133A-DE48-7D16-55C3-1644AF6821BB}"/>
              </a:ext>
            </a:extLst>
          </p:cNvPr>
          <p:cNvSpPr>
            <a:spLocks noGrp="1"/>
          </p:cNvSpPr>
          <p:nvPr>
            <p:ph idx="1"/>
          </p:nvPr>
        </p:nvSpPr>
        <p:spPr>
          <a:xfrm>
            <a:off x="919119" y="1088213"/>
            <a:ext cx="10353762" cy="4058751"/>
          </a:xfrm>
        </p:spPr>
        <p:txBody>
          <a:bodyPr>
            <a:normAutofit/>
          </a:bodyPr>
          <a:lstStyle/>
          <a:p>
            <a:pPr algn="just">
              <a:lnSpc>
                <a:spcPct val="150000"/>
              </a:lnSpc>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9700751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BD423D-64D8-0773-7716-B8EDDFE797BF}"/>
              </a:ext>
            </a:extLst>
          </p:cNvPr>
          <p:cNvSpPr>
            <a:spLocks noGrp="1"/>
          </p:cNvSpPr>
          <p:nvPr>
            <p:ph type="title"/>
          </p:nvPr>
        </p:nvSpPr>
        <p:spPr>
          <a:xfrm>
            <a:off x="913795" y="0"/>
            <a:ext cx="10353762" cy="970450"/>
          </a:xfrm>
        </p:spPr>
        <p:txBody>
          <a:bodyPr/>
          <a:lstStyle/>
          <a:p>
            <a:r>
              <a:rPr lang="en-IN" dirty="0"/>
              <a:t>Cloud Web Server</a:t>
            </a:r>
          </a:p>
        </p:txBody>
      </p:sp>
      <p:sp>
        <p:nvSpPr>
          <p:cNvPr id="3" name="Content Placeholder 2">
            <a:extLst>
              <a:ext uri="{FF2B5EF4-FFF2-40B4-BE49-F238E27FC236}">
                <a16:creationId xmlns:a16="http://schemas.microsoft.com/office/drawing/2014/main" id="{3604372B-0170-F0EF-8234-AF003C48C5D2}"/>
              </a:ext>
            </a:extLst>
          </p:cNvPr>
          <p:cNvSpPr>
            <a:spLocks noGrp="1"/>
          </p:cNvSpPr>
          <p:nvPr>
            <p:ph idx="1"/>
          </p:nvPr>
        </p:nvSpPr>
        <p:spPr>
          <a:xfrm>
            <a:off x="975535" y="1108994"/>
            <a:ext cx="10353762" cy="4058751"/>
          </a:xfrm>
        </p:spPr>
        <p:txBody>
          <a:bodyPr>
            <a:normAutofit fontScale="92500" lnSpcReduction="10000"/>
          </a:bodyPr>
          <a:lstStyle/>
          <a:p>
            <a:pPr algn="just">
              <a:lnSpc>
                <a:spcPct val="150000"/>
              </a:lnSpc>
            </a:pPr>
            <a:r>
              <a:rPr lang="en-US" sz="19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r>
              <a:rPr lang="en-US" sz="19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r>
              <a:rPr lang="en-US" sz="1900" dirty="0">
                <a:cs typeface="Times New Roman" panose="02020603050405020304" pitchFamily="18" charset="0"/>
              </a:rPr>
              <a:t>It provides a flexible environment for the developers which allows them to work on projects from anywhere using any device with internet access.</a:t>
            </a:r>
            <a:endParaRPr lang="en-IN" sz="19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3875299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CFA1EC-54CA-27F6-F5DA-A80A11E19D80}"/>
              </a:ext>
            </a:extLst>
          </p:cNvPr>
          <p:cNvSpPr>
            <a:spLocks noGrp="1"/>
          </p:cNvSpPr>
          <p:nvPr>
            <p:ph type="title"/>
          </p:nvPr>
        </p:nvSpPr>
        <p:spPr>
          <a:xfrm>
            <a:off x="975535" y="96350"/>
            <a:ext cx="10353762" cy="970450"/>
          </a:xfrm>
        </p:spPr>
        <p:txBody>
          <a:bodyPr/>
          <a:lstStyle/>
          <a:p>
            <a:r>
              <a:rPr lang="en-US" dirty="0"/>
              <a:t>SOFTWARE REQUIREMENTS:</a:t>
            </a:r>
            <a:endParaRPr lang="en-IN" dirty="0"/>
          </a:p>
        </p:txBody>
      </p:sp>
      <p:sp>
        <p:nvSpPr>
          <p:cNvPr id="3" name="Content Placeholder 2">
            <a:extLst>
              <a:ext uri="{FF2B5EF4-FFF2-40B4-BE49-F238E27FC236}">
                <a16:creationId xmlns:a16="http://schemas.microsoft.com/office/drawing/2014/main" id="{DB565262-9B2C-C40A-5705-2787D817438A}"/>
              </a:ext>
            </a:extLst>
          </p:cNvPr>
          <p:cNvSpPr>
            <a:spLocks noGrp="1"/>
          </p:cNvSpPr>
          <p:nvPr>
            <p:ph idx="1"/>
          </p:nvPr>
        </p:nvSpPr>
        <p:spPr>
          <a:xfrm>
            <a:off x="1506077" y="1306422"/>
            <a:ext cx="10353762" cy="4058751"/>
          </a:xfrm>
        </p:spPr>
        <p:txBody>
          <a:bodyPr/>
          <a:lstStyle/>
          <a:p>
            <a:pPr algn="just">
              <a:lnSpc>
                <a:spcPct val="150000"/>
              </a:lnSpc>
            </a:pPr>
            <a:r>
              <a:rPr lang="en-US" sz="1800" dirty="0">
                <a:cs typeface="Times New Roman" pitchFamily="18" charset="0"/>
              </a:rPr>
              <a:t>Operating System	: Windows 10</a:t>
            </a:r>
          </a:p>
          <a:p>
            <a:pPr algn="just">
              <a:lnSpc>
                <a:spcPct val="150000"/>
              </a:lnSpc>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37096200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875CF7-0057-B578-FAC6-49AA84CD6760}"/>
              </a:ext>
            </a:extLst>
          </p:cNvPr>
          <p:cNvSpPr>
            <a:spLocks noGrp="1"/>
          </p:cNvSpPr>
          <p:nvPr>
            <p:ph type="title"/>
          </p:nvPr>
        </p:nvSpPr>
        <p:spPr>
          <a:xfrm>
            <a:off x="923581" y="0"/>
            <a:ext cx="10353762" cy="970450"/>
          </a:xfrm>
        </p:spPr>
        <p:txBody>
          <a:bodyPr>
            <a:normAutofit/>
          </a:bodyPr>
          <a:lstStyle/>
          <a:p>
            <a:r>
              <a:rPr lang="en-US" dirty="0"/>
              <a:t>HARDWARE REQUIREMENTS:</a:t>
            </a:r>
            <a:endParaRPr lang="en-IN" dirty="0"/>
          </a:p>
        </p:txBody>
      </p:sp>
      <p:sp>
        <p:nvSpPr>
          <p:cNvPr id="3" name="Content Placeholder 2">
            <a:extLst>
              <a:ext uri="{FF2B5EF4-FFF2-40B4-BE49-F238E27FC236}">
                <a16:creationId xmlns:a16="http://schemas.microsoft.com/office/drawing/2014/main" id="{EEB53D54-CDBF-566C-1F8D-1A92D230ADAC}"/>
              </a:ext>
            </a:extLst>
          </p:cNvPr>
          <p:cNvSpPr>
            <a:spLocks noGrp="1"/>
          </p:cNvSpPr>
          <p:nvPr>
            <p:ph idx="1"/>
          </p:nvPr>
        </p:nvSpPr>
        <p:spPr>
          <a:xfrm>
            <a:off x="1204741" y="1129776"/>
            <a:ext cx="10353762" cy="4058751"/>
          </a:xfrm>
        </p:spPr>
        <p:txBody>
          <a:bodyPr/>
          <a:lstStyle/>
          <a:p>
            <a:pPr algn="just">
              <a:lnSpc>
                <a:spcPct val="150000"/>
              </a:lnSpc>
            </a:pPr>
            <a:r>
              <a:rPr lang="en-US" sz="1800" dirty="0">
                <a:cs typeface="Times New Roman" pitchFamily="18" charset="0"/>
              </a:rPr>
              <a:t>Keyboard</a:t>
            </a:r>
          </a:p>
          <a:p>
            <a:pPr algn="just">
              <a:lnSpc>
                <a:spcPct val="150000"/>
              </a:lnSpc>
            </a:pPr>
            <a:r>
              <a:rPr lang="en-US" sz="1800" dirty="0">
                <a:cs typeface="Times New Roman" pitchFamily="18" charset="0"/>
              </a:rPr>
              <a:t>Mouse </a:t>
            </a:r>
          </a:p>
          <a:p>
            <a:pPr algn="just">
              <a:lnSpc>
                <a:spcPct val="150000"/>
              </a:lnSpc>
            </a:pPr>
            <a:r>
              <a:rPr lang="en-US" sz="1800" dirty="0" err="1">
                <a:cs typeface="Times New Roman" pitchFamily="18" charset="0"/>
              </a:rPr>
              <a:t>Harddisk</a:t>
            </a:r>
            <a:r>
              <a:rPr lang="en-US" sz="1800" dirty="0">
                <a:cs typeface="Times New Roman" pitchFamily="18" charset="0"/>
              </a:rPr>
              <a:t>	</a:t>
            </a:r>
          </a:p>
          <a:p>
            <a:pPr algn="just">
              <a:lnSpc>
                <a:spcPct val="150000"/>
              </a:lnSpc>
            </a:pPr>
            <a:r>
              <a:rPr lang="en-US" sz="1800" dirty="0">
                <a:cs typeface="Times New Roman" pitchFamily="18" charset="0"/>
              </a:rPr>
              <a:t>Ram	</a:t>
            </a:r>
          </a:p>
          <a:p>
            <a:endParaRPr lang="en-IN" dirty="0"/>
          </a:p>
        </p:txBody>
      </p:sp>
    </p:spTree>
    <p:extLst>
      <p:ext uri="{BB962C8B-B14F-4D97-AF65-F5344CB8AC3E}">
        <p14:creationId xmlns:p14="http://schemas.microsoft.com/office/powerpoint/2010/main" val="22733199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D52ABE-2CB6-43E8-FD63-8FF9943E3FDA}"/>
              </a:ext>
            </a:extLst>
          </p:cNvPr>
          <p:cNvSpPr>
            <a:spLocks noGrp="1"/>
          </p:cNvSpPr>
          <p:nvPr>
            <p:ph type="title"/>
          </p:nvPr>
        </p:nvSpPr>
        <p:spPr>
          <a:xfrm>
            <a:off x="986531" y="0"/>
            <a:ext cx="10353762" cy="970450"/>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214A8035-743A-149C-B148-31078357E52F}"/>
              </a:ext>
            </a:extLst>
          </p:cNvPr>
          <p:cNvSpPr>
            <a:spLocks noGrp="1"/>
          </p:cNvSpPr>
          <p:nvPr>
            <p:ph idx="1"/>
          </p:nvPr>
        </p:nvSpPr>
        <p:spPr>
          <a:xfrm>
            <a:off x="384463" y="890154"/>
            <a:ext cx="11080347" cy="5077691"/>
          </a:xfrm>
        </p:spPr>
        <p:txBody>
          <a:bodyPr>
            <a:normAutofit/>
          </a:bodyPr>
          <a:lstStyle/>
          <a:p>
            <a:pPr algn="just">
              <a:lnSpc>
                <a:spcPct val="150000"/>
              </a:lnSpc>
            </a:pPr>
            <a:r>
              <a:rPr lang="en-US" sz="1800" dirty="0"/>
              <a:t>Smart Voting is a very good alternative voting system which can be introduced in India. Nowadays increasing the overall voting rate has become a major issue. The existing methods for voting involves lot of human work and also security. </a:t>
            </a:r>
          </a:p>
          <a:p>
            <a:pPr algn="just">
              <a:lnSpc>
                <a:spcPct val="150000"/>
              </a:lnSpc>
            </a:pPr>
            <a:r>
              <a:rPr lang="en-US" sz="1800" dirty="0"/>
              <a:t>The Deep Learning techniques and OpenCV based Face Net Algorithm are used to recognize person’s face and check whether voter is valid or not. In this smart voting system through face recognition project , the user who wants to vote has to login using user-id and password. In the next step person’s face image will be detected.</a:t>
            </a:r>
          </a:p>
          <a:p>
            <a:pPr algn="just">
              <a:lnSpc>
                <a:spcPct val="150000"/>
              </a:lnSpc>
            </a:pPr>
            <a:r>
              <a:rPr lang="en-US" sz="1800" dirty="0"/>
              <a:t> Next face verification is done by comparing the image with existing images in database. This is done to check whether a user is valid or not. If the user is valid then user will be logged in to the portal.</a:t>
            </a:r>
          </a:p>
          <a:p>
            <a:pPr algn="just">
              <a:lnSpc>
                <a:spcPct val="150000"/>
              </a:lnSpc>
            </a:pPr>
            <a:r>
              <a:rPr lang="en-US" sz="1800" dirty="0"/>
              <a:t> Then after successful login ,user can vote to any candidate of his choice. After submitting the vote user will be logged out automatically. Thus fake votes can also be avoided.</a:t>
            </a:r>
            <a:endParaRPr lang="en-IN" sz="1800" dirty="0"/>
          </a:p>
        </p:txBody>
      </p:sp>
    </p:spTree>
    <p:extLst>
      <p:ext uri="{BB962C8B-B14F-4D97-AF65-F5344CB8AC3E}">
        <p14:creationId xmlns:p14="http://schemas.microsoft.com/office/powerpoint/2010/main" val="300946762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ate">
  <a:themeElements>
    <a:clrScheme name="Slate">
      <a:dk1>
        <a:sysClr val="windowText" lastClr="000000"/>
      </a:dk1>
      <a:lt1>
        <a:sysClr val="window" lastClr="FFFFFF"/>
      </a:lt1>
      <a:dk2>
        <a:srgbClr val="212123"/>
      </a:dk2>
      <a:lt2>
        <a:srgbClr val="DADADA"/>
      </a:lt2>
      <a:accent1>
        <a:srgbClr val="3EC26C"/>
      </a:accent1>
      <a:accent2>
        <a:srgbClr val="B3D463"/>
      </a:accent2>
      <a:accent3>
        <a:srgbClr val="3BBC9D"/>
      </a:accent3>
      <a:accent4>
        <a:srgbClr val="97AF75"/>
      </a:accent4>
      <a:accent5>
        <a:srgbClr val="6BA841"/>
      </a:accent5>
      <a:accent6>
        <a:srgbClr val="79AE90"/>
      </a:accent6>
      <a:hlink>
        <a:srgbClr val="85E4A6"/>
      </a:hlink>
      <a:folHlink>
        <a:srgbClr val="BDF3D0"/>
      </a:folHlink>
    </a:clrScheme>
    <a:fontScheme name="Slate">
      <a:maj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 id="{C3F70B94-7CE9-428E-ADC1-3269CC2C3385}" vid="{43372978-11FE-4814-AC26-BC300187D8C7}"/>
    </a:ext>
  </a:extLst>
</a:theme>
</file>

<file path=docProps/app.xml><?xml version="1.0" encoding="utf-8"?>
<Properties xmlns="http://schemas.openxmlformats.org/officeDocument/2006/extended-properties" xmlns:vt="http://schemas.openxmlformats.org/officeDocument/2006/docPropsVTypes">
  <Template>TM04033929[[fn=Slate]]</Template>
  <TotalTime>21</TotalTime>
  <Words>2422</Words>
  <Application>Microsoft Office PowerPoint</Application>
  <PresentationFormat>Widescreen</PresentationFormat>
  <Paragraphs>91</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Calisto MT</vt:lpstr>
      <vt:lpstr>Times New Roman</vt:lpstr>
      <vt:lpstr>Wingdings 2</vt:lpstr>
      <vt:lpstr>Slate</vt:lpstr>
      <vt:lpstr>face recognition based voting using Ai </vt:lpstr>
      <vt:lpstr>Abstract</vt:lpstr>
      <vt:lpstr>Objective</vt:lpstr>
      <vt:lpstr>Existing System</vt:lpstr>
      <vt:lpstr>Disadvantage</vt:lpstr>
      <vt:lpstr>PROPOSED SYSTEM :</vt:lpstr>
      <vt:lpstr>Advantage</vt:lpstr>
      <vt:lpstr>Introduction</vt:lpstr>
      <vt:lpstr>PowerPoint Presentation</vt:lpstr>
      <vt:lpstr>MODULES</vt:lpstr>
      <vt:lpstr>Face Detection Module </vt:lpstr>
      <vt:lpstr>Face Recognition Module </vt:lpstr>
      <vt:lpstr>Pre-Processing and Image Enhancement Module </vt:lpstr>
      <vt:lpstr>Voter Database Management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2024-12-14T11:05:36Z</dcterms:created>
  <dcterms:modified xsi:type="dcterms:W3CDTF">2024-12-14T11:26:43Z</dcterms:modified>
</cp:coreProperties>
</file>