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160EC4-2ADE-489A-BDC4-1E02FA7BBAC5}"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rIns="45720"/>
          <a:lstStyle/>
          <a:p>
            <a:fld id="{7B62C6C1-C125-4512-93BD-EF44A5ABD580}" type="slidenum">
              <a:rPr lang="en-IN" smtClean="0"/>
              <a:t>‹#›</a:t>
            </a:fld>
            <a:endParaRPr lang="en-IN"/>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44322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60EC4-2ADE-489A-BDC4-1E02FA7BBAC5}"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62C6C1-C125-4512-93BD-EF44A5ABD580}" type="slidenum">
              <a:rPr lang="en-IN" smtClean="0"/>
              <a:t>‹#›</a:t>
            </a:fld>
            <a:endParaRPr lang="en-IN"/>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624041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160EC4-2ADE-489A-BDC4-1E02FA7BBAC5}"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2123148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160EC4-2ADE-489A-BDC4-1E02FA7BBAC5}"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62C6C1-C125-4512-93BD-EF44A5ABD580}" type="slidenum">
              <a:rPr lang="en-IN" smtClean="0"/>
              <a:t>‹#›</a:t>
            </a:fld>
            <a:endParaRPr lang="en-IN"/>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846414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160EC4-2ADE-489A-BDC4-1E02FA7BBAC5}" type="datetimeFigureOut">
              <a:rPr lang="en-IN" smtClean="0"/>
              <a:t>12-12-2024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165591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160EC4-2ADE-489A-BDC4-1E02FA7BBAC5}" type="datetimeFigureOut">
              <a:rPr lang="en-IN" smtClean="0"/>
              <a:t>12-12-2024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B62C6C1-C125-4512-93BD-EF44A5ABD580}" type="slidenum">
              <a:rPr lang="en-IN" smtClean="0"/>
              <a:t>‹#›</a:t>
            </a:fld>
            <a:endParaRPr lang="en-IN"/>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247361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A160EC4-2ADE-489A-BDC4-1E02FA7BBAC5}" type="datetimeFigureOut">
              <a:rPr lang="en-IN" smtClean="0"/>
              <a:t>12-12-2024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2949611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160EC4-2ADE-489A-BDC4-1E02FA7BBAC5}"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567488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160EC4-2ADE-489A-BDC4-1E02FA7BBAC5}"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2827952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60EC4-2ADE-489A-BDC4-1E02FA7BBAC5}"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3534884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60EC4-2ADE-489A-BDC4-1E02FA7BBAC5}"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62C6C1-C125-4512-93BD-EF44A5ABD580}" type="slidenum">
              <a:rPr lang="en-IN" smtClean="0"/>
              <a:t>‹#›</a:t>
            </a:fld>
            <a:endParaRPr lang="en-IN"/>
          </a:p>
        </p:txBody>
      </p:sp>
    </p:spTree>
    <p:extLst>
      <p:ext uri="{BB962C8B-B14F-4D97-AF65-F5344CB8AC3E}">
        <p14:creationId xmlns:p14="http://schemas.microsoft.com/office/powerpoint/2010/main" val="407691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6A160EC4-2ADE-489A-BDC4-1E02FA7BBAC5}" type="datetimeFigureOut">
              <a:rPr lang="en-IN" smtClean="0"/>
              <a:t>12-12-2024</a:t>
            </a:fld>
            <a:endParaRPr lang="en-IN"/>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7B62C6C1-C125-4512-93BD-EF44A5ABD580}" type="slidenum">
              <a:rPr lang="en-IN" smtClean="0"/>
              <a:t>‹#›</a:t>
            </a:fld>
            <a:endParaRPr lang="en-IN"/>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7011014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E8FA208-F835-B6EC-0916-84B660F4BF32}"/>
              </a:ext>
            </a:extLst>
          </p:cNvPr>
          <p:cNvSpPr>
            <a:spLocks noGrp="1"/>
          </p:cNvSpPr>
          <p:nvPr>
            <p:ph type="title" idx="4294967295"/>
          </p:nvPr>
        </p:nvSpPr>
        <p:spPr>
          <a:xfrm>
            <a:off x="2379518" y="2454997"/>
            <a:ext cx="7959725" cy="1077912"/>
          </a:xfrm>
        </p:spPr>
        <p:txBody>
          <a:bodyPr>
            <a:noAutofit/>
          </a:bodyPr>
          <a:lstStyle/>
          <a:p>
            <a:pPr algn="ctr">
              <a:lnSpc>
                <a:spcPct val="100000"/>
              </a:lnSpc>
            </a:pPr>
            <a:r>
              <a:rPr lang="en-IN" sz="2800" b="1" kern="100" dirty="0">
                <a:effectLst/>
                <a:latin typeface="Aptos" panose="020B0004020202020204" pitchFamily="34" charset="0"/>
                <a:ea typeface="Aptos" panose="020B0004020202020204" pitchFamily="34" charset="0"/>
                <a:cs typeface="Times New Roman" panose="02020603050405020304" pitchFamily="18" charset="0"/>
              </a:rPr>
              <a:t>ORGAN SHARING DONATION AND FINDER APPLICATION</a:t>
            </a:r>
            <a:br>
              <a:rPr lang="en-IN" sz="2800" kern="100" dirty="0">
                <a:effectLst/>
                <a:latin typeface="Aptos" panose="020B0004020202020204" pitchFamily="34" charset="0"/>
                <a:ea typeface="Aptos" panose="020B0004020202020204" pitchFamily="34" charset="0"/>
                <a:cs typeface="Times New Roman" panose="02020603050405020304" pitchFamily="18" charset="0"/>
              </a:rPr>
            </a:br>
            <a:endParaRPr lang="en-IN" sz="2800" dirty="0"/>
          </a:p>
        </p:txBody>
      </p:sp>
    </p:spTree>
    <p:extLst>
      <p:ext uri="{BB962C8B-B14F-4D97-AF65-F5344CB8AC3E}">
        <p14:creationId xmlns:p14="http://schemas.microsoft.com/office/powerpoint/2010/main" val="3688594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37532-8A59-C581-39A6-01A6F0B08C87}"/>
              </a:ext>
            </a:extLst>
          </p:cNvPr>
          <p:cNvSpPr>
            <a:spLocks noGrp="1"/>
          </p:cNvSpPr>
          <p:nvPr>
            <p:ph type="title" idx="4294967295"/>
          </p:nvPr>
        </p:nvSpPr>
        <p:spPr>
          <a:xfrm>
            <a:off x="3163599" y="267710"/>
            <a:ext cx="7958137" cy="1077912"/>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E33D2248-A754-48EE-5E6C-4643095E1DAA}"/>
              </a:ext>
            </a:extLst>
          </p:cNvPr>
          <p:cNvSpPr>
            <a:spLocks noGrp="1"/>
          </p:cNvSpPr>
          <p:nvPr>
            <p:ph idx="4294967295"/>
          </p:nvPr>
        </p:nvSpPr>
        <p:spPr>
          <a:xfrm>
            <a:off x="1756568" y="1345622"/>
            <a:ext cx="8678863" cy="4738688"/>
          </a:xfrm>
        </p:spPr>
        <p:txBody>
          <a:bodyPr>
            <a:normAutofit/>
          </a:bodyPr>
          <a:lstStyle/>
          <a:p>
            <a:pPr algn="just">
              <a:lnSpc>
                <a:spcPct val="150000"/>
              </a:lnSpc>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Our project is mainly focused to provide the services to the needy through a single application and make the donation process easy. In this donation the donor can easily reach the needy through the consent of the admin. </a:t>
            </a:r>
          </a:p>
          <a:p>
            <a:pPr algn="just">
              <a:lnSpc>
                <a:spcPct val="150000"/>
              </a:lnSpc>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In the other kinds of donations, it mainly collects the donations of the donors and deliver them to the respective organizations and provide the information to the respective doctors of that organization to maintain transparency.</a:t>
            </a:r>
          </a:p>
          <a:p>
            <a:pPr algn="just">
              <a:lnSpc>
                <a:spcPct val="150000"/>
              </a:lnSpc>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 To manage the donor registration and user maintenance. People who interested can register themselves through this system.</a:t>
            </a:r>
            <a:r>
              <a:rPr lang="en-IN" sz="1800" i="1" kern="100" dirty="0">
                <a:effectLst/>
                <a:latin typeface="Aptos" panose="020B0004020202020204" pitchFamily="34" charset="0"/>
                <a:ea typeface="Aptos" panose="020B0004020202020204" pitchFamily="34" charset="0"/>
                <a:cs typeface="Times New Roman" panose="02020603050405020304" pitchFamily="18" charset="0"/>
              </a:rPr>
              <a:t> </a:t>
            </a:r>
            <a:endParaRPr lang="en-IN"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17342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3DE07-C407-5A59-D7CF-D2EB887D130D}"/>
              </a:ext>
            </a:extLst>
          </p:cNvPr>
          <p:cNvSpPr>
            <a:spLocks noGrp="1"/>
          </p:cNvSpPr>
          <p:nvPr>
            <p:ph type="title" idx="4294967295"/>
          </p:nvPr>
        </p:nvSpPr>
        <p:spPr>
          <a:xfrm>
            <a:off x="3350636" y="269081"/>
            <a:ext cx="7958137" cy="1077912"/>
          </a:xfrm>
        </p:spPr>
        <p:txBody>
          <a:bodyPr/>
          <a:lstStyle/>
          <a:p>
            <a:r>
              <a:rPr lang="en-US" b="1" dirty="0"/>
              <a:t>Objective</a:t>
            </a:r>
            <a:endParaRPr lang="en-IN" dirty="0"/>
          </a:p>
        </p:txBody>
      </p:sp>
      <p:sp>
        <p:nvSpPr>
          <p:cNvPr id="3" name="Content Placeholder 2">
            <a:extLst>
              <a:ext uri="{FF2B5EF4-FFF2-40B4-BE49-F238E27FC236}">
                <a16:creationId xmlns:a16="http://schemas.microsoft.com/office/drawing/2014/main" id="{29666FE9-0161-4C01-C55B-FF71AAE8E6B4}"/>
              </a:ext>
            </a:extLst>
          </p:cNvPr>
          <p:cNvSpPr>
            <a:spLocks noGrp="1"/>
          </p:cNvSpPr>
          <p:nvPr>
            <p:ph idx="4294967295"/>
          </p:nvPr>
        </p:nvSpPr>
        <p:spPr>
          <a:xfrm>
            <a:off x="1347354" y="1033895"/>
            <a:ext cx="9497291" cy="4790209"/>
          </a:xfrm>
        </p:spPr>
        <p:txBody>
          <a:bodyPr>
            <a:normAutofit fontScale="70000" lnSpcReduction="20000"/>
          </a:bodyPr>
          <a:lstStyle/>
          <a:p>
            <a:pPr algn="just">
              <a:lnSpc>
                <a:spcPct val="170000"/>
              </a:lnSpc>
            </a:pPr>
            <a:r>
              <a:rPr lang="en-US" dirty="0"/>
              <a:t> </a:t>
            </a:r>
            <a:r>
              <a:rPr lang="en-US" sz="2600" dirty="0">
                <a:latin typeface="Aptos" panose="020B0004020202020204" pitchFamily="34" charset="0"/>
                <a:cs typeface="Arial" panose="020B0604020202020204" pitchFamily="34" charset="0"/>
              </a:rPr>
              <a:t>To edify the public about organ and tissue donation.  To engender a more preponderant inclination amongst members of the public to donate their organs and tissue. </a:t>
            </a:r>
          </a:p>
          <a:p>
            <a:pPr algn="just">
              <a:lnSpc>
                <a:spcPct val="170000"/>
              </a:lnSpc>
            </a:pPr>
            <a:r>
              <a:rPr lang="en-US" sz="2600" dirty="0">
                <a:latin typeface="Aptos" panose="020B0004020202020204" pitchFamily="34" charset="0"/>
                <a:cs typeface="Arial" panose="020B0604020202020204" pitchFamily="34" charset="0"/>
              </a:rPr>
              <a:t>To significantly increase the number of members of the public registered as organ and tissue donors with the ODF, and to record this registered organ / tissue donors on a facilely accessible registry/database which will be utilized as an expedient of quantifying the prosperity of the organ and tissue donor cognizance drives. </a:t>
            </a:r>
          </a:p>
          <a:p>
            <a:pPr algn="just">
              <a:lnSpc>
                <a:spcPct val="170000"/>
              </a:lnSpc>
            </a:pPr>
            <a:r>
              <a:rPr lang="en-US" sz="2600" dirty="0">
                <a:latin typeface="Aptos" panose="020B0004020202020204" pitchFamily="34" charset="0"/>
                <a:cs typeface="Arial" panose="020B0604020202020204" pitchFamily="34" charset="0"/>
              </a:rPr>
              <a:t> To avail medical professionals and stakeholders responsible for donor identification by availing financial assistance towards organ donor and tissue referral programs and workshops, such assistance shall be provided at the Board's one discretion and only if it is financially viable for the ODF to do so.</a:t>
            </a:r>
            <a:endParaRPr lang="en-IN" sz="260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969141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6B909-93C7-94BD-1574-F85BBA45D8C0}"/>
              </a:ext>
            </a:extLst>
          </p:cNvPr>
          <p:cNvSpPr>
            <a:spLocks noGrp="1"/>
          </p:cNvSpPr>
          <p:nvPr>
            <p:ph type="title" idx="4294967295"/>
          </p:nvPr>
        </p:nvSpPr>
        <p:spPr>
          <a:xfrm>
            <a:off x="3257118" y="144390"/>
            <a:ext cx="7958137" cy="1077912"/>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90B2823D-6929-0AFD-7916-1368FC364C2F}"/>
              </a:ext>
            </a:extLst>
          </p:cNvPr>
          <p:cNvSpPr>
            <a:spLocks noGrp="1"/>
          </p:cNvSpPr>
          <p:nvPr>
            <p:ph idx="4294967295"/>
          </p:nvPr>
        </p:nvSpPr>
        <p:spPr>
          <a:xfrm>
            <a:off x="1174173" y="820883"/>
            <a:ext cx="10041082" cy="6037117"/>
          </a:xfrm>
        </p:spPr>
        <p:txBody>
          <a:bodyPr>
            <a:normAutofit fontScale="25000" lnSpcReduction="20000"/>
          </a:bodyPr>
          <a:lstStyle/>
          <a:p>
            <a:pPr algn="just">
              <a:lnSpc>
                <a:spcPct val="170000"/>
              </a:lnSpc>
            </a:pPr>
            <a:r>
              <a:rPr lang="en-US" sz="7200" dirty="0"/>
              <a:t>One of the most widely recognized systems is the </a:t>
            </a:r>
            <a:r>
              <a:rPr lang="en-US" sz="7200" b="1" dirty="0"/>
              <a:t>United Network for Organ Sharing (UNOS)</a:t>
            </a:r>
            <a:r>
              <a:rPr lang="en-US" sz="7200" dirty="0"/>
              <a:t> in the United States. UNOS operates the national transplant registry, connecting donors and recipients through a database that matches organs based on factors like blood type, tissue compatibility, medical urgency, and geographic location. </a:t>
            </a:r>
          </a:p>
          <a:p>
            <a:pPr algn="just">
              <a:lnSpc>
                <a:spcPct val="170000"/>
              </a:lnSpc>
            </a:pPr>
            <a:r>
              <a:rPr lang="en-US" sz="7200" dirty="0"/>
              <a:t>Similarly, the </a:t>
            </a:r>
            <a:r>
              <a:rPr lang="en-US" sz="7200" b="1" dirty="0"/>
              <a:t>European Union's </a:t>
            </a:r>
            <a:r>
              <a:rPr lang="en-US" sz="7200" b="1" dirty="0" err="1"/>
              <a:t>Eurotransplant</a:t>
            </a:r>
            <a:r>
              <a:rPr lang="en-US" sz="7200" dirty="0"/>
              <a:t> facilitates organ sharing between member countries, coordinating cross-border donations to maximize the availability of organs for patients in need.</a:t>
            </a:r>
          </a:p>
          <a:p>
            <a:pPr algn="just">
              <a:lnSpc>
                <a:spcPct val="170000"/>
              </a:lnSpc>
            </a:pPr>
            <a:r>
              <a:rPr lang="en-US" sz="7200" dirty="0"/>
              <a:t>In addition to these centralized registries, numerous mobile and web-based applications have been developed to support organ donation and sharing. These apps allow potential donors to register easily, check the status of their donation, and get information about the organ matching process. </a:t>
            </a:r>
          </a:p>
          <a:p>
            <a:pPr algn="just">
              <a:lnSpc>
                <a:spcPct val="170000"/>
              </a:lnSpc>
            </a:pPr>
            <a:r>
              <a:rPr lang="en-US" sz="7200" b="1" dirty="0"/>
              <a:t>Donate Life America</a:t>
            </a:r>
            <a:r>
              <a:rPr lang="en-US" sz="7200" dirty="0"/>
              <a:t>, for example, offers an online platform to register as an organ donor, raising awareness and simplifying the process of becoming a donor. </a:t>
            </a:r>
          </a:p>
          <a:p>
            <a:endParaRPr lang="en-IN" dirty="0"/>
          </a:p>
        </p:txBody>
      </p:sp>
    </p:spTree>
    <p:extLst>
      <p:ext uri="{BB962C8B-B14F-4D97-AF65-F5344CB8AC3E}">
        <p14:creationId xmlns:p14="http://schemas.microsoft.com/office/powerpoint/2010/main" val="3855803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867E-14D6-9FB8-C317-B46D59ED3D7A}"/>
              </a:ext>
            </a:extLst>
          </p:cNvPr>
          <p:cNvSpPr>
            <a:spLocks noGrp="1"/>
          </p:cNvSpPr>
          <p:nvPr>
            <p:ph type="title" idx="4294967295"/>
          </p:nvPr>
        </p:nvSpPr>
        <p:spPr>
          <a:xfrm>
            <a:off x="3236336" y="184583"/>
            <a:ext cx="7958137" cy="1077912"/>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D391B779-BDC3-F70C-D9E9-2B37AE1F9C5C}"/>
              </a:ext>
            </a:extLst>
          </p:cNvPr>
          <p:cNvSpPr>
            <a:spLocks noGrp="1"/>
          </p:cNvSpPr>
          <p:nvPr>
            <p:ph idx="4294967295"/>
          </p:nvPr>
        </p:nvSpPr>
        <p:spPr>
          <a:xfrm>
            <a:off x="1000991" y="581890"/>
            <a:ext cx="10196946" cy="5444837"/>
          </a:xfrm>
        </p:spPr>
        <p:txBody>
          <a:bodyPr>
            <a:noAutofit/>
          </a:bodyPr>
          <a:lstStyle/>
          <a:p>
            <a:pPr algn="just">
              <a:lnSpc>
                <a:spcPct val="170000"/>
              </a:lnSpc>
            </a:pPr>
            <a:r>
              <a:rPr lang="en-US" sz="1800" b="1" dirty="0"/>
              <a:t>Risk of Data Breaches</a:t>
            </a:r>
            <a:r>
              <a:rPr lang="en-US" sz="1800" dirty="0"/>
              <a:t>: Organ sharing and donation apps often store sensitive health information. If not properly secured, this data could be vulnerable to breaches, putting donor and recipient information at risk.</a:t>
            </a:r>
          </a:p>
          <a:p>
            <a:pPr algn="just">
              <a:lnSpc>
                <a:spcPct val="170000"/>
              </a:lnSpc>
            </a:pPr>
            <a:r>
              <a:rPr lang="en-US" sz="1800" b="1" dirty="0"/>
              <a:t>Exploitation</a:t>
            </a:r>
            <a:r>
              <a:rPr lang="en-US" sz="1800" dirty="0"/>
              <a:t>: In some cases, these platforms could lead to exploitation, such as the black market for organs, or it might incentivize vulnerable individuals to donate organs for financial reasons.</a:t>
            </a:r>
          </a:p>
          <a:p>
            <a:pPr algn="just">
              <a:lnSpc>
                <a:spcPct val="170000"/>
              </a:lnSpc>
            </a:pPr>
            <a:r>
              <a:rPr lang="en-US" sz="1800" b="1" dirty="0"/>
              <a:t>Exclusion of Older Adults or Non-Tech Savvy Individuals</a:t>
            </a:r>
            <a:r>
              <a:rPr lang="en-US" sz="1800" dirty="0"/>
              <a:t>: Not everyone has access to smartphones or the internet, especially older adults or those in lower-income communities. This could exclude people from using the app to either donate or receive organs.</a:t>
            </a:r>
          </a:p>
          <a:p>
            <a:pPr algn="just">
              <a:lnSpc>
                <a:spcPct val="170000"/>
              </a:lnSpc>
            </a:pPr>
            <a:r>
              <a:rPr lang="en-US" sz="1800" b="1" dirty="0"/>
              <a:t>Scarcity of Donors</a:t>
            </a:r>
            <a:r>
              <a:rPr lang="en-US" sz="1800" dirty="0"/>
              <a:t>: While these applications can make organ donation more efficient, the fundamental issue of organ scarcity remains. There are still far fewer organ donors than the number of people who need transplants, so the app alone may not address this larger issue.</a:t>
            </a:r>
            <a:endParaRPr lang="en-IN" sz="1800" dirty="0"/>
          </a:p>
        </p:txBody>
      </p:sp>
    </p:spTree>
    <p:extLst>
      <p:ext uri="{BB962C8B-B14F-4D97-AF65-F5344CB8AC3E}">
        <p14:creationId xmlns:p14="http://schemas.microsoft.com/office/powerpoint/2010/main" val="1953311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649C3-1787-BB80-F7F7-AFB5056B611D}"/>
              </a:ext>
            </a:extLst>
          </p:cNvPr>
          <p:cNvSpPr>
            <a:spLocks noGrp="1"/>
          </p:cNvSpPr>
          <p:nvPr>
            <p:ph type="title" idx="4294967295"/>
          </p:nvPr>
        </p:nvSpPr>
        <p:spPr>
          <a:xfrm>
            <a:off x="3361027" y="131907"/>
            <a:ext cx="7958137" cy="1077913"/>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B4368C9D-3A0B-D29E-35AE-140E4A50AD12}"/>
              </a:ext>
            </a:extLst>
          </p:cNvPr>
          <p:cNvSpPr>
            <a:spLocks noGrp="1"/>
          </p:cNvSpPr>
          <p:nvPr>
            <p:ph idx="4294967295"/>
          </p:nvPr>
        </p:nvSpPr>
        <p:spPr>
          <a:xfrm>
            <a:off x="1236518" y="576695"/>
            <a:ext cx="9718964" cy="5704609"/>
          </a:xfrm>
        </p:spPr>
        <p:txBody>
          <a:bodyPr>
            <a:noAutofit/>
          </a:bodyPr>
          <a:lstStyle/>
          <a:p>
            <a:pPr algn="just">
              <a:lnSpc>
                <a:spcPct val="170000"/>
              </a:lnSpc>
            </a:pPr>
            <a:r>
              <a:rPr lang="en-US" sz="1800" dirty="0"/>
              <a:t>Proposed system In this we maintain all kinds of essential donations to the needy under single portal and providing donations to needy. </a:t>
            </a:r>
          </a:p>
          <a:p>
            <a:pPr algn="just">
              <a:lnSpc>
                <a:spcPct val="170000"/>
              </a:lnSpc>
            </a:pPr>
            <a:r>
              <a:rPr lang="en-US" sz="1800" dirty="0"/>
              <a:t>The main aim is collecting the donations and delivering them to then respective organizations and also provides the information to the volunteers of that organization to maintain transparency.</a:t>
            </a:r>
          </a:p>
          <a:p>
            <a:pPr algn="just">
              <a:lnSpc>
                <a:spcPct val="170000"/>
              </a:lnSpc>
            </a:pPr>
            <a:r>
              <a:rPr lang="en-US" sz="1800" dirty="0"/>
              <a:t> Moreover, the system could be designed in such a way to exchange information with the other tools and take into account their results, producing a result which is already suitable under the three points of view.</a:t>
            </a:r>
          </a:p>
          <a:p>
            <a:pPr algn="just">
              <a:lnSpc>
                <a:spcPct val="170000"/>
              </a:lnSpc>
            </a:pPr>
            <a:r>
              <a:rPr lang="en-US" sz="1800" dirty="0"/>
              <a:t> Even in the case of multiple organs to be assigned, the process would turn out to be more efficient, since different software tools (one for each organ/medical team/route) could work in parallel substituting human beings and producing results with less cost in term of human resources involved. </a:t>
            </a:r>
            <a:endParaRPr lang="en-IN" sz="1800" dirty="0"/>
          </a:p>
        </p:txBody>
      </p:sp>
    </p:spTree>
    <p:extLst>
      <p:ext uri="{BB962C8B-B14F-4D97-AF65-F5344CB8AC3E}">
        <p14:creationId xmlns:p14="http://schemas.microsoft.com/office/powerpoint/2010/main" val="209306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4A889-334E-B5CD-48CE-7141D24BE617}"/>
              </a:ext>
            </a:extLst>
          </p:cNvPr>
          <p:cNvSpPr>
            <a:spLocks noGrp="1"/>
          </p:cNvSpPr>
          <p:nvPr>
            <p:ph type="title" idx="4294967295"/>
          </p:nvPr>
        </p:nvSpPr>
        <p:spPr>
          <a:xfrm>
            <a:off x="3319463" y="153411"/>
            <a:ext cx="7958137" cy="1077912"/>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D585D9DB-D6F9-875D-ABB2-421758C5993B}"/>
              </a:ext>
            </a:extLst>
          </p:cNvPr>
          <p:cNvSpPr>
            <a:spLocks noGrp="1"/>
          </p:cNvSpPr>
          <p:nvPr>
            <p:ph idx="4294967295"/>
          </p:nvPr>
        </p:nvSpPr>
        <p:spPr>
          <a:xfrm>
            <a:off x="1403205" y="776720"/>
            <a:ext cx="9725459" cy="5696816"/>
          </a:xfrm>
        </p:spPr>
        <p:txBody>
          <a:bodyPr>
            <a:noAutofit/>
          </a:bodyPr>
          <a:lstStyle/>
          <a:p>
            <a:pPr algn="just">
              <a:lnSpc>
                <a:spcPct val="150000"/>
              </a:lnSpc>
            </a:pPr>
            <a:r>
              <a:rPr lang="en-US" sz="1800" b="1" dirty="0"/>
              <a:t>Real-Time Data</a:t>
            </a:r>
            <a:r>
              <a:rPr lang="en-US" sz="1800" dirty="0"/>
              <a:t>: These apps enable real-time access to data about available organs and patients in need of transplants. This helps match donors and recipients more quickly and efficiently, which can be critical for life-saving procedures.</a:t>
            </a:r>
          </a:p>
          <a:p>
            <a:pPr algn="just">
              <a:lnSpc>
                <a:spcPct val="150000"/>
              </a:lnSpc>
            </a:pPr>
            <a:r>
              <a:rPr lang="en-US" sz="1800" b="1" dirty="0"/>
              <a:t>Easy Access to Information</a:t>
            </a:r>
            <a:r>
              <a:rPr lang="en-US" sz="1800" dirty="0"/>
              <a:t>: Both potential donors and patients can easily access information regarding organ donation, eligibility, and matching criteria. This makes the process more straightforward and reduces confusion.</a:t>
            </a:r>
          </a:p>
          <a:p>
            <a:pPr algn="just">
              <a:lnSpc>
                <a:spcPct val="150000"/>
              </a:lnSpc>
            </a:pPr>
            <a:r>
              <a:rPr lang="en-US" sz="1800" b="1" dirty="0"/>
              <a:t>Efficient Data Processing</a:t>
            </a:r>
            <a:r>
              <a:rPr lang="en-US" sz="1800" dirty="0"/>
              <a:t>: Organ donation and matching apps can handle large datasets, ensuring that critical factors, such as medical history and organ compatibility, are correctly processed.</a:t>
            </a:r>
          </a:p>
          <a:p>
            <a:pPr algn="just">
              <a:lnSpc>
                <a:spcPct val="150000"/>
              </a:lnSpc>
            </a:pPr>
            <a:r>
              <a:rPr lang="en-US" sz="1800" b="1" dirty="0"/>
              <a:t>Global Reach</a:t>
            </a:r>
            <a:r>
              <a:rPr lang="en-US" sz="1800" dirty="0"/>
              <a:t>: In cases where local donors are unavailable or an organ is urgently needed, organ-sharing apps can help coordinate cross-border donations, expanding the pool of available organs and increasing the chances of finding a match.</a:t>
            </a:r>
            <a:endParaRPr lang="en-IN" sz="1800" dirty="0"/>
          </a:p>
        </p:txBody>
      </p:sp>
    </p:spTree>
    <p:extLst>
      <p:ext uri="{BB962C8B-B14F-4D97-AF65-F5344CB8AC3E}">
        <p14:creationId xmlns:p14="http://schemas.microsoft.com/office/powerpoint/2010/main" val="3160000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2F6EF-F27A-ECF2-63F1-4348570F904C}"/>
              </a:ext>
            </a:extLst>
          </p:cNvPr>
          <p:cNvSpPr>
            <a:spLocks noGrp="1"/>
          </p:cNvSpPr>
          <p:nvPr>
            <p:ph type="title" idx="4294967295"/>
          </p:nvPr>
        </p:nvSpPr>
        <p:spPr>
          <a:xfrm>
            <a:off x="3288290" y="174193"/>
            <a:ext cx="7958137" cy="1077912"/>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7E3A46D2-33AC-7CF6-C2A9-095E4739E70E}"/>
              </a:ext>
            </a:extLst>
          </p:cNvPr>
          <p:cNvSpPr>
            <a:spLocks noGrp="1"/>
          </p:cNvSpPr>
          <p:nvPr>
            <p:ph idx="4294967295"/>
          </p:nvPr>
        </p:nvSpPr>
        <p:spPr>
          <a:xfrm>
            <a:off x="1403205" y="753774"/>
            <a:ext cx="9642331" cy="5836515"/>
          </a:xfrm>
        </p:spPr>
        <p:txBody>
          <a:bodyPr>
            <a:noAutofit/>
          </a:bodyPr>
          <a:lstStyle/>
          <a:p>
            <a:pPr algn="just">
              <a:lnSpc>
                <a:spcPct val="150000"/>
              </a:lnSpc>
            </a:pPr>
            <a:r>
              <a:rPr lang="en-US" sz="1800" dirty="0"/>
              <a:t>The Online Organ Donation Management System (OODMS) is developed mainly for general hospitals (GH), clinics and other health centers to manage the donor registration and user maintenance. </a:t>
            </a:r>
          </a:p>
          <a:p>
            <a:pPr algn="just">
              <a:lnSpc>
                <a:spcPct val="150000"/>
              </a:lnSpc>
            </a:pPr>
            <a:r>
              <a:rPr lang="en-US" sz="1800" dirty="0"/>
              <a:t>It is an online system which only can be access or valid in Malacca state. The public can retrieve information about organ donation in this web site. People who interested can register themselves through this system. </a:t>
            </a:r>
          </a:p>
          <a:p>
            <a:pPr algn="just">
              <a:lnSpc>
                <a:spcPct val="150000"/>
              </a:lnSpc>
            </a:pPr>
            <a:r>
              <a:rPr lang="en-US" sz="1800" dirty="0"/>
              <a:t>The application will be processed by the administrator and each donor will receive feedback about their application status. Furthermore, the authorized user’s account will be maintained by the administrator.</a:t>
            </a:r>
          </a:p>
          <a:p>
            <a:pPr algn="just">
              <a:lnSpc>
                <a:spcPct val="150000"/>
              </a:lnSpc>
            </a:pPr>
            <a:r>
              <a:rPr lang="en-US" sz="1800" dirty="0"/>
              <a:t> The donor record will be managed by four main users such as administrator, doctor, medical assistant and management staff. Only administrator has the authority and privileges to print organ list report and total donation report according to district from this system. </a:t>
            </a:r>
            <a:endParaRPr lang="en-IN" sz="1800" dirty="0"/>
          </a:p>
        </p:txBody>
      </p:sp>
    </p:spTree>
    <p:extLst>
      <p:ext uri="{BB962C8B-B14F-4D97-AF65-F5344CB8AC3E}">
        <p14:creationId xmlns:p14="http://schemas.microsoft.com/office/powerpoint/2010/main" val="169082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B8F8FF-28DF-C32E-F198-BDDA09EB586E}"/>
              </a:ext>
            </a:extLst>
          </p:cNvPr>
          <p:cNvSpPr>
            <a:spLocks noGrp="1"/>
          </p:cNvSpPr>
          <p:nvPr>
            <p:ph idx="4294967295"/>
          </p:nvPr>
        </p:nvSpPr>
        <p:spPr>
          <a:xfrm>
            <a:off x="1372033" y="286184"/>
            <a:ext cx="9050048" cy="4898880"/>
          </a:xfrm>
        </p:spPr>
        <p:txBody>
          <a:bodyPr>
            <a:noAutofit/>
          </a:bodyPr>
          <a:lstStyle/>
          <a:p>
            <a:pPr algn="just">
              <a:lnSpc>
                <a:spcPct val="150000"/>
              </a:lnSpc>
            </a:pPr>
            <a:r>
              <a:rPr lang="en-US" sz="1800" dirty="0"/>
              <a:t>The methodology of this system is Structured System Analysis and Design (SSADM). An analysis study has been done based on the current manual system and all the problems statements and requirements have been identified.</a:t>
            </a:r>
          </a:p>
          <a:p>
            <a:pPr algn="just">
              <a:lnSpc>
                <a:spcPct val="150000"/>
              </a:lnSpc>
            </a:pPr>
            <a:r>
              <a:rPr lang="en-US" sz="1800" dirty="0"/>
              <a:t> Moreover, OODMS is three tier architecture system which involves client tier, business tier and database management tier. The interfaces for OODMS have been designed according to the requirement and needs of the current market Rather than that, this system also has been tested and evaluated in real life. </a:t>
            </a:r>
          </a:p>
          <a:p>
            <a:pPr algn="just">
              <a:lnSpc>
                <a:spcPct val="150000"/>
              </a:lnSpc>
            </a:pPr>
            <a:r>
              <a:rPr lang="en-US" sz="1800" dirty="0"/>
              <a:t>This Online Organ Donation Management System will help to improve the performance of current situation and overcome the problems that arise nowadays.</a:t>
            </a:r>
            <a:endParaRPr lang="en-IN" sz="1800" dirty="0"/>
          </a:p>
        </p:txBody>
      </p:sp>
    </p:spTree>
    <p:extLst>
      <p:ext uri="{BB962C8B-B14F-4D97-AF65-F5344CB8AC3E}">
        <p14:creationId xmlns:p14="http://schemas.microsoft.com/office/powerpoint/2010/main" val="541830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B033B-753A-C03D-3CE9-B355B28E128A}"/>
              </a:ext>
            </a:extLst>
          </p:cNvPr>
          <p:cNvSpPr>
            <a:spLocks noGrp="1"/>
          </p:cNvSpPr>
          <p:nvPr>
            <p:ph type="title" idx="4294967295"/>
          </p:nvPr>
        </p:nvSpPr>
        <p:spPr>
          <a:xfrm>
            <a:off x="3257118" y="155575"/>
            <a:ext cx="7958137" cy="1076325"/>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9EC4F069-1404-A64B-F4FA-79AECEA7C2B9}"/>
              </a:ext>
            </a:extLst>
          </p:cNvPr>
          <p:cNvSpPr>
            <a:spLocks noGrp="1"/>
          </p:cNvSpPr>
          <p:nvPr>
            <p:ph idx="4294967295"/>
          </p:nvPr>
        </p:nvSpPr>
        <p:spPr>
          <a:xfrm>
            <a:off x="2379951" y="1668174"/>
            <a:ext cx="7796212" cy="3997325"/>
          </a:xfrm>
        </p:spPr>
        <p:txBody>
          <a:bodyPr>
            <a:normAutofit/>
          </a:bodyPr>
          <a:lstStyle/>
          <a:p>
            <a:r>
              <a:rPr lang="en-US" b="1" dirty="0"/>
              <a:t>User Registration and Profile Management</a:t>
            </a:r>
          </a:p>
          <a:p>
            <a:r>
              <a:rPr lang="en-US" b="1" dirty="0"/>
              <a:t>Donor and Recipient Matching Algorithm</a:t>
            </a:r>
          </a:p>
          <a:p>
            <a:r>
              <a:rPr lang="en-US" b="1" dirty="0"/>
              <a:t>Organ Availability and Sharing Network</a:t>
            </a:r>
          </a:p>
          <a:p>
            <a:r>
              <a:rPr lang="en-US" b="1" dirty="0"/>
              <a:t>Notifications and Alerts System</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1895285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85FDB-7F89-272B-F0A3-11D8B52486FB}"/>
              </a:ext>
            </a:extLst>
          </p:cNvPr>
          <p:cNvSpPr>
            <a:spLocks noGrp="1"/>
          </p:cNvSpPr>
          <p:nvPr>
            <p:ph type="title" idx="4294967295"/>
          </p:nvPr>
        </p:nvSpPr>
        <p:spPr>
          <a:xfrm>
            <a:off x="3319463" y="101023"/>
            <a:ext cx="7958137" cy="1077913"/>
          </a:xfrm>
        </p:spPr>
        <p:txBody>
          <a:bodyPr>
            <a:normAutofit fontScale="90000"/>
          </a:bodyPr>
          <a:lstStyle/>
          <a:p>
            <a:r>
              <a:rPr lang="en-US" b="1" dirty="0"/>
              <a:t>User Registration and Profile Management</a:t>
            </a:r>
            <a:br>
              <a:rPr lang="en-US" b="1" dirty="0"/>
            </a:br>
            <a:endParaRPr lang="en-IN" dirty="0"/>
          </a:p>
        </p:txBody>
      </p:sp>
      <p:sp>
        <p:nvSpPr>
          <p:cNvPr id="3" name="Content Placeholder 2">
            <a:extLst>
              <a:ext uri="{FF2B5EF4-FFF2-40B4-BE49-F238E27FC236}">
                <a16:creationId xmlns:a16="http://schemas.microsoft.com/office/drawing/2014/main" id="{DBEC720B-DBE1-CB94-D753-DD56CD44465A}"/>
              </a:ext>
            </a:extLst>
          </p:cNvPr>
          <p:cNvSpPr>
            <a:spLocks noGrp="1"/>
          </p:cNvSpPr>
          <p:nvPr>
            <p:ph idx="4294967295"/>
          </p:nvPr>
        </p:nvSpPr>
        <p:spPr>
          <a:xfrm>
            <a:off x="1517073" y="1293236"/>
            <a:ext cx="9303327" cy="5052436"/>
          </a:xfrm>
        </p:spPr>
        <p:txBody>
          <a:bodyPr>
            <a:normAutofit fontScale="85000" lnSpcReduction="20000"/>
          </a:bodyPr>
          <a:lstStyle/>
          <a:p>
            <a:pPr>
              <a:lnSpc>
                <a:spcPct val="170000"/>
              </a:lnSpc>
              <a:buFont typeface="Arial" panose="020B0604020202020204" pitchFamily="34" charset="0"/>
              <a:buChar char="•"/>
            </a:pPr>
            <a:r>
              <a:rPr lang="en-US" sz="2100" b="1" dirty="0"/>
              <a:t>Donor Registration</a:t>
            </a:r>
            <a:r>
              <a:rPr lang="en-US" sz="2100" dirty="0"/>
              <a:t>: Allows users to register as organ donors by providing necessary personal and medical information (e.g., blood type, medical history, organ preferences).</a:t>
            </a:r>
          </a:p>
          <a:p>
            <a:pPr>
              <a:lnSpc>
                <a:spcPct val="170000"/>
              </a:lnSpc>
              <a:buFont typeface="Arial" panose="020B0604020202020204" pitchFamily="34" charset="0"/>
              <a:buChar char="•"/>
            </a:pPr>
            <a:r>
              <a:rPr lang="en-US" sz="2100" b="1" dirty="0"/>
              <a:t>Recipient Registration</a:t>
            </a:r>
            <a:r>
              <a:rPr lang="en-US" sz="2100" dirty="0"/>
              <a:t>: Allows patients in need of transplants to register by providing medical details, organ needs, and compatibility criteria.</a:t>
            </a:r>
          </a:p>
          <a:p>
            <a:pPr>
              <a:lnSpc>
                <a:spcPct val="170000"/>
              </a:lnSpc>
              <a:buFont typeface="Arial" panose="020B0604020202020204" pitchFamily="34" charset="0"/>
              <a:buChar char="•"/>
            </a:pPr>
            <a:r>
              <a:rPr lang="en-US" sz="2100" b="1" dirty="0"/>
              <a:t>Account Management</a:t>
            </a:r>
            <a:r>
              <a:rPr lang="en-US" sz="2100" dirty="0"/>
              <a:t>: Enables users (donors, recipients, and medical professionals) to manage their profiles, update contact information, and review donation preferences or recipient details.</a:t>
            </a:r>
          </a:p>
          <a:p>
            <a:pPr>
              <a:lnSpc>
                <a:spcPct val="170000"/>
              </a:lnSpc>
              <a:buFont typeface="Arial" panose="020B0604020202020204" pitchFamily="34" charset="0"/>
              <a:buChar char="•"/>
            </a:pPr>
            <a:r>
              <a:rPr lang="en-US" sz="2100" b="1" dirty="0"/>
              <a:t>User Authentication</a:t>
            </a:r>
            <a:r>
              <a:rPr lang="en-US" sz="2100" dirty="0"/>
              <a:t>: Ensures secure login and user verification through multi-factor authentication (MFA).</a:t>
            </a:r>
          </a:p>
          <a:p>
            <a:endParaRPr lang="en-IN" dirty="0"/>
          </a:p>
        </p:txBody>
      </p:sp>
    </p:spTree>
    <p:extLst>
      <p:ext uri="{BB962C8B-B14F-4D97-AF65-F5344CB8AC3E}">
        <p14:creationId xmlns:p14="http://schemas.microsoft.com/office/powerpoint/2010/main" val="4080236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7CD28-9912-0E84-BE39-22B4C4943806}"/>
              </a:ext>
            </a:extLst>
          </p:cNvPr>
          <p:cNvSpPr>
            <a:spLocks noGrp="1"/>
          </p:cNvSpPr>
          <p:nvPr>
            <p:ph type="title" idx="4294967295"/>
          </p:nvPr>
        </p:nvSpPr>
        <p:spPr>
          <a:xfrm>
            <a:off x="3288290" y="122238"/>
            <a:ext cx="7958137" cy="1077912"/>
          </a:xfrm>
        </p:spPr>
        <p:txBody>
          <a:bodyPr>
            <a:normAutofit fontScale="90000"/>
          </a:bodyPr>
          <a:lstStyle/>
          <a:p>
            <a:r>
              <a:rPr lang="en-US" b="1" dirty="0"/>
              <a:t>Donor and Recipient Matching Algorithm</a:t>
            </a:r>
            <a:br>
              <a:rPr lang="en-US" b="1" dirty="0"/>
            </a:br>
            <a:endParaRPr lang="en-IN" dirty="0"/>
          </a:p>
        </p:txBody>
      </p:sp>
      <p:sp>
        <p:nvSpPr>
          <p:cNvPr id="3" name="Content Placeholder 2">
            <a:extLst>
              <a:ext uri="{FF2B5EF4-FFF2-40B4-BE49-F238E27FC236}">
                <a16:creationId xmlns:a16="http://schemas.microsoft.com/office/drawing/2014/main" id="{7A9F5D88-128D-9059-D52D-6927E29C1C43}"/>
              </a:ext>
            </a:extLst>
          </p:cNvPr>
          <p:cNvSpPr>
            <a:spLocks noGrp="1"/>
          </p:cNvSpPr>
          <p:nvPr>
            <p:ph idx="4294967295"/>
          </p:nvPr>
        </p:nvSpPr>
        <p:spPr>
          <a:xfrm>
            <a:off x="1501594" y="996228"/>
            <a:ext cx="9188811" cy="4865543"/>
          </a:xfrm>
        </p:spPr>
        <p:txBody>
          <a:bodyPr>
            <a:normAutofit/>
          </a:bodyPr>
          <a:lstStyle/>
          <a:p>
            <a:pPr algn="just">
              <a:lnSpc>
                <a:spcPct val="150000"/>
              </a:lnSpc>
              <a:buFont typeface="Arial" panose="020B0604020202020204" pitchFamily="34" charset="0"/>
              <a:buChar char="•"/>
            </a:pPr>
            <a:r>
              <a:rPr lang="en-US" sz="1800" b="1" dirty="0"/>
              <a:t>Compatibility Check</a:t>
            </a:r>
            <a:r>
              <a:rPr lang="en-US" sz="1800" dirty="0"/>
              <a:t>: Matches donors with recipients based on medical criteria such as blood type, tissue compatibility, organ size, and urgency.</a:t>
            </a:r>
          </a:p>
          <a:p>
            <a:pPr algn="just">
              <a:lnSpc>
                <a:spcPct val="150000"/>
              </a:lnSpc>
              <a:buFont typeface="Arial" panose="020B0604020202020204" pitchFamily="34" charset="0"/>
              <a:buChar char="•"/>
            </a:pPr>
            <a:r>
              <a:rPr lang="en-US" sz="1800" b="1" dirty="0"/>
              <a:t>Automated Matching</a:t>
            </a:r>
            <a:r>
              <a:rPr lang="en-US" sz="1800" dirty="0"/>
              <a:t>: Uses an algorithm to process donor and recipient data quickly to determine the best match based on various medical and logistical factors.</a:t>
            </a:r>
          </a:p>
          <a:p>
            <a:pPr algn="just">
              <a:lnSpc>
                <a:spcPct val="150000"/>
              </a:lnSpc>
              <a:buFont typeface="Arial" panose="020B0604020202020204" pitchFamily="34" charset="0"/>
              <a:buChar char="•"/>
            </a:pPr>
            <a:r>
              <a:rPr lang="en-US" sz="1800" b="1" dirty="0"/>
              <a:t>Priority System</a:t>
            </a:r>
            <a:r>
              <a:rPr lang="en-US" sz="1800" dirty="0"/>
              <a:t>: Incorporates factors such as waiting time, medical urgency, geographic location, and donor-recipient compatibility to prioritize matches.</a:t>
            </a:r>
          </a:p>
          <a:p>
            <a:endParaRPr lang="en-IN" dirty="0"/>
          </a:p>
        </p:txBody>
      </p:sp>
    </p:spTree>
    <p:extLst>
      <p:ext uri="{BB962C8B-B14F-4D97-AF65-F5344CB8AC3E}">
        <p14:creationId xmlns:p14="http://schemas.microsoft.com/office/powerpoint/2010/main" val="3863241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A2C1F-8554-C40B-83F8-1B80378AE3B0}"/>
              </a:ext>
            </a:extLst>
          </p:cNvPr>
          <p:cNvSpPr>
            <a:spLocks noGrp="1"/>
          </p:cNvSpPr>
          <p:nvPr>
            <p:ph type="title" idx="4294967295"/>
          </p:nvPr>
        </p:nvSpPr>
        <p:spPr>
          <a:xfrm>
            <a:off x="3350636" y="122238"/>
            <a:ext cx="7958137" cy="1077912"/>
          </a:xfrm>
        </p:spPr>
        <p:txBody>
          <a:bodyPr>
            <a:normAutofit fontScale="90000"/>
          </a:bodyPr>
          <a:lstStyle/>
          <a:p>
            <a:r>
              <a:rPr lang="en-US" b="1" dirty="0"/>
              <a:t>Organ Availability and Sharing Network</a:t>
            </a:r>
            <a:br>
              <a:rPr lang="en-US" b="1" dirty="0"/>
            </a:br>
            <a:endParaRPr lang="en-IN" dirty="0"/>
          </a:p>
        </p:txBody>
      </p:sp>
      <p:sp>
        <p:nvSpPr>
          <p:cNvPr id="3" name="Content Placeholder 2">
            <a:extLst>
              <a:ext uri="{FF2B5EF4-FFF2-40B4-BE49-F238E27FC236}">
                <a16:creationId xmlns:a16="http://schemas.microsoft.com/office/drawing/2014/main" id="{75B4964D-CECF-31CA-7332-5BBB7A3BDCDF}"/>
              </a:ext>
            </a:extLst>
          </p:cNvPr>
          <p:cNvSpPr>
            <a:spLocks noGrp="1"/>
          </p:cNvSpPr>
          <p:nvPr>
            <p:ph idx="4294967295"/>
          </p:nvPr>
        </p:nvSpPr>
        <p:spPr>
          <a:xfrm>
            <a:off x="1829234" y="1200150"/>
            <a:ext cx="8914966" cy="4888923"/>
          </a:xfrm>
        </p:spPr>
        <p:txBody>
          <a:bodyPr>
            <a:normAutofit/>
          </a:bodyPr>
          <a:lstStyle/>
          <a:p>
            <a:pPr algn="just">
              <a:lnSpc>
                <a:spcPct val="160000"/>
              </a:lnSpc>
              <a:buFont typeface="Arial" panose="020B0604020202020204" pitchFamily="34" charset="0"/>
              <a:buChar char="•"/>
            </a:pPr>
            <a:r>
              <a:rPr lang="en-US" sz="1900" b="1" dirty="0"/>
              <a:t>Organ Availability Tracker</a:t>
            </a:r>
            <a:r>
              <a:rPr lang="en-US" sz="1900" dirty="0"/>
              <a:t>: Monitors and updates real-time data on the availability of organs and matching recipients. This module ensures that no organ is wasted and is allocated to the most suitable recipient quickly.</a:t>
            </a:r>
          </a:p>
          <a:p>
            <a:pPr algn="just">
              <a:lnSpc>
                <a:spcPct val="160000"/>
              </a:lnSpc>
              <a:buFont typeface="Arial" panose="020B0604020202020204" pitchFamily="34" charset="0"/>
              <a:buChar char="•"/>
            </a:pPr>
            <a:r>
              <a:rPr lang="en-US" sz="1900" b="1" dirty="0"/>
              <a:t>Cross-Border Sharing</a:t>
            </a:r>
            <a:r>
              <a:rPr lang="en-US" sz="1900" dirty="0"/>
              <a:t>: Facilitates organ sharing between different regions, hospitals, or even countries, helping to address organ shortages by increasing the pool of available organs.</a:t>
            </a:r>
          </a:p>
          <a:p>
            <a:pPr algn="just">
              <a:lnSpc>
                <a:spcPct val="160000"/>
              </a:lnSpc>
              <a:buFont typeface="Arial" panose="020B0604020202020204" pitchFamily="34" charset="0"/>
              <a:buChar char="•"/>
            </a:pPr>
            <a:r>
              <a:rPr lang="en-US" sz="1900" b="1" dirty="0"/>
              <a:t>Geolocation Integration</a:t>
            </a:r>
            <a:r>
              <a:rPr lang="en-US" sz="1900" dirty="0"/>
              <a:t>: Uses location data to connect nearby donors and recipients, ensuring that organs are transplanted within optimal timeframes to avoid organ rejection.</a:t>
            </a:r>
          </a:p>
          <a:p>
            <a:endParaRPr lang="en-IN" dirty="0"/>
          </a:p>
        </p:txBody>
      </p:sp>
    </p:spTree>
    <p:extLst>
      <p:ext uri="{BB962C8B-B14F-4D97-AF65-F5344CB8AC3E}">
        <p14:creationId xmlns:p14="http://schemas.microsoft.com/office/powerpoint/2010/main" val="284374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DA536-0D5E-4541-DF2C-DF5759BAC5F8}"/>
              </a:ext>
            </a:extLst>
          </p:cNvPr>
          <p:cNvSpPr>
            <a:spLocks noGrp="1"/>
          </p:cNvSpPr>
          <p:nvPr>
            <p:ph type="title" idx="4294967295"/>
          </p:nvPr>
        </p:nvSpPr>
        <p:spPr>
          <a:xfrm>
            <a:off x="3402590" y="269081"/>
            <a:ext cx="7958137" cy="1077912"/>
          </a:xfrm>
        </p:spPr>
        <p:txBody>
          <a:bodyPr/>
          <a:lstStyle/>
          <a:p>
            <a:r>
              <a:rPr lang="en-US" b="1" dirty="0"/>
              <a:t>Notifications and Alerts System</a:t>
            </a:r>
            <a:br>
              <a:rPr lang="en-US" b="1" dirty="0"/>
            </a:br>
            <a:endParaRPr lang="en-IN" dirty="0"/>
          </a:p>
        </p:txBody>
      </p:sp>
      <p:sp>
        <p:nvSpPr>
          <p:cNvPr id="3" name="Content Placeholder 2">
            <a:extLst>
              <a:ext uri="{FF2B5EF4-FFF2-40B4-BE49-F238E27FC236}">
                <a16:creationId xmlns:a16="http://schemas.microsoft.com/office/drawing/2014/main" id="{FDF8B2E2-A0B4-E1F9-D6DA-AE55E6B72D9A}"/>
              </a:ext>
            </a:extLst>
          </p:cNvPr>
          <p:cNvSpPr>
            <a:spLocks noGrp="1"/>
          </p:cNvSpPr>
          <p:nvPr>
            <p:ph idx="4294967295"/>
          </p:nvPr>
        </p:nvSpPr>
        <p:spPr>
          <a:xfrm>
            <a:off x="1402773" y="1039092"/>
            <a:ext cx="8690264" cy="5268190"/>
          </a:xfrm>
        </p:spPr>
        <p:txBody>
          <a:bodyPr>
            <a:normAutofit fontScale="92500" lnSpcReduction="10000"/>
          </a:bodyPr>
          <a:lstStyle/>
          <a:p>
            <a:pPr algn="just">
              <a:lnSpc>
                <a:spcPct val="170000"/>
              </a:lnSpc>
              <a:buFont typeface="Arial" panose="020B0604020202020204" pitchFamily="34" charset="0"/>
              <a:buChar char="•"/>
            </a:pPr>
            <a:r>
              <a:rPr lang="en-US" sz="1900" b="1" dirty="0"/>
              <a:t>Alert for Donors</a:t>
            </a:r>
            <a:r>
              <a:rPr lang="en-US" sz="1900" dirty="0"/>
              <a:t>: Notifies registered donors or their families when an organ is needed or when they are eligible for donation.</a:t>
            </a:r>
          </a:p>
          <a:p>
            <a:pPr algn="just">
              <a:lnSpc>
                <a:spcPct val="170000"/>
              </a:lnSpc>
              <a:buFont typeface="Arial" panose="020B0604020202020204" pitchFamily="34" charset="0"/>
              <a:buChar char="•"/>
            </a:pPr>
            <a:r>
              <a:rPr lang="en-US" sz="1900" b="1" dirty="0"/>
              <a:t>Recipient Alerts</a:t>
            </a:r>
            <a:r>
              <a:rPr lang="en-US" sz="1900" dirty="0"/>
              <a:t>: Sends real-time notifications to recipients when a matching organ becomes available, helping to reduce the time required for organ retrieval and transplantation.</a:t>
            </a:r>
          </a:p>
          <a:p>
            <a:pPr algn="just">
              <a:lnSpc>
                <a:spcPct val="170000"/>
              </a:lnSpc>
              <a:buFont typeface="Arial" panose="020B0604020202020204" pitchFamily="34" charset="0"/>
              <a:buChar char="•"/>
            </a:pPr>
            <a:r>
              <a:rPr lang="en-US" sz="1900" b="1" dirty="0"/>
              <a:t>Emergency Alerts</a:t>
            </a:r>
            <a:r>
              <a:rPr lang="en-US" sz="1900" dirty="0"/>
              <a:t>: In case of emergency, immediate alerts are sent to both medical teams and potential recipients to expedite the transplant process.</a:t>
            </a:r>
          </a:p>
          <a:p>
            <a:pPr algn="just">
              <a:lnSpc>
                <a:spcPct val="170000"/>
              </a:lnSpc>
              <a:buFont typeface="Arial" panose="020B0604020202020204" pitchFamily="34" charset="0"/>
              <a:buChar char="•"/>
            </a:pPr>
            <a:r>
              <a:rPr lang="en-US" sz="1900" b="1" dirty="0"/>
              <a:t>Status Updates</a:t>
            </a:r>
            <a:r>
              <a:rPr lang="en-US" sz="1900" dirty="0"/>
              <a:t>: Keeps both donors and recipients informed about the status of the donation or transplant process (e.g., organ retrieval, transplantation, or waiting list updates).</a:t>
            </a:r>
          </a:p>
          <a:p>
            <a:endParaRPr lang="en-IN" dirty="0"/>
          </a:p>
        </p:txBody>
      </p:sp>
    </p:spTree>
    <p:extLst>
      <p:ext uri="{BB962C8B-B14F-4D97-AF65-F5344CB8AC3E}">
        <p14:creationId xmlns:p14="http://schemas.microsoft.com/office/powerpoint/2010/main" val="1707103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C7140-433A-2347-6E0D-1E13E18A4999}"/>
              </a:ext>
            </a:extLst>
          </p:cNvPr>
          <p:cNvSpPr>
            <a:spLocks noGrp="1"/>
          </p:cNvSpPr>
          <p:nvPr>
            <p:ph type="title" idx="4294967295"/>
          </p:nvPr>
        </p:nvSpPr>
        <p:spPr>
          <a:xfrm>
            <a:off x="3309072" y="269081"/>
            <a:ext cx="7958137" cy="1077912"/>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6220DD47-EA01-1FF5-5FD2-706877CA5EC2}"/>
              </a:ext>
            </a:extLst>
          </p:cNvPr>
          <p:cNvSpPr>
            <a:spLocks noGrp="1"/>
          </p:cNvSpPr>
          <p:nvPr>
            <p:ph idx="4294967295"/>
          </p:nvPr>
        </p:nvSpPr>
        <p:spPr>
          <a:xfrm>
            <a:off x="1803038" y="1239909"/>
            <a:ext cx="8369661" cy="4378181"/>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592842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4514A-90DD-5047-CDCC-365C4B1726C6}"/>
              </a:ext>
            </a:extLst>
          </p:cNvPr>
          <p:cNvSpPr>
            <a:spLocks noGrp="1"/>
          </p:cNvSpPr>
          <p:nvPr>
            <p:ph type="title" idx="4294967295"/>
          </p:nvPr>
        </p:nvSpPr>
        <p:spPr>
          <a:xfrm>
            <a:off x="3329854" y="269081"/>
            <a:ext cx="7958137" cy="1077912"/>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94047283-C873-4AD0-249E-D783DD543EAB}"/>
              </a:ext>
            </a:extLst>
          </p:cNvPr>
          <p:cNvSpPr>
            <a:spLocks noGrp="1"/>
          </p:cNvSpPr>
          <p:nvPr>
            <p:ph idx="4294967295"/>
          </p:nvPr>
        </p:nvSpPr>
        <p:spPr>
          <a:xfrm>
            <a:off x="1704543" y="1086283"/>
            <a:ext cx="9309820" cy="5044353"/>
          </a:xfrm>
        </p:spPr>
        <p:txBody>
          <a:bodyPr>
            <a:normAutofit/>
          </a:bodyPr>
          <a:lstStyle/>
          <a:p>
            <a:pPr algn="just">
              <a:lnSpc>
                <a:spcPct val="17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37592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7FA98-C34D-F7A7-153E-BBA8962BBC37}"/>
              </a:ext>
            </a:extLst>
          </p:cNvPr>
          <p:cNvSpPr>
            <a:spLocks noGrp="1"/>
          </p:cNvSpPr>
          <p:nvPr>
            <p:ph type="title" idx="4294967295"/>
          </p:nvPr>
        </p:nvSpPr>
        <p:spPr>
          <a:xfrm>
            <a:off x="3257117" y="269081"/>
            <a:ext cx="7958137" cy="1077912"/>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51DF2CFF-199D-D957-8527-1C2108DB7054}"/>
              </a:ext>
            </a:extLst>
          </p:cNvPr>
          <p:cNvSpPr>
            <a:spLocks noGrp="1"/>
          </p:cNvSpPr>
          <p:nvPr>
            <p:ph idx="4294967295"/>
          </p:nvPr>
        </p:nvSpPr>
        <p:spPr>
          <a:xfrm>
            <a:off x="1527463" y="941747"/>
            <a:ext cx="9289473" cy="4534262"/>
          </a:xfrm>
        </p:spPr>
        <p:txBody>
          <a:bodyPr>
            <a:normAutofit lnSpcReduction="10000"/>
          </a:bodyPr>
          <a:lstStyle/>
          <a:p>
            <a:pPr algn="just">
              <a:lnSpc>
                <a:spcPct val="17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9636802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8330D-DB8E-E06A-7CA4-34BD86552B0A}"/>
              </a:ext>
            </a:extLst>
          </p:cNvPr>
          <p:cNvSpPr>
            <a:spLocks noGrp="1"/>
          </p:cNvSpPr>
          <p:nvPr>
            <p:ph type="title" idx="4294967295"/>
          </p:nvPr>
        </p:nvSpPr>
        <p:spPr>
          <a:xfrm>
            <a:off x="3257118" y="269081"/>
            <a:ext cx="7958137" cy="1077912"/>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8E4779F0-C729-32DC-9405-A99161CB7CAC}"/>
              </a:ext>
            </a:extLst>
          </p:cNvPr>
          <p:cNvSpPr>
            <a:spLocks noGrp="1"/>
          </p:cNvSpPr>
          <p:nvPr>
            <p:ph idx="4294967295"/>
          </p:nvPr>
        </p:nvSpPr>
        <p:spPr>
          <a:xfrm>
            <a:off x="1622930" y="1047100"/>
            <a:ext cx="8946140" cy="4763799"/>
          </a:xfrm>
        </p:spPr>
        <p:txBody>
          <a:bodyPr>
            <a:normAutofit fontScale="77500" lnSpcReduction="20000"/>
          </a:bodyPr>
          <a:lstStyle/>
          <a:p>
            <a:pPr algn="just">
              <a:lnSpc>
                <a:spcPct val="170000"/>
              </a:lnSpc>
            </a:pPr>
            <a:r>
              <a:rPr lang="en-US" sz="23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pPr>
            <a:r>
              <a:rPr lang="en-US" sz="23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pPr>
            <a:r>
              <a:rPr lang="en-US" sz="2300" dirty="0">
                <a:cs typeface="Times New Roman" panose="02020603050405020304" pitchFamily="18" charset="0"/>
              </a:rPr>
              <a:t>It provides a flexible environment for the developers which allows them to work on projects from anywhere using any device with internet access.</a:t>
            </a:r>
            <a:endParaRPr lang="en-IN" sz="23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12394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F64E0-79B9-1A40-AD93-A12122AE38BB}"/>
              </a:ext>
            </a:extLst>
          </p:cNvPr>
          <p:cNvSpPr>
            <a:spLocks noGrp="1"/>
          </p:cNvSpPr>
          <p:nvPr>
            <p:ph type="title" idx="4294967295"/>
          </p:nvPr>
        </p:nvSpPr>
        <p:spPr>
          <a:xfrm>
            <a:off x="3309072" y="163802"/>
            <a:ext cx="7958137" cy="1077912"/>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E3B14D07-6405-5A7C-E552-E5A2ABED3D0F}"/>
              </a:ext>
            </a:extLst>
          </p:cNvPr>
          <p:cNvSpPr>
            <a:spLocks noGrp="1"/>
          </p:cNvSpPr>
          <p:nvPr>
            <p:ph idx="4294967295"/>
          </p:nvPr>
        </p:nvSpPr>
        <p:spPr>
          <a:xfrm>
            <a:off x="2197894" y="1241714"/>
            <a:ext cx="7796212" cy="3997325"/>
          </a:xfrm>
        </p:spPr>
        <p:txBody>
          <a:bodyPr/>
          <a:lstStyle/>
          <a:p>
            <a:pPr algn="just">
              <a:lnSpc>
                <a:spcPct val="150000"/>
              </a:lnSpc>
            </a:pPr>
            <a:r>
              <a:rPr lang="en-US" sz="2000" dirty="0">
                <a:cs typeface="Times New Roman" pitchFamily="18" charset="0"/>
              </a:rPr>
              <a:t>Operating System	: Windows 10</a:t>
            </a:r>
          </a:p>
          <a:p>
            <a:pPr algn="just">
              <a:lnSpc>
                <a:spcPct val="150000"/>
              </a:lnSpc>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111726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90F90-6B21-0A73-E5CF-56FCF8C1737A}"/>
              </a:ext>
            </a:extLst>
          </p:cNvPr>
          <p:cNvSpPr>
            <a:spLocks noGrp="1"/>
          </p:cNvSpPr>
          <p:nvPr>
            <p:ph type="title" idx="4294967295"/>
          </p:nvPr>
        </p:nvSpPr>
        <p:spPr>
          <a:xfrm>
            <a:off x="3309072" y="143020"/>
            <a:ext cx="7958137" cy="1077912"/>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AC7E194F-D1C7-5D89-B0FD-5F8509F36474}"/>
              </a:ext>
            </a:extLst>
          </p:cNvPr>
          <p:cNvSpPr>
            <a:spLocks noGrp="1"/>
          </p:cNvSpPr>
          <p:nvPr>
            <p:ph idx="4294967295"/>
          </p:nvPr>
        </p:nvSpPr>
        <p:spPr>
          <a:xfrm>
            <a:off x="2598161" y="1220932"/>
            <a:ext cx="7796212" cy="3997325"/>
          </a:xfrm>
        </p:spPr>
        <p:txBody>
          <a:bodyPr/>
          <a:lstStyle/>
          <a:p>
            <a:pPr algn="just">
              <a:lnSpc>
                <a:spcPct val="150000"/>
              </a:lnSpc>
            </a:pPr>
            <a:r>
              <a:rPr lang="en-US" sz="2000" dirty="0">
                <a:cs typeface="Times New Roman" pitchFamily="18" charset="0"/>
              </a:rPr>
              <a:t>Keyboard</a:t>
            </a:r>
          </a:p>
          <a:p>
            <a:pPr algn="just">
              <a:lnSpc>
                <a:spcPct val="150000"/>
              </a:lnSpc>
            </a:pPr>
            <a:r>
              <a:rPr lang="en-US" sz="2000" dirty="0">
                <a:cs typeface="Times New Roman" pitchFamily="18" charset="0"/>
              </a:rPr>
              <a:t>Mouse </a:t>
            </a:r>
          </a:p>
          <a:p>
            <a:pPr algn="just">
              <a:lnSpc>
                <a:spcPct val="150000"/>
              </a:lnSpc>
            </a:pPr>
            <a:r>
              <a:rPr lang="en-US" sz="2000" dirty="0" err="1">
                <a:cs typeface="Times New Roman" pitchFamily="18" charset="0"/>
              </a:rPr>
              <a:t>Harddisk</a:t>
            </a:r>
            <a:r>
              <a:rPr lang="en-US" sz="2000" dirty="0">
                <a:cs typeface="Times New Roman" pitchFamily="18" charset="0"/>
              </a:rPr>
              <a:t>	</a:t>
            </a:r>
          </a:p>
          <a:p>
            <a:pPr algn="just">
              <a:lnSpc>
                <a:spcPct val="150000"/>
              </a:lnSpc>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1480254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544E1-B474-52AA-086F-190C550837E4}"/>
              </a:ext>
            </a:extLst>
          </p:cNvPr>
          <p:cNvSpPr>
            <a:spLocks noGrp="1"/>
          </p:cNvSpPr>
          <p:nvPr>
            <p:ph type="title" idx="4294967295"/>
          </p:nvPr>
        </p:nvSpPr>
        <p:spPr>
          <a:xfrm>
            <a:off x="3298681" y="269081"/>
            <a:ext cx="7958137" cy="1077912"/>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9C1A596B-253E-BCC1-545F-AF729BB00CDE}"/>
              </a:ext>
            </a:extLst>
          </p:cNvPr>
          <p:cNvSpPr>
            <a:spLocks noGrp="1"/>
          </p:cNvSpPr>
          <p:nvPr>
            <p:ph idx="4294967295"/>
          </p:nvPr>
        </p:nvSpPr>
        <p:spPr>
          <a:xfrm>
            <a:off x="1586562" y="808037"/>
            <a:ext cx="9018875" cy="5667808"/>
          </a:xfrm>
        </p:spPr>
        <p:txBody>
          <a:bodyPr>
            <a:noAutofit/>
          </a:bodyPr>
          <a:lstStyle/>
          <a:p>
            <a:pPr algn="just">
              <a:lnSpc>
                <a:spcPct val="150000"/>
              </a:lnSpc>
            </a:pPr>
            <a:r>
              <a:rPr lang="en-US" sz="1800" dirty="0"/>
              <a:t>We have designed a mobile application and completed its partial development by applying engineering knowledge which provides an approach for helping human being. </a:t>
            </a:r>
          </a:p>
          <a:p>
            <a:pPr algn="just">
              <a:lnSpc>
                <a:spcPct val="150000"/>
              </a:lnSpc>
            </a:pPr>
            <a:r>
              <a:rPr lang="en-US" sz="1800" dirty="0"/>
              <a:t>We believe that the application which we developed would be beneficial and efficient in today's world, solves the societal problem and would also serve those in utter need of organ donors. </a:t>
            </a:r>
          </a:p>
          <a:p>
            <a:pPr algn="just">
              <a:lnSpc>
                <a:spcPct val="150000"/>
              </a:lnSpc>
            </a:pPr>
            <a:r>
              <a:rPr lang="en-US" sz="1800" dirty="0"/>
              <a:t>It analyzes updates made by organ donors, recipients and hospitals. We have used modern tool like Android Studio to implement the project. We understood the importance of individual and team work while project development and management.</a:t>
            </a:r>
          </a:p>
          <a:p>
            <a:pPr algn="just">
              <a:lnSpc>
                <a:spcPct val="150000"/>
              </a:lnSpc>
            </a:pPr>
            <a:r>
              <a:rPr lang="en-US" sz="1800" dirty="0"/>
              <a:t> While presenting our project in various seminars we have enhanced our communication skills and displayed professional ethics which will result in lifelong learning.</a:t>
            </a:r>
            <a:endParaRPr lang="en-IN" sz="1800" dirty="0"/>
          </a:p>
        </p:txBody>
      </p:sp>
    </p:spTree>
    <p:extLst>
      <p:ext uri="{BB962C8B-B14F-4D97-AF65-F5344CB8AC3E}">
        <p14:creationId xmlns:p14="http://schemas.microsoft.com/office/powerpoint/2010/main" val="41249874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100</TotalTime>
  <Words>2191</Words>
  <Application>Microsoft Office PowerPoint</Application>
  <PresentationFormat>Widescreen</PresentationFormat>
  <Paragraphs>89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Arial</vt:lpstr>
      <vt:lpstr>MS Shell Dlg 2</vt:lpstr>
      <vt:lpstr>Times New Roman</vt:lpstr>
      <vt:lpstr>Wingdings</vt:lpstr>
      <vt:lpstr>Wingdings 3</vt:lpstr>
      <vt:lpstr>Madison</vt:lpstr>
      <vt:lpstr>ORGAN SHARING DONATION AND FINDER APPLICATION </vt:lpstr>
      <vt:lpstr>Abstract</vt:lpstr>
      <vt:lpstr>Objective</vt:lpstr>
      <vt:lpstr>Existing System</vt:lpstr>
      <vt:lpstr>Disadvantage</vt:lpstr>
      <vt:lpstr>PROPOSED SYSTEM :</vt:lpstr>
      <vt:lpstr>Advantage</vt:lpstr>
      <vt:lpstr>Introduction</vt:lpstr>
      <vt:lpstr>PowerPoint Presentation</vt:lpstr>
      <vt:lpstr>MODULES</vt:lpstr>
      <vt:lpstr>User Registration and Profile Management </vt:lpstr>
      <vt:lpstr>Donor and Recipient Matching Algorithm </vt:lpstr>
      <vt:lpstr>Organ Availability and Sharing Network </vt:lpstr>
      <vt:lpstr>Notifications and Alerts System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2024-12-12T11:34:02Z</dcterms:created>
  <dcterms:modified xsi:type="dcterms:W3CDTF">2024-12-12T13:14:18Z</dcterms:modified>
</cp:coreProperties>
</file>