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53810080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4021977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4055231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DA7BFF-C460-43BC-9695-2F57FFDF40AC}"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129725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DA7BFF-C460-43BC-9695-2F57FFDF40AC}"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717255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DA7BFF-C460-43BC-9695-2F57FFDF40AC}"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74065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9DA7BFF-C460-43BC-9695-2F57FFDF40AC}"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607656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DA7BFF-C460-43BC-9695-2F57FFDF40AC}"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1450031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DA7BFF-C460-43BC-9695-2F57FFDF40AC}"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539462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DA7BFF-C460-43BC-9695-2F57FFDF40AC}"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353670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2570509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03655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585115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2373445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10035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39450588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DA7BFF-C460-43BC-9695-2F57FFDF40AC}"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89A6606-D14F-410B-B789-DBC449AD20AE}" type="slidenum">
              <a:rPr lang="en-IN" smtClean="0"/>
              <a:t>‹#›</a:t>
            </a:fld>
            <a:endParaRPr lang="en-IN"/>
          </a:p>
        </p:txBody>
      </p:sp>
    </p:spTree>
    <p:extLst>
      <p:ext uri="{BB962C8B-B14F-4D97-AF65-F5344CB8AC3E}">
        <p14:creationId xmlns:p14="http://schemas.microsoft.com/office/powerpoint/2010/main" val="2422601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9DA7BFF-C460-43BC-9695-2F57FFDF40AC}" type="datetimeFigureOut">
              <a:rPr lang="en-IN" smtClean="0"/>
              <a:t>14-12-2024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89A6606-D14F-410B-B789-DBC449AD20AE}" type="slidenum">
              <a:rPr lang="en-IN" smtClean="0"/>
              <a:t>‹#›</a:t>
            </a:fld>
            <a:endParaRPr lang="en-IN"/>
          </a:p>
        </p:txBody>
      </p:sp>
    </p:spTree>
    <p:extLst>
      <p:ext uri="{BB962C8B-B14F-4D97-AF65-F5344CB8AC3E}">
        <p14:creationId xmlns:p14="http://schemas.microsoft.com/office/powerpoint/2010/main" val="1787279091"/>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2E47AB-537A-4886-AFD9-EA116E23626D}"/>
              </a:ext>
            </a:extLst>
          </p:cNvPr>
          <p:cNvSpPr>
            <a:spLocks noGrp="1"/>
          </p:cNvSpPr>
          <p:nvPr>
            <p:ph type="title"/>
          </p:nvPr>
        </p:nvSpPr>
        <p:spPr>
          <a:xfrm>
            <a:off x="1839191" y="2355272"/>
            <a:ext cx="10131425" cy="1456267"/>
          </a:xfrm>
        </p:spPr>
        <p:txBody>
          <a:bodyPr>
            <a:normAutofit/>
          </a:bodyPr>
          <a:lstStyle/>
          <a:p>
            <a:r>
              <a:rPr lang="en-IN" cap="none" dirty="0"/>
              <a:t>Emergency ambulance booking system</a:t>
            </a:r>
          </a:p>
        </p:txBody>
      </p:sp>
    </p:spTree>
    <p:extLst>
      <p:ext uri="{BB962C8B-B14F-4D97-AF65-F5344CB8AC3E}">
        <p14:creationId xmlns:p14="http://schemas.microsoft.com/office/powerpoint/2010/main" val="610055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33E3C-0E02-AEC1-A70C-895A79CC853F}"/>
              </a:ext>
            </a:extLst>
          </p:cNvPr>
          <p:cNvSpPr>
            <a:spLocks noGrp="1"/>
          </p:cNvSpPr>
          <p:nvPr>
            <p:ph type="title"/>
          </p:nvPr>
        </p:nvSpPr>
        <p:spPr>
          <a:xfrm>
            <a:off x="238992" y="-252845"/>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201D4545-6469-1393-754F-AD6800C79A7F}"/>
              </a:ext>
            </a:extLst>
          </p:cNvPr>
          <p:cNvSpPr>
            <a:spLocks noGrp="1"/>
          </p:cNvSpPr>
          <p:nvPr>
            <p:ph idx="1"/>
          </p:nvPr>
        </p:nvSpPr>
        <p:spPr>
          <a:xfrm>
            <a:off x="363683" y="486641"/>
            <a:ext cx="11222181" cy="6038850"/>
          </a:xfrm>
        </p:spPr>
        <p:txBody>
          <a:bodyPr>
            <a:normAutofit/>
          </a:bodyPr>
          <a:lstStyle/>
          <a:p>
            <a:pPr algn="just">
              <a:lnSpc>
                <a:spcPct val="170000"/>
              </a:lnSpc>
            </a:pPr>
            <a:r>
              <a:rPr lang="en-US" dirty="0"/>
              <a:t>We have developed an application that will give the patient emergency medical attention because ,in India, deaths occur every second of the day. This project's primary goal is to close the time gap between the patient's request and the ambulance's arrival. </a:t>
            </a:r>
          </a:p>
          <a:p>
            <a:pPr algn="just">
              <a:lnSpc>
                <a:spcPct val="170000"/>
              </a:lnSpc>
            </a:pPr>
            <a:r>
              <a:rPr lang="en-US" dirty="0"/>
              <a:t>An essential component of emergency medical care is ambulances. Patients typically only have a limited number of ambulance connections, which makes things tough for them to call in an emergency. </a:t>
            </a:r>
          </a:p>
          <a:p>
            <a:pPr algn="just">
              <a:lnSpc>
                <a:spcPct val="170000"/>
              </a:lnSpc>
            </a:pPr>
            <a:r>
              <a:rPr lang="en-US" dirty="0"/>
              <a:t>It is suggested that the application used for this project would allow the patient to schedule transportation to the hospital. The patient can use the application to find oneself or to upload both their starting and final locations.</a:t>
            </a:r>
          </a:p>
          <a:p>
            <a:pPr algn="just">
              <a:lnSpc>
                <a:spcPct val="170000"/>
              </a:lnSpc>
            </a:pPr>
            <a:r>
              <a:rPr lang="en-US" dirty="0"/>
              <a:t> After that, the system would display the closest ambulances that are available, and the patient may select the best one by comparing the prices and travel times of each journey throughout an area. Billing is the last step. The project also aims to provide hospitals with blood inventory delivery services.</a:t>
            </a:r>
          </a:p>
        </p:txBody>
      </p:sp>
    </p:spTree>
    <p:extLst>
      <p:ext uri="{BB962C8B-B14F-4D97-AF65-F5344CB8AC3E}">
        <p14:creationId xmlns:p14="http://schemas.microsoft.com/office/powerpoint/2010/main" val="1652695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7C3F2A-ACA2-1FBE-3307-C800F031468D}"/>
              </a:ext>
            </a:extLst>
          </p:cNvPr>
          <p:cNvSpPr>
            <a:spLocks noGrp="1"/>
          </p:cNvSpPr>
          <p:nvPr>
            <p:ph idx="4294967295"/>
          </p:nvPr>
        </p:nvSpPr>
        <p:spPr>
          <a:xfrm>
            <a:off x="685799" y="540327"/>
            <a:ext cx="10058689" cy="4284518"/>
          </a:xfrm>
        </p:spPr>
        <p:txBody>
          <a:bodyPr>
            <a:normAutofit lnSpcReduction="10000"/>
          </a:bodyPr>
          <a:lstStyle/>
          <a:p>
            <a:pPr algn="just">
              <a:lnSpc>
                <a:spcPct val="150000"/>
              </a:lnSpc>
            </a:pPr>
            <a:r>
              <a:rPr lang="en-US" dirty="0"/>
              <a:t>On the other side, the patient's reservation would prompt the ambulance driver. The application will direct the ambulance driver to the destination; the driver must verify the reservation. The administrator would have access to all central data and be in charge of calling and inquiry functions. </a:t>
            </a:r>
          </a:p>
          <a:p>
            <a:pPr algn="just">
              <a:lnSpc>
                <a:spcPct val="150000"/>
              </a:lnSpc>
            </a:pPr>
            <a:r>
              <a:rPr lang="en-US" dirty="0"/>
              <a:t>The suggested system, an android application that helps the user find local hospital and ambulance services aims to guarantee responsiveness, efficacy, and simplicity. </a:t>
            </a:r>
          </a:p>
          <a:p>
            <a:pPr algn="just">
              <a:lnSpc>
                <a:spcPct val="150000"/>
              </a:lnSpc>
            </a:pPr>
            <a:r>
              <a:rPr lang="en-US" dirty="0"/>
              <a:t>The user will gain from booking the ambulance so that the ailing person can be transported to the pharmacy promptly and potentially spare his life.</a:t>
            </a:r>
          </a:p>
          <a:p>
            <a:pPr algn="just">
              <a:lnSpc>
                <a:spcPct val="150000"/>
              </a:lnSpc>
            </a:pPr>
            <a:r>
              <a:rPr lang="en-US" dirty="0"/>
              <a:t> Using their location, the patient can follow the ambulance. People will gain from this effort, as patients and the infrequent few catastrophes on the street. </a:t>
            </a:r>
            <a:endParaRPr lang="en-IN" dirty="0"/>
          </a:p>
          <a:p>
            <a:endParaRPr lang="en-IN" dirty="0"/>
          </a:p>
        </p:txBody>
      </p:sp>
    </p:spTree>
    <p:extLst>
      <p:ext uri="{BB962C8B-B14F-4D97-AF65-F5344CB8AC3E}">
        <p14:creationId xmlns:p14="http://schemas.microsoft.com/office/powerpoint/2010/main" val="31845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40C02-C341-7B46-75CA-C9035D1E5333}"/>
              </a:ext>
            </a:extLst>
          </p:cNvPr>
          <p:cNvSpPr>
            <a:spLocks noGrp="1"/>
          </p:cNvSpPr>
          <p:nvPr>
            <p:ph type="title"/>
          </p:nvPr>
        </p:nvSpPr>
        <p:spPr>
          <a:xfrm>
            <a:off x="0" y="-211282"/>
            <a:ext cx="10131425" cy="1456267"/>
          </a:xfrm>
        </p:spPr>
        <p:txBody>
          <a:bodyPr/>
          <a:lstStyle/>
          <a:p>
            <a:r>
              <a:rPr lang="en-US" b="1" dirty="0"/>
              <a:t>Objective</a:t>
            </a:r>
            <a:endParaRPr lang="en-IN" dirty="0"/>
          </a:p>
        </p:txBody>
      </p:sp>
      <p:sp>
        <p:nvSpPr>
          <p:cNvPr id="3" name="Content Placeholder 2">
            <a:extLst>
              <a:ext uri="{FF2B5EF4-FFF2-40B4-BE49-F238E27FC236}">
                <a16:creationId xmlns:a16="http://schemas.microsoft.com/office/drawing/2014/main" id="{CC113206-AE8A-AEBC-3ACD-4CF106F254E0}"/>
              </a:ext>
            </a:extLst>
          </p:cNvPr>
          <p:cNvSpPr>
            <a:spLocks noGrp="1"/>
          </p:cNvSpPr>
          <p:nvPr>
            <p:ph idx="1"/>
          </p:nvPr>
        </p:nvSpPr>
        <p:spPr>
          <a:xfrm>
            <a:off x="542060" y="904010"/>
            <a:ext cx="11107880" cy="5694216"/>
          </a:xfrm>
        </p:spPr>
        <p:txBody>
          <a:bodyPr>
            <a:noAutofit/>
          </a:bodyPr>
          <a:lstStyle/>
          <a:p>
            <a:pPr algn="just">
              <a:lnSpc>
                <a:spcPct val="150000"/>
              </a:lnSpc>
            </a:pPr>
            <a:r>
              <a:rPr lang="en-US" dirty="0"/>
              <a:t>By enabling quick, efficient, and accurate ambulance dispatch, the system aims to minimize response times, ensuring that patients receive timely medical care during emergencies. It also seeks to improve accessibility by allowing individuals to book ambulances 24/7 through various channels, such as mobile apps, websites, or phone calls. </a:t>
            </a:r>
          </a:p>
          <a:p>
            <a:pPr algn="just">
              <a:lnSpc>
                <a:spcPct val="150000"/>
              </a:lnSpc>
            </a:pPr>
            <a:r>
              <a:rPr lang="en-US" dirty="0"/>
              <a:t>The system prioritizes user-friendly interfaces and seamless location tracking, enabling both patients and dispatchers to manage bookings and coordinate routes effectively.</a:t>
            </a:r>
          </a:p>
          <a:p>
            <a:pPr algn="just">
              <a:lnSpc>
                <a:spcPct val="150000"/>
              </a:lnSpc>
            </a:pPr>
            <a:r>
              <a:rPr lang="en-US" dirty="0"/>
              <a:t> Additionally, the system is designed to optimize resource management, ensuring that ambulances and medical staff are deployed efficiently based on real-time data, while also enhancing communication between ambulance teams, dispatchers, and hospitals.</a:t>
            </a:r>
          </a:p>
          <a:p>
            <a:pPr algn="just">
              <a:lnSpc>
                <a:spcPct val="150000"/>
              </a:lnSpc>
            </a:pPr>
            <a:r>
              <a:rPr lang="en-US" dirty="0"/>
              <a:t> By integrating GPS and real-time tracking, it provides accurate information to both patients and medical teams, improving patient outcomes and reducing the chances of delays. </a:t>
            </a:r>
          </a:p>
          <a:p>
            <a:pPr algn="just">
              <a:lnSpc>
                <a:spcPct val="150000"/>
              </a:lnSpc>
            </a:pPr>
            <a:r>
              <a:rPr lang="en-US" dirty="0"/>
              <a:t>Ultimately, the system aims to enhance the overall emergency response ecosystem, delivering a faster, more reliable service that can save lives and improve patient experiences during medical emergencies.</a:t>
            </a:r>
            <a:endParaRPr lang="en-IN" dirty="0"/>
          </a:p>
        </p:txBody>
      </p:sp>
    </p:spTree>
    <p:extLst>
      <p:ext uri="{BB962C8B-B14F-4D97-AF65-F5344CB8AC3E}">
        <p14:creationId xmlns:p14="http://schemas.microsoft.com/office/powerpoint/2010/main" val="1880375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4628D-68DD-E573-7178-129DE7A6C7E7}"/>
              </a:ext>
            </a:extLst>
          </p:cNvPr>
          <p:cNvSpPr>
            <a:spLocks noGrp="1"/>
          </p:cNvSpPr>
          <p:nvPr>
            <p:ph type="title"/>
          </p:nvPr>
        </p:nvSpPr>
        <p:spPr>
          <a:xfrm>
            <a:off x="0" y="-304801"/>
            <a:ext cx="10131425" cy="1456267"/>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7094A8BE-772A-37B2-5932-A4C55243483B}"/>
              </a:ext>
            </a:extLst>
          </p:cNvPr>
          <p:cNvSpPr>
            <a:spLocks noGrp="1"/>
          </p:cNvSpPr>
          <p:nvPr>
            <p:ph idx="1"/>
          </p:nvPr>
        </p:nvSpPr>
        <p:spPr>
          <a:xfrm>
            <a:off x="644236" y="893619"/>
            <a:ext cx="10723417" cy="5403272"/>
          </a:xfrm>
        </p:spPr>
        <p:txBody>
          <a:bodyPr>
            <a:noAutofit/>
          </a:bodyPr>
          <a:lstStyle/>
          <a:p>
            <a:pPr algn="just">
              <a:lnSpc>
                <a:spcPct val="150000"/>
              </a:lnSpc>
            </a:pPr>
            <a:r>
              <a:rPr lang="en-US" dirty="0"/>
              <a:t>The existing studies in EMS management generally evaluate the proposed dispatch policies through a simulation in which many simplifying modelling choices and assumptions are made. For example, Lee [7] simulated a hypothetical square grid of 25 vertices with a fixed driving time for all edges. </a:t>
            </a:r>
          </a:p>
          <a:p>
            <a:pPr algn="just">
              <a:lnSpc>
                <a:spcPct val="150000"/>
              </a:lnSpc>
            </a:pPr>
            <a:r>
              <a:rPr lang="en-US" dirty="0"/>
              <a:t>He did not distinguish between urgency levels and assumed a general distribution for transfer times and a static number of ambulances. </a:t>
            </a:r>
            <a:r>
              <a:rPr lang="en-US" dirty="0" err="1"/>
              <a:t>Jagtenberg</a:t>
            </a:r>
            <a:r>
              <a:rPr lang="en-US" dirty="0"/>
              <a:t> et al. [4] simulated the actual EMS region of Utrecht, but assumed a static relocation policy, static request arrivals, and static ambulance capacity, treatment and transfer times. </a:t>
            </a:r>
          </a:p>
          <a:p>
            <a:pPr algn="just">
              <a:lnSpc>
                <a:spcPct val="150000"/>
              </a:lnSpc>
            </a:pPr>
            <a:r>
              <a:rPr lang="en-US" dirty="0"/>
              <a:t>The existing, limited number of studies applying machine learning to model expert decisions generally seems to have the captured expert knowledge as the ultimate goal of their efforts, mostly to automate decision making. Maghrebi et al. </a:t>
            </a:r>
          </a:p>
          <a:p>
            <a:pPr algn="just">
              <a:lnSpc>
                <a:spcPct val="150000"/>
              </a:lnSpc>
            </a:pPr>
            <a:r>
              <a:rPr lang="en-US" dirty="0"/>
              <a:t>[9] conducted a feasibility study of automating the process of determining the order of concrete deliveries. They employ machine learning to match expert decisions with the objective of decreasing dependency on human resources. </a:t>
            </a:r>
            <a:endParaRPr lang="en-IN" dirty="0"/>
          </a:p>
        </p:txBody>
      </p:sp>
    </p:spTree>
    <p:extLst>
      <p:ext uri="{BB962C8B-B14F-4D97-AF65-F5344CB8AC3E}">
        <p14:creationId xmlns:p14="http://schemas.microsoft.com/office/powerpoint/2010/main" val="729703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6BA75-1777-D95F-43B5-366AA4F211CE}"/>
              </a:ext>
            </a:extLst>
          </p:cNvPr>
          <p:cNvSpPr>
            <a:spLocks noGrp="1"/>
          </p:cNvSpPr>
          <p:nvPr>
            <p:ph type="title"/>
          </p:nvPr>
        </p:nvSpPr>
        <p:spPr>
          <a:xfrm>
            <a:off x="93519" y="-263236"/>
            <a:ext cx="10131425" cy="1456267"/>
          </a:xfrm>
        </p:spPr>
        <p:txBody>
          <a:bodyPr/>
          <a:lstStyle/>
          <a:p>
            <a:r>
              <a:rPr lang="en-US" b="1" dirty="0"/>
              <a:t>Disadvantage</a:t>
            </a:r>
            <a:endParaRPr lang="en-IN" dirty="0"/>
          </a:p>
        </p:txBody>
      </p:sp>
      <p:sp>
        <p:nvSpPr>
          <p:cNvPr id="3" name="Content Placeholder 2">
            <a:extLst>
              <a:ext uri="{FF2B5EF4-FFF2-40B4-BE49-F238E27FC236}">
                <a16:creationId xmlns:a16="http://schemas.microsoft.com/office/drawing/2014/main" id="{A42877F8-03D5-2572-D4FD-B261FFD1782C}"/>
              </a:ext>
            </a:extLst>
          </p:cNvPr>
          <p:cNvSpPr>
            <a:spLocks noGrp="1"/>
          </p:cNvSpPr>
          <p:nvPr>
            <p:ph idx="1"/>
          </p:nvPr>
        </p:nvSpPr>
        <p:spPr>
          <a:xfrm>
            <a:off x="619990" y="519546"/>
            <a:ext cx="10952019" cy="5579917"/>
          </a:xfrm>
        </p:spPr>
        <p:txBody>
          <a:bodyPr>
            <a:normAutofit/>
          </a:bodyPr>
          <a:lstStyle/>
          <a:p>
            <a:pPr algn="just">
              <a:lnSpc>
                <a:spcPct val="160000"/>
              </a:lnSpc>
            </a:pPr>
            <a:endParaRPr lang="en-IN" dirty="0"/>
          </a:p>
          <a:p>
            <a:pPr algn="just">
              <a:lnSpc>
                <a:spcPct val="160000"/>
              </a:lnSpc>
            </a:pPr>
            <a:r>
              <a:rPr lang="en-US" b="1" dirty="0"/>
              <a:t>System Downtime</a:t>
            </a:r>
            <a:r>
              <a:rPr lang="en-US" dirty="0"/>
              <a:t>: If the software or platform faces technical issues, such as server crashes or connectivity problems, it can delay ambulance dispatch, potentially compromising patient care.</a:t>
            </a:r>
            <a:endParaRPr lang="en-IN" dirty="0"/>
          </a:p>
          <a:p>
            <a:pPr algn="just">
              <a:lnSpc>
                <a:spcPct val="160000"/>
              </a:lnSpc>
            </a:pPr>
            <a:r>
              <a:rPr lang="en-US" b="1" dirty="0"/>
              <a:t>Limited Access</a:t>
            </a:r>
            <a:r>
              <a:rPr lang="en-US" dirty="0"/>
              <a:t>: Not all individuals have access to smartphones or the internet, especially in rural or underdeveloped areas. This creates a barrier for some people to book ambulances.</a:t>
            </a:r>
            <a:r>
              <a:rPr lang="en-US" b="1" dirty="0"/>
              <a:t> </a:t>
            </a:r>
          </a:p>
          <a:p>
            <a:pPr algn="just">
              <a:lnSpc>
                <a:spcPct val="160000"/>
              </a:lnSpc>
            </a:pPr>
            <a:r>
              <a:rPr lang="en-US" b="1" dirty="0"/>
              <a:t>Personal Information Risks</a:t>
            </a:r>
            <a:r>
              <a:rPr lang="en-US" dirty="0"/>
              <a:t>: Emergency booking systems collect sensitive personal and medical information, which, if not properly secured, could be vulnerable to data breaches or misuse.</a:t>
            </a:r>
          </a:p>
          <a:p>
            <a:pPr algn="just">
              <a:lnSpc>
                <a:spcPct val="160000"/>
              </a:lnSpc>
            </a:pPr>
            <a:r>
              <a:rPr lang="en-US" b="1" dirty="0"/>
              <a:t>Location Issues</a:t>
            </a:r>
            <a:r>
              <a:rPr lang="en-US" dirty="0"/>
              <a:t>: GPS systems used to track ambulances or identify patient locations can sometimes provide inaccurate results, especially in remote areas, leading to delays or misdirected services.</a:t>
            </a:r>
          </a:p>
          <a:p>
            <a:pPr algn="just">
              <a:lnSpc>
                <a:spcPct val="160000"/>
              </a:lnSpc>
            </a:pPr>
            <a:r>
              <a:rPr lang="en-US" b="1" dirty="0"/>
              <a:t>Limited Ambulance Availability</a:t>
            </a:r>
            <a:r>
              <a:rPr lang="en-US" dirty="0"/>
              <a:t>: In high-demand areas or during peak hours, the system might not have enough ambulances to meet the urgent needs, leading to delays in dispatch.</a:t>
            </a:r>
            <a:endParaRPr lang="en-IN" dirty="0"/>
          </a:p>
        </p:txBody>
      </p:sp>
    </p:spTree>
    <p:extLst>
      <p:ext uri="{BB962C8B-B14F-4D97-AF65-F5344CB8AC3E}">
        <p14:creationId xmlns:p14="http://schemas.microsoft.com/office/powerpoint/2010/main" val="413722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821B-F1DE-8A3C-6DAC-7B05CF2BA993}"/>
              </a:ext>
            </a:extLst>
          </p:cNvPr>
          <p:cNvSpPr>
            <a:spLocks noGrp="1"/>
          </p:cNvSpPr>
          <p:nvPr>
            <p:ph type="title"/>
          </p:nvPr>
        </p:nvSpPr>
        <p:spPr>
          <a:xfrm>
            <a:off x="41565" y="-242455"/>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0E607C88-0D1F-797D-8CF0-8049A45E5176}"/>
              </a:ext>
            </a:extLst>
          </p:cNvPr>
          <p:cNvSpPr>
            <a:spLocks noGrp="1"/>
          </p:cNvSpPr>
          <p:nvPr>
            <p:ph idx="1"/>
          </p:nvPr>
        </p:nvSpPr>
        <p:spPr>
          <a:xfrm>
            <a:off x="651163" y="905933"/>
            <a:ext cx="11111346" cy="5046133"/>
          </a:xfrm>
        </p:spPr>
        <p:txBody>
          <a:bodyPr>
            <a:normAutofit/>
          </a:bodyPr>
          <a:lstStyle/>
          <a:p>
            <a:pPr algn="just">
              <a:lnSpc>
                <a:spcPct val="150000"/>
              </a:lnSpc>
            </a:pPr>
            <a:r>
              <a:rPr lang="en-US" dirty="0"/>
              <a:t>We used Dijkstra's algorithm and the current First Come First Serve scheduling technique to ensure the system operated </a:t>
            </a:r>
            <a:r>
              <a:rPr lang="en-US" dirty="0" err="1"/>
              <a:t>favourably</a:t>
            </a:r>
            <a:r>
              <a:rPr lang="en-US" dirty="0"/>
              <a:t> and met user needs. This selection, which includes the pseudo code, provides the means and the opportunity to manipulate rare reservations over many crises in which different ambulances are needed yet scarcely available. </a:t>
            </a:r>
          </a:p>
          <a:p>
            <a:pPr algn="just">
              <a:lnSpc>
                <a:spcPct val="150000"/>
              </a:lnSpc>
            </a:pPr>
            <a:r>
              <a:rPr lang="en-US" dirty="0"/>
              <a:t>In addition to the First Come First Serve algorithm, the idea of LILO or FIFO queues—which state that the first person to book is the first person to be served—can help alleviate the long tail of patients. The patient's coordinates, route, distance, and cost are not taken into account in this method. </a:t>
            </a:r>
          </a:p>
          <a:p>
            <a:pPr algn="just">
              <a:lnSpc>
                <a:spcPct val="150000"/>
              </a:lnSpc>
            </a:pPr>
            <a:r>
              <a:rPr lang="en-US" dirty="0"/>
              <a:t>This approach's rebuttals to long term, diversified hold times have an additional impact on the rising cost. In contrast, Dijkstra's algorithm determines the shortest path between the user-selected source and destination; in the even to traffic, a different, longer route is determined. </a:t>
            </a:r>
            <a:endParaRPr lang="en-IN" dirty="0"/>
          </a:p>
        </p:txBody>
      </p:sp>
    </p:spTree>
    <p:extLst>
      <p:ext uri="{BB962C8B-B14F-4D97-AF65-F5344CB8AC3E}">
        <p14:creationId xmlns:p14="http://schemas.microsoft.com/office/powerpoint/2010/main" val="2676468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A2C12-B58D-6999-877A-22DA8DEF6AB7}"/>
              </a:ext>
            </a:extLst>
          </p:cNvPr>
          <p:cNvSpPr>
            <a:spLocks noGrp="1"/>
          </p:cNvSpPr>
          <p:nvPr>
            <p:ph type="title"/>
          </p:nvPr>
        </p:nvSpPr>
        <p:spPr>
          <a:xfrm>
            <a:off x="124692" y="-242454"/>
            <a:ext cx="10131425" cy="1456267"/>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63C0A92A-8AA8-4CB7-2618-DE678DE3A43E}"/>
              </a:ext>
            </a:extLst>
          </p:cNvPr>
          <p:cNvSpPr>
            <a:spLocks noGrp="1"/>
          </p:cNvSpPr>
          <p:nvPr>
            <p:ph idx="1"/>
          </p:nvPr>
        </p:nvSpPr>
        <p:spPr>
          <a:xfrm>
            <a:off x="604405" y="841664"/>
            <a:ext cx="10983190" cy="5611090"/>
          </a:xfrm>
        </p:spPr>
        <p:txBody>
          <a:bodyPr>
            <a:normAutofit/>
          </a:bodyPr>
          <a:lstStyle/>
          <a:p>
            <a:pPr algn="just">
              <a:lnSpc>
                <a:spcPct val="160000"/>
              </a:lnSpc>
            </a:pPr>
            <a:r>
              <a:rPr lang="en-US" b="1" dirty="0"/>
              <a:t>Quicker Dispatch</a:t>
            </a:r>
            <a:r>
              <a:rPr lang="en-US" dirty="0"/>
              <a:t>: Ambulances can be dispatched faster because the system uses real-time data to identify the nearest available ambulance, reducing response times.</a:t>
            </a:r>
          </a:p>
          <a:p>
            <a:pPr algn="just">
              <a:lnSpc>
                <a:spcPct val="160000"/>
              </a:lnSpc>
            </a:pPr>
            <a:r>
              <a:rPr lang="en-US" b="1" dirty="0"/>
              <a:t>24/7 Availability</a:t>
            </a:r>
            <a:r>
              <a:rPr lang="en-US" dirty="0"/>
              <a:t>: The system operates round the clock, ensuring that emergency services can be accessed at any time of day or night, which is crucial for critical incidents.</a:t>
            </a:r>
          </a:p>
          <a:p>
            <a:pPr algn="just">
              <a:lnSpc>
                <a:spcPct val="160000"/>
              </a:lnSpc>
            </a:pPr>
            <a:r>
              <a:rPr lang="en-US" b="1" dirty="0"/>
              <a:t>Online Booking</a:t>
            </a:r>
            <a:r>
              <a:rPr lang="en-US" dirty="0"/>
              <a:t>: Users can easily book ambulances via a website, mobile app, or even through a call center, making the process convenient for people in distress.</a:t>
            </a:r>
          </a:p>
          <a:p>
            <a:pPr algn="just">
              <a:lnSpc>
                <a:spcPct val="160000"/>
              </a:lnSpc>
            </a:pPr>
            <a:r>
              <a:rPr lang="en-US" b="1" dirty="0"/>
              <a:t> GPS Integration</a:t>
            </a:r>
            <a:r>
              <a:rPr lang="en-US" dirty="0"/>
              <a:t>: The system uses GPS to track the patient’s location in real time, ensuring ambulances are directed accurately, even in unfamiliar or hard-to-find locations. This helps avoid delays caused by miscommunication about the patient's address.</a:t>
            </a:r>
          </a:p>
          <a:p>
            <a:pPr algn="just">
              <a:lnSpc>
                <a:spcPct val="160000"/>
              </a:lnSpc>
            </a:pPr>
            <a:r>
              <a:rPr lang="en-US" b="1" dirty="0"/>
              <a:t>Efficient Fleet Management</a:t>
            </a:r>
            <a:r>
              <a:rPr lang="en-US" dirty="0"/>
              <a:t>: The system helps ambulance operators manage their fleet more effectively by tracking the location and status of each vehicle. This reduces idle time and optimizes the allocation of resources.</a:t>
            </a:r>
            <a:endParaRPr lang="en-IN" dirty="0"/>
          </a:p>
        </p:txBody>
      </p:sp>
    </p:spTree>
    <p:extLst>
      <p:ext uri="{BB962C8B-B14F-4D97-AF65-F5344CB8AC3E}">
        <p14:creationId xmlns:p14="http://schemas.microsoft.com/office/powerpoint/2010/main" val="3985323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266E9-2A5A-3396-4B36-6C73A7F9A495}"/>
              </a:ext>
            </a:extLst>
          </p:cNvPr>
          <p:cNvSpPr>
            <a:spLocks noGrp="1"/>
          </p:cNvSpPr>
          <p:nvPr>
            <p:ph type="title"/>
          </p:nvPr>
        </p:nvSpPr>
        <p:spPr>
          <a:xfrm>
            <a:off x="20783" y="-180109"/>
            <a:ext cx="10131425" cy="1456267"/>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C1421FB1-BC61-8439-0F52-6FD1F0FB4D63}"/>
              </a:ext>
            </a:extLst>
          </p:cNvPr>
          <p:cNvSpPr>
            <a:spLocks noGrp="1"/>
          </p:cNvSpPr>
          <p:nvPr>
            <p:ph idx="1"/>
          </p:nvPr>
        </p:nvSpPr>
        <p:spPr>
          <a:xfrm>
            <a:off x="474518" y="548024"/>
            <a:ext cx="11242963" cy="6161809"/>
          </a:xfrm>
        </p:spPr>
        <p:txBody>
          <a:bodyPr>
            <a:noAutofit/>
          </a:bodyPr>
          <a:lstStyle/>
          <a:p>
            <a:pPr algn="just">
              <a:lnSpc>
                <a:spcPct val="150000"/>
              </a:lnSpc>
            </a:pPr>
            <a:r>
              <a:rPr lang="en-US" dirty="0"/>
              <a:t>Living in the age of medical knowledge has been a blessing. Any critically ill patient with little chance of recovery can be given treatment and undergo a drastic change in their health. However, in an emergency, a patient must receive care right away. </a:t>
            </a:r>
          </a:p>
          <a:p>
            <a:pPr algn="just">
              <a:lnSpc>
                <a:spcPct val="150000"/>
              </a:lnSpc>
            </a:pPr>
            <a:r>
              <a:rPr lang="en-US" dirty="0"/>
              <a:t>Living with medical knowledge has been a blessing. Radical health response can be used to treat any critical condition with minimal chance of recovery. However, in an emergency, a case must be handled quickly. The act of moving an inpatient to a sanitarium may appear relatively simple, but in fact, it's really difficult and involves many business considerations.</a:t>
            </a:r>
          </a:p>
          <a:p>
            <a:pPr algn="just">
              <a:lnSpc>
                <a:spcPct val="150000"/>
              </a:lnSpc>
            </a:pPr>
            <a:r>
              <a:rPr lang="en-US" dirty="0"/>
              <a:t> Although it appears quite simple, evacuating a patient to the hospital is actually very difficult in concrete, and it gets even more problematic when there are traffic patterns involved. </a:t>
            </a:r>
          </a:p>
          <a:p>
            <a:pPr algn="just">
              <a:lnSpc>
                <a:spcPct val="150000"/>
              </a:lnSpc>
            </a:pPr>
            <a:r>
              <a:rPr lang="en-US" dirty="0"/>
              <a:t>Mumbai is a global metropolis with a rapid increase in the number of cars on the road, traffic problems, a shortage of pavements, and dangerous routes to drive or pass. </a:t>
            </a:r>
          </a:p>
        </p:txBody>
      </p:sp>
    </p:spTree>
    <p:extLst>
      <p:ext uri="{BB962C8B-B14F-4D97-AF65-F5344CB8AC3E}">
        <p14:creationId xmlns:p14="http://schemas.microsoft.com/office/powerpoint/2010/main" val="3048540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2602A5-0ACD-DBA2-36FF-54AFEF1925A9}"/>
              </a:ext>
            </a:extLst>
          </p:cNvPr>
          <p:cNvSpPr>
            <a:spLocks noGrp="1"/>
          </p:cNvSpPr>
          <p:nvPr>
            <p:ph idx="4294967295"/>
          </p:nvPr>
        </p:nvSpPr>
        <p:spPr>
          <a:xfrm>
            <a:off x="405246" y="0"/>
            <a:ext cx="10816936" cy="6025717"/>
          </a:xfrm>
        </p:spPr>
        <p:txBody>
          <a:bodyPr>
            <a:noAutofit/>
          </a:bodyPr>
          <a:lstStyle/>
          <a:p>
            <a:pPr algn="just">
              <a:lnSpc>
                <a:spcPct val="150000"/>
              </a:lnSpc>
            </a:pPr>
            <a:r>
              <a:rPr lang="en-US" dirty="0"/>
              <a:t>It has been noted that medical response casualties have resulted in serious health complications or even fatalities. This resulted from the response system's intricacy, which was again caused by the specialized jalopy. </a:t>
            </a:r>
          </a:p>
          <a:p>
            <a:pPr algn="just">
              <a:lnSpc>
                <a:spcPct val="150000"/>
              </a:lnSpc>
            </a:pPr>
            <a:r>
              <a:rPr lang="en-US" dirty="0"/>
              <a:t>If the required installations are made, an efficient, straightforward, and stoner friendly crisis response system might be quite helpful.</a:t>
            </a:r>
            <a:endParaRPr lang="en-IN" dirty="0"/>
          </a:p>
          <a:p>
            <a:pPr algn="just">
              <a:lnSpc>
                <a:spcPct val="150000"/>
              </a:lnSpc>
            </a:pPr>
            <a:r>
              <a:rPr lang="en-US" dirty="0"/>
              <a:t>. However, a platform that facilitates negotiations between ambulances, hospitals, and cases is still required.. It has been noted that medical response casualties have resulted in serious health issues or even fatalities. </a:t>
            </a:r>
          </a:p>
          <a:p>
            <a:pPr algn="just">
              <a:lnSpc>
                <a:spcPct val="150000"/>
              </a:lnSpc>
            </a:pPr>
            <a:r>
              <a:rPr lang="en-US" dirty="0"/>
              <a:t>This resulted from the technological fault rather than the intricacy of the response system. An efficient emergency response system that is easy to use and has all the facilities it needs could be very beneficial .But a platform that facilitates communication between hospitals, ambulances ,and patients is required. </a:t>
            </a:r>
          </a:p>
          <a:p>
            <a:pPr algn="just">
              <a:lnSpc>
                <a:spcPct val="150000"/>
              </a:lnSpc>
            </a:pPr>
            <a:r>
              <a:rPr lang="en-US" dirty="0"/>
              <a:t>Mobile taxi booking has already demonstrated its door-step service thanks to the quick development of internet access; it is anticipated that these services will become increasingly important in the healthcare industry.</a:t>
            </a:r>
            <a:endParaRPr lang="en-IN" dirty="0"/>
          </a:p>
        </p:txBody>
      </p:sp>
    </p:spTree>
    <p:extLst>
      <p:ext uri="{BB962C8B-B14F-4D97-AF65-F5344CB8AC3E}">
        <p14:creationId xmlns:p14="http://schemas.microsoft.com/office/powerpoint/2010/main" val="4047177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F6A81-A5E6-B096-DB30-CE70EBD98DE4}"/>
              </a:ext>
            </a:extLst>
          </p:cNvPr>
          <p:cNvSpPr>
            <a:spLocks noGrp="1"/>
          </p:cNvSpPr>
          <p:nvPr>
            <p:ph type="title"/>
          </p:nvPr>
        </p:nvSpPr>
        <p:spPr>
          <a:xfrm>
            <a:off x="0" y="-263236"/>
            <a:ext cx="10131425" cy="1456267"/>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7DB59D08-15B1-AE8F-DD2D-6A0C46C02910}"/>
              </a:ext>
            </a:extLst>
          </p:cNvPr>
          <p:cNvSpPr>
            <a:spLocks noGrp="1"/>
          </p:cNvSpPr>
          <p:nvPr>
            <p:ph idx="1"/>
          </p:nvPr>
        </p:nvSpPr>
        <p:spPr>
          <a:xfrm>
            <a:off x="685801" y="1291936"/>
            <a:ext cx="10235335" cy="4274127"/>
          </a:xfrm>
        </p:spPr>
        <p:txBody>
          <a:bodyPr/>
          <a:lstStyle/>
          <a:p>
            <a:pPr algn="just">
              <a:lnSpc>
                <a:spcPct val="150000"/>
              </a:lnSpc>
            </a:pPr>
            <a:r>
              <a:rPr lang="en-US" sz="2400" b="1" dirty="0"/>
              <a:t>User/Patient Module</a:t>
            </a:r>
          </a:p>
          <a:p>
            <a:pPr algn="just">
              <a:lnSpc>
                <a:spcPct val="150000"/>
              </a:lnSpc>
            </a:pPr>
            <a:r>
              <a:rPr lang="en-US" sz="2400" b="1" dirty="0"/>
              <a:t>Dispatcher Module</a:t>
            </a:r>
          </a:p>
          <a:p>
            <a:pPr algn="just">
              <a:lnSpc>
                <a:spcPct val="150000"/>
              </a:lnSpc>
            </a:pPr>
            <a:r>
              <a:rPr lang="en-US" sz="2400" b="1" dirty="0"/>
              <a:t>Ambulance/Field Unit Module</a:t>
            </a:r>
          </a:p>
          <a:p>
            <a:pPr algn="just">
              <a:lnSpc>
                <a:spcPct val="150000"/>
              </a:lnSpc>
            </a:pPr>
            <a:r>
              <a:rPr lang="en-US" sz="2400" b="1" dirty="0"/>
              <a:t>Hospital/Receiving Facility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3338978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4B39A-EF58-EA2C-67A8-E4E162277186}"/>
              </a:ext>
            </a:extLst>
          </p:cNvPr>
          <p:cNvSpPr>
            <a:spLocks noGrp="1"/>
          </p:cNvSpPr>
          <p:nvPr>
            <p:ph type="title"/>
          </p:nvPr>
        </p:nvSpPr>
        <p:spPr>
          <a:xfrm>
            <a:off x="10392" y="0"/>
            <a:ext cx="10131425" cy="1456267"/>
          </a:xfrm>
        </p:spPr>
        <p:txBody>
          <a:bodyPr/>
          <a:lstStyle/>
          <a:p>
            <a:r>
              <a:rPr lang="en-US" b="1" dirty="0"/>
              <a:t>User/Patient Module</a:t>
            </a:r>
            <a:br>
              <a:rPr lang="en-US" b="1" dirty="0"/>
            </a:br>
            <a:endParaRPr lang="en-IN" dirty="0"/>
          </a:p>
        </p:txBody>
      </p:sp>
      <p:sp>
        <p:nvSpPr>
          <p:cNvPr id="3" name="Content Placeholder 2">
            <a:extLst>
              <a:ext uri="{FF2B5EF4-FFF2-40B4-BE49-F238E27FC236}">
                <a16:creationId xmlns:a16="http://schemas.microsoft.com/office/drawing/2014/main" id="{F881C7BD-60D7-6050-57E9-3BE1BA2AFD38}"/>
              </a:ext>
            </a:extLst>
          </p:cNvPr>
          <p:cNvSpPr>
            <a:spLocks noGrp="1"/>
          </p:cNvSpPr>
          <p:nvPr>
            <p:ph idx="1"/>
          </p:nvPr>
        </p:nvSpPr>
        <p:spPr>
          <a:xfrm>
            <a:off x="644236" y="997528"/>
            <a:ext cx="10370418" cy="4862944"/>
          </a:xfrm>
        </p:spPr>
        <p:txBody>
          <a:bodyPr>
            <a:normAutofit/>
          </a:bodyPr>
          <a:lstStyle/>
          <a:p>
            <a:pPr algn="just">
              <a:lnSpc>
                <a:spcPct val="150000"/>
              </a:lnSpc>
              <a:buFont typeface="Arial" panose="020B0604020202020204" pitchFamily="34" charset="0"/>
              <a:buChar char="•"/>
            </a:pPr>
            <a:r>
              <a:rPr lang="en-US" b="1" dirty="0"/>
              <a:t>User Registration and Login</a:t>
            </a:r>
            <a:r>
              <a:rPr lang="en-US" dirty="0"/>
              <a:t>: Allows users to create accounts and securely log in to the system.</a:t>
            </a:r>
          </a:p>
          <a:p>
            <a:pPr algn="just">
              <a:lnSpc>
                <a:spcPct val="150000"/>
              </a:lnSpc>
              <a:buFont typeface="Arial" panose="020B0604020202020204" pitchFamily="34" charset="0"/>
              <a:buChar char="•"/>
            </a:pPr>
            <a:r>
              <a:rPr lang="en-US" b="1" dirty="0"/>
              <a:t>Profile Management</a:t>
            </a:r>
            <a:r>
              <a:rPr lang="en-US" dirty="0"/>
              <a:t>: Users can input and update personal details, medical history, allergies, and emergency contacts, enabling the system to have critical information ready during an emergency.</a:t>
            </a:r>
          </a:p>
          <a:p>
            <a:pPr algn="just">
              <a:lnSpc>
                <a:spcPct val="150000"/>
              </a:lnSpc>
              <a:buFont typeface="Arial" panose="020B0604020202020204" pitchFamily="34" charset="0"/>
              <a:buChar char="•"/>
            </a:pPr>
            <a:r>
              <a:rPr lang="en-US" b="1" dirty="0"/>
              <a:t>Emergency Request</a:t>
            </a:r>
            <a:r>
              <a:rPr lang="en-US" dirty="0"/>
              <a:t>: Users can request an ambulance for an emergency by entering their location, nature of the emergency, and other relevant details.</a:t>
            </a:r>
          </a:p>
          <a:p>
            <a:pPr algn="just">
              <a:lnSpc>
                <a:spcPct val="150000"/>
              </a:lnSpc>
              <a:buFont typeface="Arial" panose="020B0604020202020204" pitchFamily="34" charset="0"/>
              <a:buChar char="•"/>
            </a:pPr>
            <a:r>
              <a:rPr lang="en-US" b="1" dirty="0"/>
              <a:t>Location Tracking</a:t>
            </a:r>
            <a:r>
              <a:rPr lang="en-US" dirty="0"/>
              <a:t>: GPS integration allows the system to automatically track the user’s location or enable them to enter their address manually.</a:t>
            </a:r>
          </a:p>
          <a:p>
            <a:pPr algn="just">
              <a:lnSpc>
                <a:spcPct val="150000"/>
              </a:lnSpc>
              <a:buFont typeface="Arial" panose="020B0604020202020204" pitchFamily="34" charset="0"/>
              <a:buChar char="•"/>
            </a:pPr>
            <a:r>
              <a:rPr lang="en-US" b="1" dirty="0"/>
              <a:t>Booking Confirmation</a:t>
            </a:r>
            <a:r>
              <a:rPr lang="en-US" dirty="0"/>
              <a:t>: Once the booking is made, users receive a confirmation with ambulance details and an estimated arrival time.</a:t>
            </a:r>
          </a:p>
          <a:p>
            <a:endParaRPr lang="en-IN" dirty="0"/>
          </a:p>
        </p:txBody>
      </p:sp>
    </p:spTree>
    <p:extLst>
      <p:ext uri="{BB962C8B-B14F-4D97-AF65-F5344CB8AC3E}">
        <p14:creationId xmlns:p14="http://schemas.microsoft.com/office/powerpoint/2010/main" val="355501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48325-BF49-F007-FE3C-4F86EF111985}"/>
              </a:ext>
            </a:extLst>
          </p:cNvPr>
          <p:cNvSpPr>
            <a:spLocks noGrp="1"/>
          </p:cNvSpPr>
          <p:nvPr>
            <p:ph type="title"/>
          </p:nvPr>
        </p:nvSpPr>
        <p:spPr>
          <a:xfrm>
            <a:off x="10392" y="0"/>
            <a:ext cx="10131425" cy="1456267"/>
          </a:xfrm>
        </p:spPr>
        <p:txBody>
          <a:bodyPr/>
          <a:lstStyle/>
          <a:p>
            <a:r>
              <a:rPr lang="en-US" b="1" dirty="0"/>
              <a:t>Dispatcher Module</a:t>
            </a:r>
            <a:br>
              <a:rPr lang="en-US" b="1" dirty="0"/>
            </a:br>
            <a:endParaRPr lang="en-IN" dirty="0"/>
          </a:p>
        </p:txBody>
      </p:sp>
      <p:sp>
        <p:nvSpPr>
          <p:cNvPr id="3" name="Content Placeholder 2">
            <a:extLst>
              <a:ext uri="{FF2B5EF4-FFF2-40B4-BE49-F238E27FC236}">
                <a16:creationId xmlns:a16="http://schemas.microsoft.com/office/drawing/2014/main" id="{A66A9F71-2842-7D59-1288-8C90FE267F7B}"/>
              </a:ext>
            </a:extLst>
          </p:cNvPr>
          <p:cNvSpPr>
            <a:spLocks noGrp="1"/>
          </p:cNvSpPr>
          <p:nvPr>
            <p:ph idx="1"/>
          </p:nvPr>
        </p:nvSpPr>
        <p:spPr>
          <a:xfrm>
            <a:off x="685801" y="642504"/>
            <a:ext cx="10599017" cy="5572991"/>
          </a:xfrm>
        </p:spPr>
        <p:txBody>
          <a:bodyPr>
            <a:normAutofit/>
          </a:bodyPr>
          <a:lstStyle/>
          <a:p>
            <a:pPr algn="just">
              <a:lnSpc>
                <a:spcPct val="150000"/>
              </a:lnSpc>
              <a:buFont typeface="Arial" panose="020B0604020202020204" pitchFamily="34" charset="0"/>
              <a:buChar char="•"/>
            </a:pPr>
            <a:r>
              <a:rPr lang="en-US" b="1" dirty="0"/>
              <a:t>Ambulance Allocation</a:t>
            </a:r>
            <a:r>
              <a:rPr lang="en-US" dirty="0"/>
              <a:t>: Allows dispatchers to assign the nearest available ambulance based on real-time location, the severity of the emergency, and available resources.</a:t>
            </a:r>
          </a:p>
          <a:p>
            <a:pPr algn="just">
              <a:lnSpc>
                <a:spcPct val="150000"/>
              </a:lnSpc>
              <a:buFont typeface="Arial" panose="020B0604020202020204" pitchFamily="34" charset="0"/>
              <a:buChar char="•"/>
            </a:pPr>
            <a:r>
              <a:rPr lang="en-US" b="1" dirty="0"/>
              <a:t>Resource Management</a:t>
            </a:r>
            <a:r>
              <a:rPr lang="en-US" dirty="0"/>
              <a:t>: Tracks the availability and status of ambulances, including equipment, medical staff, and vehicle condition.</a:t>
            </a:r>
          </a:p>
          <a:p>
            <a:pPr algn="just">
              <a:lnSpc>
                <a:spcPct val="150000"/>
              </a:lnSpc>
              <a:buFont typeface="Arial" panose="020B0604020202020204" pitchFamily="34" charset="0"/>
              <a:buChar char="•"/>
            </a:pPr>
            <a:r>
              <a:rPr lang="en-US" b="1" dirty="0"/>
              <a:t>Communication with Ambulance</a:t>
            </a:r>
            <a:r>
              <a:rPr lang="en-US" dirty="0"/>
              <a:t>: Direct communication tools for dispatchers to send instructions and important information to the ambulance crew.</a:t>
            </a:r>
          </a:p>
          <a:p>
            <a:pPr algn="just">
              <a:lnSpc>
                <a:spcPct val="150000"/>
              </a:lnSpc>
              <a:buFont typeface="Arial" panose="020B0604020202020204" pitchFamily="34" charset="0"/>
              <a:buChar char="•"/>
            </a:pPr>
            <a:r>
              <a:rPr lang="en-US" b="1" dirty="0"/>
              <a:t>Tracking Ambulance</a:t>
            </a:r>
            <a:r>
              <a:rPr lang="en-US" dirty="0"/>
              <a:t>: Monitors the real-time location of dispatched ambulances using GPS, ensuring efficient routing and time management.</a:t>
            </a:r>
          </a:p>
          <a:p>
            <a:pPr algn="just">
              <a:lnSpc>
                <a:spcPct val="150000"/>
              </a:lnSpc>
              <a:buFont typeface="Arial" panose="020B0604020202020204" pitchFamily="34" charset="0"/>
              <a:buChar char="•"/>
            </a:pPr>
            <a:r>
              <a:rPr lang="en-US" b="1" dirty="0"/>
              <a:t>Priority Management</a:t>
            </a:r>
            <a:r>
              <a:rPr lang="en-US" dirty="0"/>
              <a:t>: Manages emergency priorities based on the severity of the situation (e.g., life-threatening vs. non-life-threatening cases).</a:t>
            </a:r>
          </a:p>
          <a:p>
            <a:endParaRPr lang="en-IN" dirty="0"/>
          </a:p>
        </p:txBody>
      </p:sp>
    </p:spTree>
    <p:extLst>
      <p:ext uri="{BB962C8B-B14F-4D97-AF65-F5344CB8AC3E}">
        <p14:creationId xmlns:p14="http://schemas.microsoft.com/office/powerpoint/2010/main" val="2263174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ABE65-9AC3-F148-12A6-9063E0B7891F}"/>
              </a:ext>
            </a:extLst>
          </p:cNvPr>
          <p:cNvSpPr>
            <a:spLocks noGrp="1"/>
          </p:cNvSpPr>
          <p:nvPr>
            <p:ph type="title"/>
          </p:nvPr>
        </p:nvSpPr>
        <p:spPr>
          <a:xfrm>
            <a:off x="228601" y="0"/>
            <a:ext cx="10131425" cy="1456267"/>
          </a:xfrm>
        </p:spPr>
        <p:txBody>
          <a:bodyPr/>
          <a:lstStyle/>
          <a:p>
            <a:r>
              <a:rPr lang="en-US" b="1" dirty="0"/>
              <a:t>Ambulance/Field Unit Module</a:t>
            </a:r>
            <a:br>
              <a:rPr lang="en-US" b="1" dirty="0"/>
            </a:br>
            <a:endParaRPr lang="en-IN" dirty="0"/>
          </a:p>
        </p:txBody>
      </p:sp>
      <p:sp>
        <p:nvSpPr>
          <p:cNvPr id="3" name="Content Placeholder 2">
            <a:extLst>
              <a:ext uri="{FF2B5EF4-FFF2-40B4-BE49-F238E27FC236}">
                <a16:creationId xmlns:a16="http://schemas.microsoft.com/office/drawing/2014/main" id="{BE6274C1-C9BD-F323-426A-F1739AEA12CB}"/>
              </a:ext>
            </a:extLst>
          </p:cNvPr>
          <p:cNvSpPr>
            <a:spLocks noGrp="1"/>
          </p:cNvSpPr>
          <p:nvPr>
            <p:ph idx="1"/>
          </p:nvPr>
        </p:nvSpPr>
        <p:spPr>
          <a:xfrm>
            <a:off x="852053" y="1018310"/>
            <a:ext cx="10048299" cy="4492336"/>
          </a:xfrm>
        </p:spPr>
        <p:txBody>
          <a:bodyPr>
            <a:normAutofit/>
          </a:bodyPr>
          <a:lstStyle/>
          <a:p>
            <a:pPr algn="just">
              <a:lnSpc>
                <a:spcPct val="150000"/>
              </a:lnSpc>
              <a:buFont typeface="Arial" panose="020B0604020202020204" pitchFamily="34" charset="0"/>
              <a:buChar char="•"/>
            </a:pPr>
            <a:r>
              <a:rPr lang="en-US" b="1" dirty="0"/>
              <a:t>Real-Time Location Tracking</a:t>
            </a:r>
            <a:r>
              <a:rPr lang="en-US" dirty="0"/>
              <a:t>: GPS integration ensures that the ambulance can be tracked, and the fastest route is chosen to reach the patient.</a:t>
            </a:r>
          </a:p>
          <a:p>
            <a:pPr algn="just">
              <a:lnSpc>
                <a:spcPct val="150000"/>
              </a:lnSpc>
              <a:buFont typeface="Arial" panose="020B0604020202020204" pitchFamily="34" charset="0"/>
              <a:buChar char="•"/>
            </a:pPr>
            <a:r>
              <a:rPr lang="en-US" b="1" dirty="0"/>
              <a:t>Medical Equipment and Supplies Check</a:t>
            </a:r>
            <a:r>
              <a:rPr lang="en-US" dirty="0"/>
              <a:t>: Tracks the readiness of medical equipment and supplies in each ambulance.</a:t>
            </a:r>
          </a:p>
          <a:p>
            <a:pPr algn="just">
              <a:lnSpc>
                <a:spcPct val="150000"/>
              </a:lnSpc>
              <a:buFont typeface="Arial" panose="020B0604020202020204" pitchFamily="34" charset="0"/>
              <a:buChar char="•"/>
            </a:pPr>
            <a:r>
              <a:rPr lang="en-US" b="1" dirty="0"/>
              <a:t>Patient Data Collection</a:t>
            </a:r>
            <a:r>
              <a:rPr lang="en-US" dirty="0"/>
              <a:t>: Ambulance personnel can collect patient information (e.g., vital signs, medical history, and emergency details) and send it to the hospital ahead of time.</a:t>
            </a:r>
          </a:p>
          <a:p>
            <a:pPr algn="just">
              <a:lnSpc>
                <a:spcPct val="150000"/>
              </a:lnSpc>
              <a:buFont typeface="Arial" panose="020B0604020202020204" pitchFamily="34" charset="0"/>
              <a:buChar char="•"/>
            </a:pPr>
            <a:r>
              <a:rPr lang="en-US" b="1" dirty="0"/>
              <a:t>Communication with Dispatcher</a:t>
            </a:r>
            <a:r>
              <a:rPr lang="en-US" dirty="0"/>
              <a:t>: Enables continuous communication between ambulance staff and dispatchers for updates on the patient's condition, route changes, or required support.</a:t>
            </a:r>
          </a:p>
          <a:p>
            <a:endParaRPr lang="en-IN" dirty="0"/>
          </a:p>
        </p:txBody>
      </p:sp>
    </p:spTree>
    <p:extLst>
      <p:ext uri="{BB962C8B-B14F-4D97-AF65-F5344CB8AC3E}">
        <p14:creationId xmlns:p14="http://schemas.microsoft.com/office/powerpoint/2010/main" val="962133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9DE0E-F500-7A3F-2CEE-A4D5D69F7944}"/>
              </a:ext>
            </a:extLst>
          </p:cNvPr>
          <p:cNvSpPr>
            <a:spLocks noGrp="1"/>
          </p:cNvSpPr>
          <p:nvPr>
            <p:ph type="title"/>
          </p:nvPr>
        </p:nvSpPr>
        <p:spPr>
          <a:xfrm>
            <a:off x="145474" y="121228"/>
            <a:ext cx="10131425" cy="1456267"/>
          </a:xfrm>
        </p:spPr>
        <p:txBody>
          <a:bodyPr/>
          <a:lstStyle/>
          <a:p>
            <a:r>
              <a:rPr lang="en-US" b="1" dirty="0"/>
              <a:t>Hospital/Receiving Facility Module</a:t>
            </a:r>
            <a:br>
              <a:rPr lang="en-US" b="1" dirty="0"/>
            </a:br>
            <a:endParaRPr lang="en-IN" dirty="0"/>
          </a:p>
        </p:txBody>
      </p:sp>
      <p:sp>
        <p:nvSpPr>
          <p:cNvPr id="3" name="Content Placeholder 2">
            <a:extLst>
              <a:ext uri="{FF2B5EF4-FFF2-40B4-BE49-F238E27FC236}">
                <a16:creationId xmlns:a16="http://schemas.microsoft.com/office/drawing/2014/main" id="{48C3D6D7-B3F8-5455-26BD-FA2FF3A3AFA7}"/>
              </a:ext>
            </a:extLst>
          </p:cNvPr>
          <p:cNvSpPr>
            <a:spLocks noGrp="1"/>
          </p:cNvSpPr>
          <p:nvPr>
            <p:ph idx="1"/>
          </p:nvPr>
        </p:nvSpPr>
        <p:spPr>
          <a:xfrm>
            <a:off x="789709" y="1089313"/>
            <a:ext cx="10017126" cy="4679373"/>
          </a:xfrm>
        </p:spPr>
        <p:txBody>
          <a:bodyPr>
            <a:normAutofit/>
          </a:bodyPr>
          <a:lstStyle/>
          <a:p>
            <a:pPr algn="just">
              <a:lnSpc>
                <a:spcPct val="150000"/>
              </a:lnSpc>
              <a:buFont typeface="Arial" panose="020B0604020202020204" pitchFamily="34" charset="0"/>
              <a:buChar char="•"/>
            </a:pPr>
            <a:r>
              <a:rPr lang="en-US" b="1" dirty="0"/>
              <a:t>Patient Data Sharing</a:t>
            </a:r>
            <a:r>
              <a:rPr lang="en-US" dirty="0"/>
              <a:t>: The ambulance sends real-time medical data to the hospital, allowing medical teams to prepare for the patient’s arrival.</a:t>
            </a:r>
          </a:p>
          <a:p>
            <a:pPr algn="just">
              <a:lnSpc>
                <a:spcPct val="150000"/>
              </a:lnSpc>
              <a:buFont typeface="Arial" panose="020B0604020202020204" pitchFamily="34" charset="0"/>
              <a:buChar char="•"/>
            </a:pPr>
            <a:r>
              <a:rPr lang="en-US" b="1" dirty="0"/>
              <a:t>Pre-arrival Notification</a:t>
            </a:r>
            <a:r>
              <a:rPr lang="en-US" dirty="0"/>
              <a:t>: Hospitals are notified when an ambulance is on its way, ensuring that the medical staff are ready upon the patient’s arrival.</a:t>
            </a:r>
          </a:p>
          <a:p>
            <a:pPr algn="just">
              <a:lnSpc>
                <a:spcPct val="150000"/>
              </a:lnSpc>
              <a:buFont typeface="Arial" panose="020B0604020202020204" pitchFamily="34" charset="0"/>
              <a:buChar char="•"/>
            </a:pPr>
            <a:r>
              <a:rPr lang="en-US" b="1" dirty="0"/>
              <a:t>Bed and Resource Availability</a:t>
            </a:r>
            <a:r>
              <a:rPr lang="en-US" dirty="0"/>
              <a:t>: Ensures the hospital has the necessary resources (e.g., ICU beds, specialized staff) available for the patient.</a:t>
            </a:r>
          </a:p>
          <a:p>
            <a:pPr algn="just">
              <a:lnSpc>
                <a:spcPct val="150000"/>
              </a:lnSpc>
              <a:buFont typeface="Arial" panose="020B0604020202020204" pitchFamily="34" charset="0"/>
              <a:buChar char="•"/>
            </a:pPr>
            <a:r>
              <a:rPr lang="en-US" b="1" dirty="0"/>
              <a:t>Real-Time Status Updates</a:t>
            </a:r>
            <a:r>
              <a:rPr lang="en-US" dirty="0"/>
              <a:t>: Hospital staff can monitor the status of incoming ambulances and adjust their preparations based on updates from the ambulance.</a:t>
            </a:r>
          </a:p>
          <a:p>
            <a:endParaRPr lang="en-IN" dirty="0"/>
          </a:p>
        </p:txBody>
      </p:sp>
    </p:spTree>
    <p:extLst>
      <p:ext uri="{BB962C8B-B14F-4D97-AF65-F5344CB8AC3E}">
        <p14:creationId xmlns:p14="http://schemas.microsoft.com/office/powerpoint/2010/main" val="2000909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496F1-54F4-B3BE-69FD-561CA414B245}"/>
              </a:ext>
            </a:extLst>
          </p:cNvPr>
          <p:cNvSpPr>
            <a:spLocks noGrp="1"/>
          </p:cNvSpPr>
          <p:nvPr>
            <p:ph type="title"/>
          </p:nvPr>
        </p:nvSpPr>
        <p:spPr>
          <a:xfrm>
            <a:off x="20783" y="-273627"/>
            <a:ext cx="10131425" cy="1456267"/>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F2A414FE-D1F7-BAA2-2736-189AFADDC2C2}"/>
              </a:ext>
            </a:extLst>
          </p:cNvPr>
          <p:cNvSpPr>
            <a:spLocks noGrp="1"/>
          </p:cNvSpPr>
          <p:nvPr>
            <p:ph idx="1"/>
          </p:nvPr>
        </p:nvSpPr>
        <p:spPr>
          <a:xfrm>
            <a:off x="883229" y="905549"/>
            <a:ext cx="9466407" cy="3739188"/>
          </a:xfrm>
        </p:spPr>
        <p:txBody>
          <a:bodyPr/>
          <a:lstStyle/>
          <a:p>
            <a:pPr algn="just">
              <a:lnSpc>
                <a:spcPct val="150000"/>
              </a:lnSpc>
            </a:pPr>
            <a:r>
              <a:rPr lang="en-US" sz="180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p:txBody>
      </p:sp>
    </p:spTree>
    <p:extLst>
      <p:ext uri="{BB962C8B-B14F-4D97-AF65-F5344CB8AC3E}">
        <p14:creationId xmlns:p14="http://schemas.microsoft.com/office/powerpoint/2010/main" val="1190270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2401-52D9-E8B4-E6BD-7AE14C4D9134}"/>
              </a:ext>
            </a:extLst>
          </p:cNvPr>
          <p:cNvSpPr>
            <a:spLocks noGrp="1"/>
          </p:cNvSpPr>
          <p:nvPr>
            <p:ph type="title"/>
          </p:nvPr>
        </p:nvSpPr>
        <p:spPr>
          <a:xfrm>
            <a:off x="41565" y="-117764"/>
            <a:ext cx="10131425" cy="1456267"/>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EADE7432-05C6-BFE0-D5B0-86CF14CB21DF}"/>
              </a:ext>
            </a:extLst>
          </p:cNvPr>
          <p:cNvSpPr>
            <a:spLocks noGrp="1"/>
          </p:cNvSpPr>
          <p:nvPr>
            <p:ph idx="1"/>
          </p:nvPr>
        </p:nvSpPr>
        <p:spPr>
          <a:xfrm>
            <a:off x="831273" y="1111827"/>
            <a:ext cx="9882044" cy="3927765"/>
          </a:xfrm>
        </p:spPr>
        <p:txBody>
          <a:bodyPr>
            <a:normAutofit/>
          </a:bodyPr>
          <a:lstStyle/>
          <a:p>
            <a:pPr algn="just">
              <a:lnSpc>
                <a:spcPct val="16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17716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911B8-8443-343E-BBD0-7BAD94508C7C}"/>
              </a:ext>
            </a:extLst>
          </p:cNvPr>
          <p:cNvSpPr>
            <a:spLocks noGrp="1"/>
          </p:cNvSpPr>
          <p:nvPr>
            <p:ph type="title"/>
          </p:nvPr>
        </p:nvSpPr>
        <p:spPr>
          <a:xfrm>
            <a:off x="41565" y="-117764"/>
            <a:ext cx="10131425" cy="1456267"/>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C7EB3AEA-17A4-B8DD-200E-BBAC9F24338B}"/>
              </a:ext>
            </a:extLst>
          </p:cNvPr>
          <p:cNvSpPr>
            <a:spLocks noGrp="1"/>
          </p:cNvSpPr>
          <p:nvPr>
            <p:ph idx="1"/>
          </p:nvPr>
        </p:nvSpPr>
        <p:spPr>
          <a:xfrm>
            <a:off x="810492" y="1265959"/>
            <a:ext cx="10131425" cy="4326082"/>
          </a:xfrm>
        </p:spPr>
        <p:txBody>
          <a:bodyPr>
            <a:normAutofit/>
          </a:bodyPr>
          <a:lstStyle/>
          <a:p>
            <a:pPr algn="just">
              <a:lnSpc>
                <a:spcPct val="160000"/>
              </a:lnSpc>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3140563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83E61-2E5F-0043-F85A-26071159909A}"/>
              </a:ext>
            </a:extLst>
          </p:cNvPr>
          <p:cNvSpPr>
            <a:spLocks noGrp="1"/>
          </p:cNvSpPr>
          <p:nvPr>
            <p:ph type="title"/>
          </p:nvPr>
        </p:nvSpPr>
        <p:spPr>
          <a:xfrm>
            <a:off x="0" y="-200891"/>
            <a:ext cx="10131425" cy="1456267"/>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AA428ACF-89E1-AB93-4BF2-AF2D5298B299}"/>
              </a:ext>
            </a:extLst>
          </p:cNvPr>
          <p:cNvSpPr>
            <a:spLocks noGrp="1"/>
          </p:cNvSpPr>
          <p:nvPr>
            <p:ph idx="1"/>
          </p:nvPr>
        </p:nvSpPr>
        <p:spPr>
          <a:xfrm>
            <a:off x="665020" y="1161088"/>
            <a:ext cx="10360026" cy="4535824"/>
          </a:xfrm>
        </p:spPr>
        <p:txBody>
          <a:bodyPr>
            <a:normAutofit/>
          </a:bodyPr>
          <a:lstStyle/>
          <a:p>
            <a:pPr algn="just">
              <a:lnSpc>
                <a:spcPct val="16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02335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71187-07BD-4794-6B3A-5AB8512658A5}"/>
              </a:ext>
            </a:extLst>
          </p:cNvPr>
          <p:cNvSpPr>
            <a:spLocks noGrp="1"/>
          </p:cNvSpPr>
          <p:nvPr>
            <p:ph type="title"/>
          </p:nvPr>
        </p:nvSpPr>
        <p:spPr>
          <a:xfrm>
            <a:off x="135083" y="-169719"/>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6F9A85AA-6A5B-B28A-E959-FCF1275797A7}"/>
              </a:ext>
            </a:extLst>
          </p:cNvPr>
          <p:cNvSpPr>
            <a:spLocks noGrp="1"/>
          </p:cNvSpPr>
          <p:nvPr>
            <p:ph idx="1"/>
          </p:nvPr>
        </p:nvSpPr>
        <p:spPr>
          <a:xfrm>
            <a:off x="955965" y="0"/>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553840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ADE11-58E9-75EC-DD52-CF9E062922E7}"/>
              </a:ext>
            </a:extLst>
          </p:cNvPr>
          <p:cNvSpPr>
            <a:spLocks noGrp="1"/>
          </p:cNvSpPr>
          <p:nvPr>
            <p:ph type="title"/>
          </p:nvPr>
        </p:nvSpPr>
        <p:spPr>
          <a:xfrm>
            <a:off x="0" y="-117764"/>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F869A7EE-5F20-D06A-E56A-A2A09084F064}"/>
              </a:ext>
            </a:extLst>
          </p:cNvPr>
          <p:cNvSpPr>
            <a:spLocks noGrp="1"/>
          </p:cNvSpPr>
          <p:nvPr>
            <p:ph idx="1"/>
          </p:nvPr>
        </p:nvSpPr>
        <p:spPr>
          <a:xfrm>
            <a:off x="820883" y="770467"/>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a:p>
            <a:endParaRPr lang="en-IN" dirty="0"/>
          </a:p>
        </p:txBody>
      </p:sp>
    </p:spTree>
    <p:extLst>
      <p:ext uri="{BB962C8B-B14F-4D97-AF65-F5344CB8AC3E}">
        <p14:creationId xmlns:p14="http://schemas.microsoft.com/office/powerpoint/2010/main" val="755072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0549C-E4AB-9DD6-AF5F-421D939F2E28}"/>
              </a:ext>
            </a:extLst>
          </p:cNvPr>
          <p:cNvSpPr>
            <a:spLocks noGrp="1"/>
          </p:cNvSpPr>
          <p:nvPr>
            <p:ph type="title"/>
          </p:nvPr>
        </p:nvSpPr>
        <p:spPr>
          <a:xfrm>
            <a:off x="0" y="-221673"/>
            <a:ext cx="10131425" cy="1456267"/>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8673372F-6AF5-1956-5133-806CF46EF08A}"/>
              </a:ext>
            </a:extLst>
          </p:cNvPr>
          <p:cNvSpPr>
            <a:spLocks noGrp="1"/>
          </p:cNvSpPr>
          <p:nvPr>
            <p:ph idx="1"/>
          </p:nvPr>
        </p:nvSpPr>
        <p:spPr>
          <a:xfrm>
            <a:off x="550720" y="841665"/>
            <a:ext cx="10681854" cy="5902036"/>
          </a:xfrm>
        </p:spPr>
        <p:txBody>
          <a:bodyPr>
            <a:noAutofit/>
          </a:bodyPr>
          <a:lstStyle/>
          <a:p>
            <a:pPr algn="just">
              <a:lnSpc>
                <a:spcPct val="150000"/>
              </a:lnSpc>
            </a:pPr>
            <a:r>
              <a:rPr lang="en-US" dirty="0"/>
              <a:t>There are currently very few initiatives helping the underprivileged access ambulance and emergency facilities. Dial 112 has expanded its ERA roots with India. </a:t>
            </a:r>
            <a:r>
              <a:rPr lang="en-US" dirty="0" err="1"/>
              <a:t>Ambutrack</a:t>
            </a:r>
            <a:r>
              <a:rPr lang="en-US" dirty="0"/>
              <a:t> is a development on such ongoing initiatives, with an easy-to-use blood inventory system.</a:t>
            </a:r>
          </a:p>
          <a:p>
            <a:pPr algn="just">
              <a:lnSpc>
                <a:spcPct val="150000"/>
              </a:lnSpc>
            </a:pPr>
            <a:r>
              <a:rPr lang="en-US" dirty="0"/>
              <a:t> In summary, we have equipped our project to manage medical emergencies and transfer patients to a nearby hospital via communication. This study linked and illustrated the problems with emergency services and public health that the pastoral areas of Mafikeng's residents faced. </a:t>
            </a:r>
          </a:p>
          <a:p>
            <a:pPr algn="just">
              <a:lnSpc>
                <a:spcPct val="150000"/>
              </a:lnSpc>
            </a:pPr>
            <a:r>
              <a:rPr lang="en-US" dirty="0"/>
              <a:t>Specifically, in emergency situations, cases plant it delicately, if not insurmountably, to pierce medical ambulance transit, leading to deaths that could have been prevented. An extended strategy for saving a victim's life as quickly as possible is presented in this article.</a:t>
            </a:r>
          </a:p>
          <a:p>
            <a:pPr algn="just">
              <a:lnSpc>
                <a:spcPct val="150000"/>
              </a:lnSpc>
            </a:pPr>
            <a:r>
              <a:rPr lang="en-US" dirty="0"/>
              <a:t> In terms of crises, it is quite important for victims because it saves time. In addition to producing the necessary instruments that are anticipated for the patient's well-being, this project enables the emergency vehicle to make contact with the user or victim as long as the position is adhered to or supplied inside the application.</a:t>
            </a:r>
            <a:endParaRPr lang="en-IN" dirty="0"/>
          </a:p>
        </p:txBody>
      </p:sp>
    </p:spTree>
    <p:extLst>
      <p:ext uri="{BB962C8B-B14F-4D97-AF65-F5344CB8AC3E}">
        <p14:creationId xmlns:p14="http://schemas.microsoft.com/office/powerpoint/2010/main" val="24840050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21</TotalTime>
  <Words>2731</Words>
  <Application>Microsoft Office PowerPoint</Application>
  <PresentationFormat>Widescreen</PresentationFormat>
  <Paragraphs>104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Emergency ambulance booking system</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User/Patient Module </vt:lpstr>
      <vt:lpstr>Dispatcher Module </vt:lpstr>
      <vt:lpstr>Ambulance/Field Unit Module </vt:lpstr>
      <vt:lpstr>Hospital/Receiving Facility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2024-12-14T13:42:45Z</dcterms:created>
  <dcterms:modified xsi:type="dcterms:W3CDTF">2024-12-14T14:03:48Z</dcterms:modified>
</cp:coreProperties>
</file>