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7" r:id="rId1"/>
  </p:sldMasterIdLst>
  <p:sldIdLst>
    <p:sldId id="266" r:id="rId2"/>
    <p:sldId id="256" r:id="rId3"/>
    <p:sldId id="257" r:id="rId4"/>
    <p:sldId id="258" r:id="rId5"/>
    <p:sldId id="259" r:id="rId6"/>
    <p:sldId id="260" r:id="rId7"/>
    <p:sldId id="261" r:id="rId8"/>
    <p:sldId id="262" r:id="rId9"/>
    <p:sldId id="263" r:id="rId10"/>
    <p:sldId id="264" r:id="rId11"/>
    <p:sldId id="265"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BEC06C0-6547-44D8-9755-3A7516621F32}" type="datetimeFigureOut">
              <a:rPr lang="en-IN" smtClean="0"/>
              <a:t>21-12-2024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2C3CD49-CA82-41EA-AEC3-2262B028FAD2}"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036916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BEC06C0-6547-44D8-9755-3A7516621F32}" type="datetimeFigureOut">
              <a:rPr lang="en-IN" smtClean="0"/>
              <a:t>21-12-2024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2C3CD49-CA82-41EA-AEC3-2262B028FAD2}" type="slidenum">
              <a:rPr lang="en-IN" smtClean="0"/>
              <a:t>‹#›</a:t>
            </a:fld>
            <a:endParaRPr lang="en-IN"/>
          </a:p>
        </p:txBody>
      </p:sp>
    </p:spTree>
    <p:extLst>
      <p:ext uri="{BB962C8B-B14F-4D97-AF65-F5344CB8AC3E}">
        <p14:creationId xmlns:p14="http://schemas.microsoft.com/office/powerpoint/2010/main" val="31942434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BEC06C0-6547-44D8-9755-3A7516621F32}" type="datetimeFigureOut">
              <a:rPr lang="en-IN" smtClean="0"/>
              <a:t>21-12-2024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2C3CD49-CA82-41EA-AEC3-2262B028FAD2}"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334991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BEC06C0-6547-44D8-9755-3A7516621F32}" type="datetimeFigureOut">
              <a:rPr lang="en-IN" smtClean="0"/>
              <a:t>21-12-2024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2C3CD49-CA82-41EA-AEC3-2262B028FAD2}" type="slidenum">
              <a:rPr lang="en-IN" smtClean="0"/>
              <a:t>‹#›</a:t>
            </a:fld>
            <a:endParaRPr lang="en-IN"/>
          </a:p>
        </p:txBody>
      </p:sp>
    </p:spTree>
    <p:extLst>
      <p:ext uri="{BB962C8B-B14F-4D97-AF65-F5344CB8AC3E}">
        <p14:creationId xmlns:p14="http://schemas.microsoft.com/office/powerpoint/2010/main" val="15148482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BEC06C0-6547-44D8-9755-3A7516621F32}" type="datetimeFigureOut">
              <a:rPr lang="en-IN" smtClean="0"/>
              <a:t>21-12-2024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2C3CD49-CA82-41EA-AEC3-2262B028FAD2}" type="slidenum">
              <a:rPr lang="en-IN" smtClean="0"/>
              <a:t>‹#›</a:t>
            </a:fld>
            <a:endParaRPr lang="en-IN"/>
          </a:p>
        </p:txBody>
      </p:sp>
    </p:spTree>
    <p:extLst>
      <p:ext uri="{BB962C8B-B14F-4D97-AF65-F5344CB8AC3E}">
        <p14:creationId xmlns:p14="http://schemas.microsoft.com/office/powerpoint/2010/main" val="11521969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BEC06C0-6547-44D8-9755-3A7516621F32}" type="datetimeFigureOut">
              <a:rPr lang="en-IN" smtClean="0"/>
              <a:t>21-12-2024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2C3CD49-CA82-41EA-AEC3-2262B028FAD2}" type="slidenum">
              <a:rPr lang="en-IN" smtClean="0"/>
              <a:t>‹#›</a:t>
            </a:fld>
            <a:endParaRPr lang="en-IN"/>
          </a:p>
        </p:txBody>
      </p:sp>
    </p:spTree>
    <p:extLst>
      <p:ext uri="{BB962C8B-B14F-4D97-AF65-F5344CB8AC3E}">
        <p14:creationId xmlns:p14="http://schemas.microsoft.com/office/powerpoint/2010/main" val="36920522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ABEC06C0-6547-44D8-9755-3A7516621F32}" type="datetimeFigureOut">
              <a:rPr lang="en-IN" smtClean="0"/>
              <a:t>21-12-2024</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C2C3CD49-CA82-41EA-AEC3-2262B028FAD2}" type="slidenum">
              <a:rPr lang="en-IN" smtClean="0"/>
              <a:t>‹#›</a:t>
            </a:fld>
            <a:endParaRPr lang="en-IN"/>
          </a:p>
        </p:txBody>
      </p:sp>
    </p:spTree>
    <p:extLst>
      <p:ext uri="{BB962C8B-B14F-4D97-AF65-F5344CB8AC3E}">
        <p14:creationId xmlns:p14="http://schemas.microsoft.com/office/powerpoint/2010/main" val="2315060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ABEC06C0-6547-44D8-9755-3A7516621F32}" type="datetimeFigureOut">
              <a:rPr lang="en-IN" smtClean="0"/>
              <a:t>21-12-2024</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2C3CD49-CA82-41EA-AEC3-2262B028FAD2}" type="slidenum">
              <a:rPr lang="en-IN" smtClean="0"/>
              <a:t>‹#›</a:t>
            </a:fld>
            <a:endParaRPr lang="en-IN"/>
          </a:p>
        </p:txBody>
      </p:sp>
    </p:spTree>
    <p:extLst>
      <p:ext uri="{BB962C8B-B14F-4D97-AF65-F5344CB8AC3E}">
        <p14:creationId xmlns:p14="http://schemas.microsoft.com/office/powerpoint/2010/main" val="28095549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BEC06C0-6547-44D8-9755-3A7516621F32}" type="datetimeFigureOut">
              <a:rPr lang="en-IN" smtClean="0"/>
              <a:t>21-12-2024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2C3CD49-CA82-41EA-AEC3-2262B028FAD2}" type="slidenum">
              <a:rPr lang="en-IN" smtClean="0"/>
              <a:t>‹#›</a:t>
            </a:fld>
            <a:endParaRPr lang="en-IN"/>
          </a:p>
        </p:txBody>
      </p:sp>
    </p:spTree>
    <p:extLst>
      <p:ext uri="{BB962C8B-B14F-4D97-AF65-F5344CB8AC3E}">
        <p14:creationId xmlns:p14="http://schemas.microsoft.com/office/powerpoint/2010/main" val="15601271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BEC06C0-6547-44D8-9755-3A7516621F32}" type="datetimeFigureOut">
              <a:rPr lang="en-IN" smtClean="0"/>
              <a:t>21-12-2024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2C3CD49-CA82-41EA-AEC3-2262B028FAD2}" type="slidenum">
              <a:rPr lang="en-IN" smtClean="0"/>
              <a:t>‹#›</a:t>
            </a:fld>
            <a:endParaRPr lang="en-IN"/>
          </a:p>
        </p:txBody>
      </p:sp>
    </p:spTree>
    <p:extLst>
      <p:ext uri="{BB962C8B-B14F-4D97-AF65-F5344CB8AC3E}">
        <p14:creationId xmlns:p14="http://schemas.microsoft.com/office/powerpoint/2010/main" val="28372923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BEC06C0-6547-44D8-9755-3A7516621F32}" type="datetimeFigureOut">
              <a:rPr lang="en-IN" smtClean="0"/>
              <a:t>21-12-2024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2C3CD49-CA82-41EA-AEC3-2262B028FAD2}" type="slidenum">
              <a:rPr lang="en-IN" smtClean="0"/>
              <a:t>‹#›</a:t>
            </a:fld>
            <a:endParaRPr lang="en-IN"/>
          </a:p>
        </p:txBody>
      </p:sp>
    </p:spTree>
    <p:extLst>
      <p:ext uri="{BB962C8B-B14F-4D97-AF65-F5344CB8AC3E}">
        <p14:creationId xmlns:p14="http://schemas.microsoft.com/office/powerpoint/2010/main" val="6910036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ABEC06C0-6547-44D8-9755-3A7516621F32}" type="datetimeFigureOut">
              <a:rPr lang="en-IN" smtClean="0"/>
              <a:t>21-12-2024</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C2C3CD49-CA82-41EA-AEC3-2262B028FAD2}" type="slidenum">
              <a:rPr lang="en-IN" smtClean="0"/>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2279258"/>
      </p:ext>
    </p:extLst>
  </p:cSld>
  <p:clrMap bg1="lt1" tx1="dk1" bg2="lt2" tx2="dk2" accent1="accent1" accent2="accent2" accent3="accent3" accent4="accent4" accent5="accent5" accent6="accent6" hlink="hlink" folHlink="folHlink"/>
  <p:sldLayoutIdLst>
    <p:sldLayoutId id="2147483768" r:id="rId1"/>
    <p:sldLayoutId id="2147483769" r:id="rId2"/>
    <p:sldLayoutId id="2147483770" r:id="rId3"/>
    <p:sldLayoutId id="2147483771" r:id="rId4"/>
    <p:sldLayoutId id="2147483772" r:id="rId5"/>
    <p:sldLayoutId id="2147483773" r:id="rId6"/>
    <p:sldLayoutId id="2147483774" r:id="rId7"/>
    <p:sldLayoutId id="2147483775" r:id="rId8"/>
    <p:sldLayoutId id="2147483776" r:id="rId9"/>
    <p:sldLayoutId id="2147483777" r:id="rId10"/>
    <p:sldLayoutId id="2147483778"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F333548-8BDB-6C27-F10F-04D88A8B23BF}"/>
              </a:ext>
            </a:extLst>
          </p:cNvPr>
          <p:cNvSpPr txBox="1"/>
          <p:nvPr/>
        </p:nvSpPr>
        <p:spPr>
          <a:xfrm>
            <a:off x="2880880" y="2833068"/>
            <a:ext cx="6094268" cy="595932"/>
          </a:xfrm>
          <a:prstGeom prst="rect">
            <a:avLst/>
          </a:prstGeom>
          <a:noFill/>
        </p:spPr>
        <p:txBody>
          <a:bodyPr wrap="square">
            <a:spAutoFit/>
          </a:bodyPr>
          <a:lstStyle/>
          <a:p>
            <a:pPr lvl="0">
              <a:lnSpc>
                <a:spcPct val="107000"/>
              </a:lnSpc>
              <a:spcAft>
                <a:spcPts val="800"/>
              </a:spcAft>
            </a:pPr>
            <a:r>
              <a:rPr lang="en-IN" sz="3200" kern="100" dirty="0">
                <a:effectLst/>
                <a:latin typeface="Calibri" panose="020F0502020204030204" pitchFamily="34" charset="0"/>
                <a:ea typeface="Calibri" panose="020F0502020204030204" pitchFamily="34" charset="0"/>
                <a:cs typeface="Times New Roman" panose="02020603050405020304" pitchFamily="18" charset="0"/>
              </a:rPr>
              <a:t>Basic Hospital Management System</a:t>
            </a:r>
          </a:p>
        </p:txBody>
      </p:sp>
    </p:spTree>
    <p:extLst>
      <p:ext uri="{BB962C8B-B14F-4D97-AF65-F5344CB8AC3E}">
        <p14:creationId xmlns:p14="http://schemas.microsoft.com/office/powerpoint/2010/main" val="27197367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941F759-8605-53B2-4467-A3F4B827BD99}"/>
              </a:ext>
            </a:extLst>
          </p:cNvPr>
          <p:cNvSpPr>
            <a:spLocks noGrp="1"/>
          </p:cNvSpPr>
          <p:nvPr>
            <p:ph type="title" idx="4294967295"/>
          </p:nvPr>
        </p:nvSpPr>
        <p:spPr>
          <a:xfrm>
            <a:off x="20782" y="-725488"/>
            <a:ext cx="10058400" cy="1450976"/>
          </a:xfrm>
        </p:spPr>
        <p:txBody>
          <a:bodyPr>
            <a:normAutofit/>
          </a:bodyPr>
          <a:lstStyle/>
          <a:p>
            <a:r>
              <a:rPr lang="en-US" sz="4000" b="1" dirty="0"/>
              <a:t>Abstract</a:t>
            </a:r>
            <a:endParaRPr lang="en-IN" sz="4000" dirty="0"/>
          </a:p>
        </p:txBody>
      </p:sp>
      <p:sp>
        <p:nvSpPr>
          <p:cNvPr id="7" name="TextBox 6">
            <a:extLst>
              <a:ext uri="{FF2B5EF4-FFF2-40B4-BE49-F238E27FC236}">
                <a16:creationId xmlns:a16="http://schemas.microsoft.com/office/drawing/2014/main" id="{E13FB3F3-8CAA-B7D8-5173-2AB5DDA30147}"/>
              </a:ext>
            </a:extLst>
          </p:cNvPr>
          <p:cNvSpPr txBox="1"/>
          <p:nvPr/>
        </p:nvSpPr>
        <p:spPr>
          <a:xfrm>
            <a:off x="716972" y="833148"/>
            <a:ext cx="10255828" cy="544937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hospital's management system includes improved profitability, improved administration, and better patient care. The goal of this study is to create a digital management system that will boost the hospital's effectiveness and systems integration standards.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was able to produce a module that would provide some facilities, like booking doctors, booking lab test slots, pharmacy services, and getting health programs.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This system consists of an admin handling part, which means admin can manage users, pharmacy systems, health program management, and manage booking of doctor's appointments and lab tests.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And through this system, the admin can generate multiple reports according to his needs[7]. A module that would manage the admission bills and pharmaceutical payments; and a module that could monitor the medicine inventory of the hospital pharmacy.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Problem statement because hospitals are associated with ordinary people's lives and daily routines the manual handling of the record is time-consuming and highly prone to error. The purpose of this project is to automate, or make online, the process of day-to-day activities</a:t>
            </a:r>
            <a:r>
              <a:rPr lang="en-US" dirty="0"/>
              <a:t>. </a:t>
            </a:r>
            <a:endParaRPr lang="en-IN" dirty="0"/>
          </a:p>
        </p:txBody>
      </p:sp>
    </p:spTree>
    <p:extLst>
      <p:ext uri="{BB962C8B-B14F-4D97-AF65-F5344CB8AC3E}">
        <p14:creationId xmlns:p14="http://schemas.microsoft.com/office/powerpoint/2010/main" val="37762211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477F4A-E2C7-D721-2F5C-7FC9BAEF7CF8}"/>
              </a:ext>
            </a:extLst>
          </p:cNvPr>
          <p:cNvSpPr>
            <a:spLocks noGrp="1"/>
          </p:cNvSpPr>
          <p:nvPr>
            <p:ph type="title" idx="4294967295"/>
          </p:nvPr>
        </p:nvSpPr>
        <p:spPr>
          <a:xfrm>
            <a:off x="135082" y="-637452"/>
            <a:ext cx="10058400" cy="1449387"/>
          </a:xfrm>
        </p:spPr>
        <p:txBody>
          <a:bodyPr>
            <a:normAutofit/>
          </a:bodyPr>
          <a:lstStyle/>
          <a:p>
            <a:r>
              <a:rPr lang="en-US" sz="4000" b="1" dirty="0"/>
              <a:t>Objective</a:t>
            </a:r>
            <a:endParaRPr lang="en-IN" sz="4000" b="1" dirty="0"/>
          </a:p>
        </p:txBody>
      </p:sp>
      <p:sp>
        <p:nvSpPr>
          <p:cNvPr id="5" name="TextBox 4">
            <a:extLst>
              <a:ext uri="{FF2B5EF4-FFF2-40B4-BE49-F238E27FC236}">
                <a16:creationId xmlns:a16="http://schemas.microsoft.com/office/drawing/2014/main" id="{17EAA7D5-9830-02BA-4F28-44BBF9D99E7E}"/>
              </a:ext>
            </a:extLst>
          </p:cNvPr>
          <p:cNvSpPr txBox="1"/>
          <p:nvPr/>
        </p:nvSpPr>
        <p:spPr>
          <a:xfrm>
            <a:off x="713509" y="1028700"/>
            <a:ext cx="10425546" cy="419755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Many factors, such as food, housing, clothing, hygiene and sanitation, lifestyle, pollution, climate, etc., can affect the health of an individual and population.</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Health care includes all services provided to a person or population by various health and related agencies. These are delivered by the health care system, which includes the management of the health sector and its </a:t>
            </a:r>
            <a:r>
              <a:rPr lang="en-US" dirty="0" err="1">
                <a:latin typeface="Times New Roman" panose="02020603050405020304" pitchFamily="18" charset="0"/>
                <a:cs typeface="Times New Roman" panose="02020603050405020304" pitchFamily="18" charset="0"/>
              </a:rPr>
              <a:t>organisational</a:t>
            </a:r>
            <a:r>
              <a:rPr lang="en-US" dirty="0">
                <a:latin typeface="Times New Roman" panose="02020603050405020304" pitchFamily="18" charset="0"/>
                <a:cs typeface="Times New Roman" panose="02020603050405020304" pitchFamily="18" charset="0"/>
              </a:rPr>
              <a:t> structure.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This unit imparts knowledge to students about India’s health care system, personal hygiene practices and codes of conduct to be followed by a General Duty Assistant (GDA).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explains the role of a GDA and supporting departments in the functioning of a hospital, reflecting the changing concept of hospitals, role of a hospital administrator, functions of the hospital management and hospital services.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147310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1648E9-B808-39F9-55DD-D7055793BB51}"/>
              </a:ext>
            </a:extLst>
          </p:cNvPr>
          <p:cNvSpPr>
            <a:spLocks noGrp="1"/>
          </p:cNvSpPr>
          <p:nvPr>
            <p:ph type="title" idx="4294967295"/>
          </p:nvPr>
        </p:nvSpPr>
        <p:spPr>
          <a:xfrm>
            <a:off x="0" y="-596900"/>
            <a:ext cx="10058400" cy="1450975"/>
          </a:xfrm>
        </p:spPr>
        <p:txBody>
          <a:bodyPr>
            <a:normAutofit/>
          </a:bodyPr>
          <a:lstStyle/>
          <a:p>
            <a:r>
              <a:rPr lang="en-US" sz="4000" b="1" dirty="0"/>
              <a:t>Existing System</a:t>
            </a:r>
            <a:endParaRPr lang="en-IN" sz="4000" b="1" dirty="0"/>
          </a:p>
        </p:txBody>
      </p:sp>
      <p:sp>
        <p:nvSpPr>
          <p:cNvPr id="5" name="TextBox 4">
            <a:extLst>
              <a:ext uri="{FF2B5EF4-FFF2-40B4-BE49-F238E27FC236}">
                <a16:creationId xmlns:a16="http://schemas.microsoft.com/office/drawing/2014/main" id="{61AB7E09-98E5-290A-9890-3D2B375FD819}"/>
              </a:ext>
            </a:extLst>
          </p:cNvPr>
          <p:cNvSpPr txBox="1"/>
          <p:nvPr/>
        </p:nvSpPr>
        <p:spPr>
          <a:xfrm>
            <a:off x="737755" y="854075"/>
            <a:ext cx="9892145" cy="512133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GDA assists doctors, nurses and other support staff while working in a hospital set up. Being informed about the duties, role and limitations, s/he benefits more by focusing on quality work.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Securing personnel rights or understanding the codes of conduct related to a job role is expected to bring efficiency towards work commitment that ultimately improves patient care standards.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GDA’s duty is to ensure patients’ comfort, assist doctors and nurses, and maintain a clean and hygienic environment in the hospital.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second and third sessions give an insight into the role, qualities and functions of a GDA. Session 4 enumerates the importance of hygiene, hand washing and personal grooming for a GDA. Personal hygiene supplements good health.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Neglect of cleanliness may cause many infectious diseases. Therefore, improvement in hygiene standards can prevent many epidemics. The contribution of every individual in maintaining personal and environmental hygiene influences the health standard index of the society.</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78097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73C73-5379-1CCF-BDBB-E07CE7466FCF}"/>
              </a:ext>
            </a:extLst>
          </p:cNvPr>
          <p:cNvSpPr>
            <a:spLocks noGrp="1"/>
          </p:cNvSpPr>
          <p:nvPr>
            <p:ph type="title" idx="4294967295"/>
          </p:nvPr>
        </p:nvSpPr>
        <p:spPr>
          <a:xfrm>
            <a:off x="0" y="-724694"/>
            <a:ext cx="10058400" cy="1449387"/>
          </a:xfrm>
        </p:spPr>
        <p:txBody>
          <a:bodyPr>
            <a:normAutofit/>
          </a:bodyPr>
          <a:lstStyle/>
          <a:p>
            <a:r>
              <a:rPr lang="en-US" sz="4000" b="1" dirty="0"/>
              <a:t>Disadvantage</a:t>
            </a:r>
            <a:endParaRPr lang="en-IN" sz="4000" b="1" dirty="0"/>
          </a:p>
        </p:txBody>
      </p:sp>
      <p:sp>
        <p:nvSpPr>
          <p:cNvPr id="5" name="TextBox 4">
            <a:extLst>
              <a:ext uri="{FF2B5EF4-FFF2-40B4-BE49-F238E27FC236}">
                <a16:creationId xmlns:a16="http://schemas.microsoft.com/office/drawing/2014/main" id="{CADED3D7-3561-970F-3A6E-4AE9809F5C72}"/>
              </a:ext>
            </a:extLst>
          </p:cNvPr>
          <p:cNvSpPr txBox="1"/>
          <p:nvPr/>
        </p:nvSpPr>
        <p:spPr>
          <a:xfrm>
            <a:off x="403512" y="541769"/>
            <a:ext cx="11622234" cy="6601807"/>
          </a:xfrm>
          <a:prstGeom prst="rect">
            <a:avLst/>
          </a:prstGeom>
          <a:noFill/>
        </p:spPr>
        <p:txBody>
          <a:bodyPr wrap="square">
            <a:spAutoFit/>
          </a:bodyPr>
          <a:lstStyle/>
          <a:p>
            <a:pPr marL="342900" indent="-342900" algn="just">
              <a:lnSpc>
                <a:spcPct val="150000"/>
              </a:lnSpc>
              <a:buFont typeface="+mj-lt"/>
              <a:buAutoNum type="arabicPeriod"/>
            </a:pPr>
            <a:r>
              <a:rPr lang="en-US" b="1" dirty="0">
                <a:latin typeface="Times New Roman" panose="02020603050405020304" pitchFamily="18" charset="0"/>
                <a:cs typeface="Times New Roman" panose="02020603050405020304" pitchFamily="18" charset="0"/>
              </a:rPr>
              <a:t>Limited Functionality</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Scope:</a:t>
            </a:r>
            <a:r>
              <a:rPr lang="en-US" dirty="0">
                <a:latin typeface="Times New Roman" panose="02020603050405020304" pitchFamily="18" charset="0"/>
                <a:cs typeface="Times New Roman" panose="02020603050405020304" pitchFamily="18" charset="0"/>
              </a:rPr>
              <a:t> Basic systems may only cover essential functions like patient records and scheduling, missing out on advanced features such as electronic prescribing, lab integration, or advanced analytics.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Customization:</a:t>
            </a:r>
            <a:r>
              <a:rPr lang="en-US" dirty="0">
                <a:latin typeface="Times New Roman" panose="02020603050405020304" pitchFamily="18" charset="0"/>
                <a:cs typeface="Times New Roman" panose="02020603050405020304" pitchFamily="18" charset="0"/>
              </a:rPr>
              <a:t> They might not be easily customizable to fit the specific needs of different departments or specialties within a hospital.</a:t>
            </a:r>
          </a:p>
          <a:p>
            <a:pPr algn="just">
              <a:lnSpc>
                <a:spcPct val="150000"/>
              </a:lnSpc>
            </a:pPr>
            <a:r>
              <a:rPr lang="en-US" b="1" dirty="0">
                <a:latin typeface="Times New Roman" panose="02020603050405020304" pitchFamily="18" charset="0"/>
                <a:cs typeface="Times New Roman" panose="02020603050405020304" pitchFamily="18" charset="0"/>
              </a:rPr>
              <a:t>2.Operational Efficiency</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Workflow Disruption:</a:t>
            </a:r>
            <a:r>
              <a:rPr lang="en-US" dirty="0">
                <a:latin typeface="Times New Roman" panose="02020603050405020304" pitchFamily="18" charset="0"/>
                <a:cs typeface="Times New Roman" panose="02020603050405020304" pitchFamily="18" charset="0"/>
              </a:rPr>
              <a:t> Basic systems may not align well with existing workflows, leading to inefficiencies or disruptions in hospital operations.</a:t>
            </a:r>
          </a:p>
          <a:p>
            <a:pPr algn="just">
              <a:lnSpc>
                <a:spcPct val="150000"/>
              </a:lnSpc>
            </a:pPr>
            <a:r>
              <a:rPr lang="en-US" dirty="0">
                <a:latin typeface="Times New Roman" panose="02020603050405020304" pitchFamily="18" charset="0"/>
                <a:cs typeface="Times New Roman" panose="02020603050405020304" pitchFamily="18" charset="0"/>
              </a:rPr>
              <a:t>3.</a:t>
            </a:r>
            <a:r>
              <a:rPr lang="en-US" b="1" dirty="0">
                <a:latin typeface="Times New Roman" panose="02020603050405020304" pitchFamily="18" charset="0"/>
                <a:cs typeface="Times New Roman" panose="02020603050405020304" pitchFamily="18" charset="0"/>
              </a:rPr>
              <a:t> Cost of Upgrading</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Future Investment:</a:t>
            </a:r>
            <a:r>
              <a:rPr lang="en-US" dirty="0">
                <a:latin typeface="Times New Roman" panose="02020603050405020304" pitchFamily="18" charset="0"/>
                <a:cs typeface="Times New Roman" panose="02020603050405020304" pitchFamily="18" charset="0"/>
              </a:rPr>
              <a:t> While initially cheaper, basic systems might incur higher costs in the long run if an upgrade to a more advanced system becomes necessary.</a:t>
            </a:r>
          </a:p>
          <a:p>
            <a:pPr algn="just">
              <a:lnSpc>
                <a:spcPct val="150000"/>
              </a:lnSpc>
            </a:pPr>
            <a:r>
              <a:rPr lang="en-US" dirty="0">
                <a:latin typeface="Times New Roman" panose="02020603050405020304" pitchFamily="18" charset="0"/>
                <a:cs typeface="Times New Roman" panose="02020603050405020304" pitchFamily="18" charset="0"/>
              </a:rPr>
              <a:t>4.</a:t>
            </a:r>
            <a:r>
              <a:rPr lang="en-US" b="1" dirty="0">
                <a:latin typeface="Times New Roman" panose="02020603050405020304" pitchFamily="18" charset="0"/>
                <a:cs typeface="Times New Roman" panose="02020603050405020304" pitchFamily="18" charset="0"/>
              </a:rPr>
              <a:t> Patient Experience</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Interaction:</a:t>
            </a:r>
            <a:r>
              <a:rPr lang="en-US" dirty="0">
                <a:latin typeface="Times New Roman" panose="02020603050405020304" pitchFamily="18" charset="0"/>
                <a:cs typeface="Times New Roman" panose="02020603050405020304" pitchFamily="18" charset="0"/>
              </a:rPr>
              <a:t> A basic system might not support features that enhance patient engagement and communication, such as patient portals or online appointment scheduling.</a:t>
            </a:r>
          </a:p>
          <a:p>
            <a:pPr algn="just">
              <a:lnSpc>
                <a:spcPct val="150000"/>
              </a:lnSpc>
            </a:pPr>
            <a:endParaRPr lang="en-US" dirty="0">
              <a:latin typeface="Times New Roman" panose="02020603050405020304" pitchFamily="18" charset="0"/>
              <a:cs typeface="Times New Roman" panose="02020603050405020304" pitchFamily="18" charset="0"/>
            </a:endParaRPr>
          </a:p>
          <a:p>
            <a:pPr algn="just"/>
            <a:endParaRPr lang="en-US" dirty="0"/>
          </a:p>
        </p:txBody>
      </p:sp>
    </p:spTree>
    <p:extLst>
      <p:ext uri="{BB962C8B-B14F-4D97-AF65-F5344CB8AC3E}">
        <p14:creationId xmlns:p14="http://schemas.microsoft.com/office/powerpoint/2010/main" val="14280512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3F09D4-3C6E-2A35-CFA3-428259F84AE5}"/>
              </a:ext>
            </a:extLst>
          </p:cNvPr>
          <p:cNvSpPr>
            <a:spLocks noGrp="1"/>
          </p:cNvSpPr>
          <p:nvPr>
            <p:ph type="title" idx="4294967295"/>
          </p:nvPr>
        </p:nvSpPr>
        <p:spPr>
          <a:xfrm>
            <a:off x="128155" y="-575108"/>
            <a:ext cx="10058400" cy="1449387"/>
          </a:xfrm>
        </p:spPr>
        <p:txBody>
          <a:bodyPr>
            <a:normAutofit/>
          </a:bodyPr>
          <a:lstStyle/>
          <a:p>
            <a:r>
              <a:rPr lang="en-US" sz="4000" b="1" dirty="0"/>
              <a:t>PROPOSED SYSTEM :</a:t>
            </a:r>
            <a:endParaRPr lang="en-IN" sz="4000" b="1" dirty="0"/>
          </a:p>
        </p:txBody>
      </p:sp>
      <p:sp>
        <p:nvSpPr>
          <p:cNvPr id="7" name="TextBox 6">
            <a:extLst>
              <a:ext uri="{FF2B5EF4-FFF2-40B4-BE49-F238E27FC236}">
                <a16:creationId xmlns:a16="http://schemas.microsoft.com/office/drawing/2014/main" id="{B6E39298-AF3A-BC24-8CAF-104C445C8788}"/>
              </a:ext>
            </a:extLst>
          </p:cNvPr>
          <p:cNvSpPr txBox="1"/>
          <p:nvPr/>
        </p:nvSpPr>
        <p:spPr>
          <a:xfrm>
            <a:off x="1137805" y="1053906"/>
            <a:ext cx="7445086" cy="336656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Therefore, improvement in hygiene standards can prevent many epidemics. The contribution of every individual in maintaining personal and environmental hygiene influences the health standard index of the society.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We follow a set sequence of oral hygiene, bathing, dressing, etc., which inculcates in us the habit of keeping our body clean.</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By understanding the contents in the unit, you will learn about how to wash hands and personal grooming, and how these help in maintaining a healthy life.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6719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9BE4B-87EB-E072-5A1F-291125DC1CF3}"/>
              </a:ext>
            </a:extLst>
          </p:cNvPr>
          <p:cNvSpPr>
            <a:spLocks noGrp="1"/>
          </p:cNvSpPr>
          <p:nvPr>
            <p:ph type="title" idx="4294967295"/>
          </p:nvPr>
        </p:nvSpPr>
        <p:spPr>
          <a:xfrm>
            <a:off x="0" y="-803997"/>
            <a:ext cx="10058400" cy="1450976"/>
          </a:xfrm>
        </p:spPr>
        <p:txBody>
          <a:bodyPr>
            <a:normAutofit/>
          </a:bodyPr>
          <a:lstStyle/>
          <a:p>
            <a:r>
              <a:rPr lang="en-US" sz="4000" b="1" dirty="0"/>
              <a:t>Advantage</a:t>
            </a:r>
            <a:endParaRPr lang="en-IN" sz="4000" b="1" dirty="0"/>
          </a:p>
        </p:txBody>
      </p:sp>
      <p:sp>
        <p:nvSpPr>
          <p:cNvPr id="7" name="TextBox 6">
            <a:extLst>
              <a:ext uri="{FF2B5EF4-FFF2-40B4-BE49-F238E27FC236}">
                <a16:creationId xmlns:a16="http://schemas.microsoft.com/office/drawing/2014/main" id="{5A65AE0F-AC9E-80BD-C34A-A29E506BD0B9}"/>
              </a:ext>
            </a:extLst>
          </p:cNvPr>
          <p:cNvSpPr txBox="1"/>
          <p:nvPr/>
        </p:nvSpPr>
        <p:spPr>
          <a:xfrm>
            <a:off x="176645" y="646979"/>
            <a:ext cx="11575473" cy="5866350"/>
          </a:xfrm>
          <a:prstGeom prst="rect">
            <a:avLst/>
          </a:prstGeom>
          <a:noFill/>
        </p:spPr>
        <p:txBody>
          <a:bodyPr wrap="square">
            <a:spAutoFit/>
          </a:bodyPr>
          <a:lstStyle/>
          <a:p>
            <a:pPr marL="342900" indent="-342900" algn="just">
              <a:lnSpc>
                <a:spcPct val="150000"/>
              </a:lnSpc>
              <a:buFont typeface="+mj-lt"/>
              <a:buAutoNum type="arabicPeriod"/>
            </a:pPr>
            <a:r>
              <a:rPr lang="en-US" b="1" dirty="0">
                <a:latin typeface="Times New Roman" panose="02020603050405020304" pitchFamily="18" charset="0"/>
                <a:cs typeface="Times New Roman" panose="02020603050405020304" pitchFamily="18" charset="0"/>
              </a:rPr>
              <a:t>Cost-Effective</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Affordability:</a:t>
            </a:r>
            <a:r>
              <a:rPr lang="en-US" dirty="0">
                <a:latin typeface="Times New Roman" panose="02020603050405020304" pitchFamily="18" charset="0"/>
                <a:cs typeface="Times New Roman" panose="02020603050405020304" pitchFamily="18" charset="0"/>
              </a:rPr>
              <a:t> Basic systems are often less expensive to purchase and maintain compared to more advanced, feature-rich solutions.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Lower Initial Investment:</a:t>
            </a:r>
            <a:r>
              <a:rPr lang="en-US" dirty="0">
                <a:latin typeface="Times New Roman" panose="02020603050405020304" pitchFamily="18" charset="0"/>
                <a:cs typeface="Times New Roman" panose="02020603050405020304" pitchFamily="18" charset="0"/>
              </a:rPr>
              <a:t> They can be a good option for institutions with limited budgets.</a:t>
            </a:r>
          </a:p>
          <a:p>
            <a:pPr algn="just">
              <a:lnSpc>
                <a:spcPct val="150000"/>
              </a:lnSpc>
            </a:pPr>
            <a:r>
              <a:rPr lang="en-US" dirty="0">
                <a:latin typeface="Times New Roman" panose="02020603050405020304" pitchFamily="18" charset="0"/>
                <a:cs typeface="Times New Roman" panose="02020603050405020304" pitchFamily="18" charset="0"/>
              </a:rPr>
              <a:t>2.</a:t>
            </a:r>
            <a:r>
              <a:rPr lang="en-US" b="1" dirty="0">
                <a:latin typeface="Times New Roman" panose="02020603050405020304" pitchFamily="18" charset="0"/>
                <a:cs typeface="Times New Roman" panose="02020603050405020304" pitchFamily="18" charset="0"/>
              </a:rPr>
              <a:t> User-Friendly</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Intuitive Interfaces:</a:t>
            </a:r>
            <a:r>
              <a:rPr lang="en-US" dirty="0">
                <a:latin typeface="Times New Roman" panose="02020603050405020304" pitchFamily="18" charset="0"/>
                <a:cs typeface="Times New Roman" panose="02020603050405020304" pitchFamily="18" charset="0"/>
              </a:rPr>
              <a:t> Basic systems often have simpler, more intuitive interfaces that can be easier for staff to learn and use.</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Reduced Training Time:</a:t>
            </a:r>
            <a:r>
              <a:rPr lang="en-US" dirty="0">
                <a:latin typeface="Times New Roman" panose="02020603050405020304" pitchFamily="18" charset="0"/>
                <a:cs typeface="Times New Roman" panose="02020603050405020304" pitchFamily="18" charset="0"/>
              </a:rPr>
              <a:t> Less training may be required for staff to become proficient with the system.</a:t>
            </a:r>
          </a:p>
          <a:p>
            <a:pPr algn="just">
              <a:lnSpc>
                <a:spcPct val="150000"/>
              </a:lnSpc>
            </a:pPr>
            <a:r>
              <a:rPr lang="en-US" b="1" dirty="0">
                <a:latin typeface="Times New Roman" panose="02020603050405020304" pitchFamily="18" charset="0"/>
                <a:cs typeface="Times New Roman" panose="02020603050405020304" pitchFamily="18" charset="0"/>
              </a:rPr>
              <a:t>3.Basic Reporting</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Essential Reports:</a:t>
            </a:r>
            <a:r>
              <a:rPr lang="en-US" dirty="0">
                <a:latin typeface="Times New Roman" panose="02020603050405020304" pitchFamily="18" charset="0"/>
                <a:cs typeface="Times New Roman" panose="02020603050405020304" pitchFamily="18" charset="0"/>
              </a:rPr>
              <a:t> Basic systems typically offer standard reporting features, which can be useful for tracking fundamental metrics and generating essential reports.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Compliance:</a:t>
            </a:r>
            <a:r>
              <a:rPr lang="en-US" dirty="0">
                <a:latin typeface="Times New Roman" panose="02020603050405020304" pitchFamily="18" charset="0"/>
                <a:cs typeface="Times New Roman" panose="02020603050405020304" pitchFamily="18" charset="0"/>
              </a:rPr>
              <a:t> They can help in meeting basic regulatory and compliance requirements.</a:t>
            </a:r>
          </a:p>
          <a:p>
            <a:pPr algn="just">
              <a:lnSpc>
                <a:spcPct val="150000"/>
              </a:lnSpc>
            </a:pPr>
            <a:endParaRPr lang="en-US" dirty="0"/>
          </a:p>
          <a:p>
            <a:pPr algn="just">
              <a:lnSpc>
                <a:spcPct val="150000"/>
              </a:lnSpc>
            </a:pPr>
            <a:endParaRPr lang="en-US" dirty="0"/>
          </a:p>
        </p:txBody>
      </p:sp>
    </p:spTree>
    <p:extLst>
      <p:ext uri="{BB962C8B-B14F-4D97-AF65-F5344CB8AC3E}">
        <p14:creationId xmlns:p14="http://schemas.microsoft.com/office/powerpoint/2010/main" val="13997979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778FF8-6E4D-7071-ACCA-26D9FBF24D48}"/>
              </a:ext>
            </a:extLst>
          </p:cNvPr>
          <p:cNvSpPr>
            <a:spLocks noGrp="1"/>
          </p:cNvSpPr>
          <p:nvPr>
            <p:ph type="title" idx="4294967295"/>
          </p:nvPr>
        </p:nvSpPr>
        <p:spPr>
          <a:xfrm>
            <a:off x="0" y="-725488"/>
            <a:ext cx="10058400" cy="1450976"/>
          </a:xfrm>
        </p:spPr>
        <p:txBody>
          <a:bodyPr>
            <a:normAutofit/>
          </a:bodyPr>
          <a:lstStyle/>
          <a:p>
            <a:r>
              <a:rPr lang="en-US" sz="4000" b="1" dirty="0"/>
              <a:t>Introduction</a:t>
            </a:r>
            <a:endParaRPr lang="en-IN" sz="4000" b="1" dirty="0"/>
          </a:p>
        </p:txBody>
      </p:sp>
      <p:sp>
        <p:nvSpPr>
          <p:cNvPr id="5" name="TextBox 4">
            <a:extLst>
              <a:ext uri="{FF2B5EF4-FFF2-40B4-BE49-F238E27FC236}">
                <a16:creationId xmlns:a16="http://schemas.microsoft.com/office/drawing/2014/main" id="{73CD420F-944A-BB4C-E847-7D217C1E4273}"/>
              </a:ext>
            </a:extLst>
          </p:cNvPr>
          <p:cNvSpPr txBox="1"/>
          <p:nvPr/>
        </p:nvSpPr>
        <p:spPr>
          <a:xfrm>
            <a:off x="685800" y="831273"/>
            <a:ext cx="9736282" cy="535531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hospital management system contains computerized patient registration, sorting of their information into the system, and patient registration. The software can automatically provide a search facility for each patient and the employees.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has a search feature that lets you see each availability's status[03]. The availability of a doctor and patient information can be searched for by the user. With the use of a username and password, one can access the hospital management system[01].</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A receptionist or an administrator can access it. They alone can add data to the database. The information is simple to retrieve. The user interface is quite simple[05,06]. Data processing is quick and very well for personal usage.</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For multispecialty hospitals, the Health Board System is created to cover a variety of hospital administrative procedures. The management of hospital analysis and activity-based pricing can be increased using hospital management systems[03,05]. </a:t>
            </a:r>
          </a:p>
          <a:p>
            <a:pPr marL="285750" indent="-285750">
              <a:buFont typeface="Arial" panose="020B0604020202020204" pitchFamily="34" charset="0"/>
              <a:buChar char="•"/>
            </a:pPr>
            <a:endParaRPr lang="en-IN" dirty="0"/>
          </a:p>
        </p:txBody>
      </p:sp>
    </p:spTree>
    <p:extLst>
      <p:ext uri="{BB962C8B-B14F-4D97-AF65-F5344CB8AC3E}">
        <p14:creationId xmlns:p14="http://schemas.microsoft.com/office/powerpoint/2010/main" val="22511047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424AA45-45CC-0E69-A2C7-E43FF59AFD9A}"/>
              </a:ext>
            </a:extLst>
          </p:cNvPr>
          <p:cNvSpPr txBox="1"/>
          <p:nvPr/>
        </p:nvSpPr>
        <p:spPr>
          <a:xfrm>
            <a:off x="550718" y="613064"/>
            <a:ext cx="10266218" cy="503387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hospital management system enables you to grow your business and enhance productivity and work quality[02]. The goal of the hospital management system project is to simplify all management processes, including patient registration, doctor appointments, and prescription writing. The user must go through a few registers.</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Time is lost because of this. Therefore, using this system will make it simple to manage everything process. Therefore, the development team are designing this system that can help both patients and hospital workers using the motivation of this scenario, which was frequently performed in hospitals[01,05].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So, the stakeholders would like to have this system that makes hospitals work quickly and efficiently.</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Initially, a collection of results was gathered from the databases that were searched using various keywords. Only studies that used maturity models were examined from the results. The studies that did not make use of maturity models were dropped</a:t>
            </a:r>
            <a:r>
              <a:rPr lang="en-US" dirty="0"/>
              <a:t>. </a:t>
            </a:r>
            <a:endParaRPr lang="en-IN" dirty="0"/>
          </a:p>
        </p:txBody>
      </p:sp>
    </p:spTree>
    <p:extLst>
      <p:ext uri="{BB962C8B-B14F-4D97-AF65-F5344CB8AC3E}">
        <p14:creationId xmlns:p14="http://schemas.microsoft.com/office/powerpoint/2010/main" val="23577083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DC3D45-6E7F-7E0F-11CB-78AA20D44CE1}"/>
              </a:ext>
            </a:extLst>
          </p:cNvPr>
          <p:cNvSpPr>
            <a:spLocks noGrp="1"/>
          </p:cNvSpPr>
          <p:nvPr>
            <p:ph type="title" idx="4294967295"/>
          </p:nvPr>
        </p:nvSpPr>
        <p:spPr>
          <a:xfrm>
            <a:off x="0" y="-565150"/>
            <a:ext cx="10058400" cy="1450975"/>
          </a:xfrm>
        </p:spPr>
        <p:txBody>
          <a:bodyPr>
            <a:normAutofit/>
          </a:bodyPr>
          <a:lstStyle/>
          <a:p>
            <a:r>
              <a:rPr lang="en-IN" sz="4000" b="1" dirty="0"/>
              <a:t>MODULES</a:t>
            </a:r>
          </a:p>
        </p:txBody>
      </p:sp>
      <p:sp>
        <p:nvSpPr>
          <p:cNvPr id="7" name="TextBox 6">
            <a:extLst>
              <a:ext uri="{FF2B5EF4-FFF2-40B4-BE49-F238E27FC236}">
                <a16:creationId xmlns:a16="http://schemas.microsoft.com/office/drawing/2014/main" id="{19161EF0-A12D-7037-8611-1D21A6618EEA}"/>
              </a:ext>
            </a:extLst>
          </p:cNvPr>
          <p:cNvSpPr txBox="1"/>
          <p:nvPr/>
        </p:nvSpPr>
        <p:spPr>
          <a:xfrm>
            <a:off x="1096241" y="1114198"/>
            <a:ext cx="6203372" cy="2600199"/>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Patient Management</a:t>
            </a:r>
          </a:p>
          <a:p>
            <a:pPr marL="342900" indent="-342900"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Doctor/Staff Management</a:t>
            </a:r>
          </a:p>
          <a:p>
            <a:pPr marL="342900" indent="-342900"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Billing and Accounts</a:t>
            </a:r>
          </a:p>
          <a:p>
            <a:pPr marL="342900" indent="-342900"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 Inventory Management</a:t>
            </a:r>
          </a:p>
        </p:txBody>
      </p:sp>
    </p:spTree>
    <p:extLst>
      <p:ext uri="{BB962C8B-B14F-4D97-AF65-F5344CB8AC3E}">
        <p14:creationId xmlns:p14="http://schemas.microsoft.com/office/powerpoint/2010/main" val="9608546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39640F-7450-7C54-D7FE-9CECC0AA37A4}"/>
              </a:ext>
            </a:extLst>
          </p:cNvPr>
          <p:cNvSpPr>
            <a:spLocks noGrp="1"/>
          </p:cNvSpPr>
          <p:nvPr>
            <p:ph type="title" idx="4294967295"/>
          </p:nvPr>
        </p:nvSpPr>
        <p:spPr>
          <a:xfrm>
            <a:off x="0" y="0"/>
            <a:ext cx="10058400" cy="1449387"/>
          </a:xfrm>
        </p:spPr>
        <p:txBody>
          <a:bodyPr/>
          <a:lstStyle/>
          <a:p>
            <a:r>
              <a:rPr lang="en-IN" sz="4000" b="1" dirty="0">
                <a:cs typeface="Times New Roman" panose="02020603050405020304" pitchFamily="18" charset="0"/>
              </a:rPr>
              <a:t>Patient Management</a:t>
            </a:r>
            <a:br>
              <a:rPr lang="en-IN" sz="4800" b="1" dirty="0">
                <a:latin typeface="Times New Roman" panose="02020603050405020304" pitchFamily="18" charset="0"/>
                <a:cs typeface="Times New Roman" panose="02020603050405020304" pitchFamily="18" charset="0"/>
              </a:rPr>
            </a:br>
            <a:endParaRPr lang="en-IN" dirty="0"/>
          </a:p>
        </p:txBody>
      </p:sp>
      <p:sp>
        <p:nvSpPr>
          <p:cNvPr id="8" name="Rectangle 4">
            <a:extLst>
              <a:ext uri="{FF2B5EF4-FFF2-40B4-BE49-F238E27FC236}">
                <a16:creationId xmlns:a16="http://schemas.microsoft.com/office/drawing/2014/main" id="{BC10B064-E59E-B028-1923-6ABCA53D41EA}"/>
              </a:ext>
            </a:extLst>
          </p:cNvPr>
          <p:cNvSpPr>
            <a:spLocks noGrp="1" noChangeArrowheads="1"/>
          </p:cNvSpPr>
          <p:nvPr>
            <p:ph idx="4294967295"/>
          </p:nvPr>
        </p:nvSpPr>
        <p:spPr bwMode="auto">
          <a:xfrm>
            <a:off x="1015171" y="1017892"/>
            <a:ext cx="8028057" cy="25355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eaLnBrk="0" fontAlgn="base" hangingPunct="0">
              <a:lnSpc>
                <a:spcPct val="150000"/>
              </a:lnSpc>
              <a:spcBef>
                <a:spcPct val="0"/>
              </a:spcBef>
              <a:spcAft>
                <a:spcPct val="0"/>
              </a:spcAft>
              <a:buClrTx/>
              <a:buSzTx/>
              <a:buFont typeface="Arial" panose="020B0604020202020204" pitchFamily="34" charset="0"/>
              <a:buChar char="•"/>
            </a:pPr>
            <a:r>
              <a:rPr lang="en-US" altLang="en-US" sz="1800" b="1" dirty="0">
                <a:solidFill>
                  <a:schemeClr val="tx1"/>
                </a:solidFill>
                <a:latin typeface="Times New Roman" panose="02020603050405020304" pitchFamily="18" charset="0"/>
                <a:cs typeface="Times New Roman" panose="02020603050405020304" pitchFamily="18" charset="0"/>
              </a:rPr>
              <a:t>Patient Registration:</a:t>
            </a:r>
            <a:r>
              <a:rPr lang="en-US" altLang="en-US" sz="1800" dirty="0">
                <a:solidFill>
                  <a:schemeClr val="tx1"/>
                </a:solidFill>
                <a:latin typeface="Times New Roman" panose="02020603050405020304" pitchFamily="18" charset="0"/>
                <a:cs typeface="Times New Roman" panose="02020603050405020304" pitchFamily="18" charset="0"/>
              </a:rPr>
              <a:t> Capture and manage patient demographic information, including personal details, contact information, and insurance details.</a:t>
            </a:r>
          </a:p>
          <a:p>
            <a:pPr algn="just" eaLnBrk="0" fontAlgn="base" hangingPunct="0">
              <a:lnSpc>
                <a:spcPct val="150000"/>
              </a:lnSpc>
              <a:spcBef>
                <a:spcPct val="0"/>
              </a:spcBef>
              <a:spcAft>
                <a:spcPct val="0"/>
              </a:spcAft>
              <a:buClrTx/>
              <a:buSzTx/>
              <a:buFont typeface="Arial" panose="020B0604020202020204" pitchFamily="34" charset="0"/>
              <a:buChar char="•"/>
            </a:pP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Appointment Scheduling:</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Schedule and manage patient appointments, including doctor availability, appointment reminders, and rescheduling options.</a:t>
            </a:r>
          </a:p>
          <a:p>
            <a:pPr algn="just" eaLnBrk="0" fontAlgn="base" hangingPunct="0">
              <a:lnSpc>
                <a:spcPct val="150000"/>
              </a:lnSpc>
              <a:spcBef>
                <a:spcPct val="0"/>
              </a:spcBef>
              <a:spcAft>
                <a:spcPct val="0"/>
              </a:spcAft>
              <a:buClrTx/>
              <a:buSzTx/>
              <a:buFont typeface="Arial" panose="020B0604020202020204" pitchFamily="34" charset="0"/>
              <a:buChar char="•"/>
            </a:pP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Patient Records:</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Maintain basic electronic health records (EHR) with medical history, allergies, medications, and visit history. </a:t>
            </a:r>
          </a:p>
        </p:txBody>
      </p:sp>
    </p:spTree>
    <p:extLst>
      <p:ext uri="{BB962C8B-B14F-4D97-AF65-F5344CB8AC3E}">
        <p14:creationId xmlns:p14="http://schemas.microsoft.com/office/powerpoint/2010/main" val="32150871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0F4590-D76F-ABE5-C33A-374B8F6E3198}"/>
              </a:ext>
            </a:extLst>
          </p:cNvPr>
          <p:cNvSpPr>
            <a:spLocks noGrp="1"/>
          </p:cNvSpPr>
          <p:nvPr>
            <p:ph type="title" idx="4294967295"/>
          </p:nvPr>
        </p:nvSpPr>
        <p:spPr>
          <a:xfrm>
            <a:off x="77500" y="0"/>
            <a:ext cx="10058400" cy="1449387"/>
          </a:xfrm>
        </p:spPr>
        <p:txBody>
          <a:bodyPr/>
          <a:lstStyle/>
          <a:p>
            <a:r>
              <a:rPr lang="en-IN" sz="4000" b="1" dirty="0">
                <a:cs typeface="Times New Roman" panose="02020603050405020304" pitchFamily="18" charset="0"/>
              </a:rPr>
              <a:t>Doctor/Staff Management</a:t>
            </a:r>
            <a:br>
              <a:rPr lang="en-IN" sz="4800" b="1" dirty="0">
                <a:latin typeface="Times New Roman" panose="02020603050405020304" pitchFamily="18" charset="0"/>
                <a:cs typeface="Times New Roman" panose="02020603050405020304" pitchFamily="18" charset="0"/>
              </a:rPr>
            </a:br>
            <a:endParaRPr lang="en-IN" dirty="0"/>
          </a:p>
        </p:txBody>
      </p:sp>
      <p:sp>
        <p:nvSpPr>
          <p:cNvPr id="4" name="Rectangle 1">
            <a:extLst>
              <a:ext uri="{FF2B5EF4-FFF2-40B4-BE49-F238E27FC236}">
                <a16:creationId xmlns:a16="http://schemas.microsoft.com/office/drawing/2014/main" id="{4897DA55-18E4-78DC-4EA3-04821155C91D}"/>
              </a:ext>
            </a:extLst>
          </p:cNvPr>
          <p:cNvSpPr>
            <a:spLocks noGrp="1" noChangeArrowheads="1"/>
          </p:cNvSpPr>
          <p:nvPr>
            <p:ph idx="4294967295"/>
          </p:nvPr>
        </p:nvSpPr>
        <p:spPr bwMode="auto">
          <a:xfrm>
            <a:off x="1309254" y="992919"/>
            <a:ext cx="9231891" cy="25355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R="0" lvl="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Staff Scheduling:</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Manage doctor and staff schedules, including shift timings, on-call duties, and leave management.</a:t>
            </a:r>
          </a:p>
          <a:p>
            <a:pPr marR="0" lvl="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Credential Management:</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Track qualifications, certifications, and licensing information for medical and non-medical staff.</a:t>
            </a:r>
          </a:p>
          <a:p>
            <a:pPr marR="0" lvl="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Staff Profiles:</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Maintain profiles with contact information, roles, and responsibilities. </a:t>
            </a:r>
          </a:p>
          <a:p>
            <a:pPr marL="0" marR="0" lvl="0" indent="0" algn="just" defTabSz="914400" rtl="0" eaLnBrk="0" fontAlgn="base" latinLnBrk="0" hangingPunct="0">
              <a:lnSpc>
                <a:spcPct val="15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24707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0806F4A-7FCC-C1C7-6559-4B09AC9E19DD}"/>
              </a:ext>
            </a:extLst>
          </p:cNvPr>
          <p:cNvSpPr>
            <a:spLocks noGrp="1"/>
          </p:cNvSpPr>
          <p:nvPr>
            <p:ph type="title" idx="4294967295"/>
          </p:nvPr>
        </p:nvSpPr>
        <p:spPr>
          <a:xfrm>
            <a:off x="62345" y="-119207"/>
            <a:ext cx="10058400" cy="1450975"/>
          </a:xfrm>
        </p:spPr>
        <p:txBody>
          <a:bodyPr>
            <a:normAutofit/>
          </a:bodyPr>
          <a:lstStyle/>
          <a:p>
            <a:r>
              <a:rPr lang="en-US" sz="4000" b="1" dirty="0">
                <a:cs typeface="Times New Roman" panose="02020603050405020304" pitchFamily="18" charset="0"/>
              </a:rPr>
              <a:t>Billing and Accounts</a:t>
            </a:r>
            <a:br>
              <a:rPr lang="en-US" sz="4000" b="1" dirty="0"/>
            </a:br>
            <a:endParaRPr lang="en-IN" sz="4000" dirty="0"/>
          </a:p>
        </p:txBody>
      </p:sp>
      <p:sp>
        <p:nvSpPr>
          <p:cNvPr id="6" name="Content Placeholder 5">
            <a:extLst>
              <a:ext uri="{FF2B5EF4-FFF2-40B4-BE49-F238E27FC236}">
                <a16:creationId xmlns:a16="http://schemas.microsoft.com/office/drawing/2014/main" id="{05026380-0110-E647-87BF-5DA4722D0FB3}"/>
              </a:ext>
            </a:extLst>
          </p:cNvPr>
          <p:cNvSpPr>
            <a:spLocks noGrp="1"/>
          </p:cNvSpPr>
          <p:nvPr>
            <p:ph idx="4294967295"/>
          </p:nvPr>
        </p:nvSpPr>
        <p:spPr>
          <a:xfrm>
            <a:off x="647700" y="277236"/>
            <a:ext cx="10058400" cy="4022725"/>
          </a:xfrm>
        </p:spPr>
        <p:txBody>
          <a:bodyPr/>
          <a:lstStyle/>
          <a:p>
            <a:pPr algn="just">
              <a:lnSpc>
                <a:spcPct val="150000"/>
              </a:lnSpc>
            </a:pPr>
            <a:endParaRPr lang="en-US" sz="3600" b="1" dirty="0"/>
          </a:p>
          <a:p>
            <a:pPr marL="742950" lvl="1"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Patient Billing:</a:t>
            </a:r>
            <a:r>
              <a:rPr lang="en-US" dirty="0">
                <a:latin typeface="Times New Roman" panose="02020603050405020304" pitchFamily="18" charset="0"/>
                <a:cs typeface="Times New Roman" panose="02020603050405020304" pitchFamily="18" charset="0"/>
              </a:rPr>
              <a:t> Generate and manage patient bills for consultations, treatments, and other services.</a:t>
            </a:r>
          </a:p>
          <a:p>
            <a:pPr marL="742950" lvl="1"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Insurance Claims:</a:t>
            </a:r>
            <a:r>
              <a:rPr lang="en-US" dirty="0">
                <a:latin typeface="Times New Roman" panose="02020603050405020304" pitchFamily="18" charset="0"/>
                <a:cs typeface="Times New Roman" panose="02020603050405020304" pitchFamily="18" charset="0"/>
              </a:rPr>
              <a:t> Process and track insurance claims and reimbursements.</a:t>
            </a:r>
          </a:p>
          <a:p>
            <a:pPr marL="742950" lvl="1"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Accounts Receivable/Payable:</a:t>
            </a:r>
            <a:r>
              <a:rPr lang="en-US" dirty="0">
                <a:latin typeface="Times New Roman" panose="02020603050405020304" pitchFamily="18" charset="0"/>
                <a:cs typeface="Times New Roman" panose="02020603050405020304" pitchFamily="18" charset="0"/>
              </a:rPr>
              <a:t> Manage hospital’s financial transactions, including payments received and expenses.</a:t>
            </a:r>
          </a:p>
          <a:p>
            <a:endParaRPr lang="en-IN" dirty="0"/>
          </a:p>
        </p:txBody>
      </p:sp>
    </p:spTree>
    <p:extLst>
      <p:ext uri="{BB962C8B-B14F-4D97-AF65-F5344CB8AC3E}">
        <p14:creationId xmlns:p14="http://schemas.microsoft.com/office/powerpoint/2010/main" val="41848482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CC30F56-1C9F-3CD6-626F-E966579CAF33}"/>
              </a:ext>
            </a:extLst>
          </p:cNvPr>
          <p:cNvSpPr txBox="1"/>
          <p:nvPr/>
        </p:nvSpPr>
        <p:spPr>
          <a:xfrm>
            <a:off x="220806" y="220580"/>
            <a:ext cx="6094268" cy="707886"/>
          </a:xfrm>
          <a:prstGeom prst="rect">
            <a:avLst/>
          </a:prstGeom>
          <a:noFill/>
        </p:spPr>
        <p:txBody>
          <a:bodyPr wrap="square">
            <a:spAutoFit/>
          </a:bodyPr>
          <a:lstStyle/>
          <a:p>
            <a:r>
              <a:rPr lang="en-IN" sz="4000" b="1" dirty="0">
                <a:latin typeface="+mj-lt"/>
                <a:cs typeface="Times New Roman" panose="02020603050405020304" pitchFamily="18" charset="0"/>
              </a:rPr>
              <a:t>Inventory Management</a:t>
            </a:r>
            <a:endParaRPr lang="en-IN" sz="4000" dirty="0">
              <a:latin typeface="+mj-lt"/>
            </a:endParaRPr>
          </a:p>
        </p:txBody>
      </p:sp>
      <p:sp>
        <p:nvSpPr>
          <p:cNvPr id="5" name="TextBox 4">
            <a:extLst>
              <a:ext uri="{FF2B5EF4-FFF2-40B4-BE49-F238E27FC236}">
                <a16:creationId xmlns:a16="http://schemas.microsoft.com/office/drawing/2014/main" id="{0330026F-784E-18E7-BA49-15A3E1FA97B8}"/>
              </a:ext>
            </a:extLst>
          </p:cNvPr>
          <p:cNvSpPr txBox="1"/>
          <p:nvPr/>
        </p:nvSpPr>
        <p:spPr>
          <a:xfrm>
            <a:off x="1311853" y="1148293"/>
            <a:ext cx="7582766" cy="2957861"/>
          </a:xfrm>
          <a:prstGeom prst="rect">
            <a:avLst/>
          </a:prstGeom>
          <a:noFill/>
        </p:spPr>
        <p:txBody>
          <a:bodyPr wrap="square">
            <a:spAutoFit/>
          </a:bodyPr>
          <a:lstStyle/>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Stock Tracking:</a:t>
            </a:r>
            <a:r>
              <a:rPr lang="en-US" dirty="0">
                <a:latin typeface="Times New Roman" panose="02020603050405020304" pitchFamily="18" charset="0"/>
                <a:cs typeface="Times New Roman" panose="02020603050405020304" pitchFamily="18" charset="0"/>
              </a:rPr>
              <a:t> Monitor and manage medical supplies, pharmaceuticals, and other inventory items.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Purchase Orders:</a:t>
            </a:r>
            <a:r>
              <a:rPr lang="en-US" dirty="0">
                <a:latin typeface="Times New Roman" panose="02020603050405020304" pitchFamily="18" charset="0"/>
                <a:cs typeface="Times New Roman" panose="02020603050405020304" pitchFamily="18" charset="0"/>
              </a:rPr>
              <a:t> Track and manage purchase orders for new stock and supplies.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Expiry Management:</a:t>
            </a:r>
            <a:r>
              <a:rPr lang="en-US" dirty="0">
                <a:latin typeface="Times New Roman" panose="02020603050405020304" pitchFamily="18" charset="0"/>
                <a:cs typeface="Times New Roman" panose="02020603050405020304" pitchFamily="18" charset="0"/>
              </a:rPr>
              <a:t> Monitor the expiry dates of perishable items and manage stock accordingly.</a:t>
            </a:r>
          </a:p>
          <a:p>
            <a:pPr algn="just">
              <a:lnSpc>
                <a:spcPct val="150000"/>
              </a:lnSpc>
            </a:pP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58977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6CD51CB-4C84-8530-7293-18B0D530F8F5}"/>
              </a:ext>
            </a:extLst>
          </p:cNvPr>
          <p:cNvSpPr>
            <a:spLocks noGrp="1"/>
          </p:cNvSpPr>
          <p:nvPr>
            <p:ph type="title" idx="4294967295"/>
          </p:nvPr>
        </p:nvSpPr>
        <p:spPr>
          <a:xfrm>
            <a:off x="148937" y="-554326"/>
            <a:ext cx="10058400" cy="1449387"/>
          </a:xfrm>
        </p:spPr>
        <p:txBody>
          <a:bodyPr>
            <a:normAutofit/>
          </a:bodyPr>
          <a:lstStyle/>
          <a:p>
            <a:r>
              <a:rPr lang="en-IN" sz="4000" b="1" dirty="0"/>
              <a:t>Software Details</a:t>
            </a:r>
          </a:p>
        </p:txBody>
      </p:sp>
      <p:sp>
        <p:nvSpPr>
          <p:cNvPr id="9" name="TextBox 8">
            <a:extLst>
              <a:ext uri="{FF2B5EF4-FFF2-40B4-BE49-F238E27FC236}">
                <a16:creationId xmlns:a16="http://schemas.microsoft.com/office/drawing/2014/main" id="{AE208B65-58E8-7E83-E8DA-6E04CCE8F5E6}"/>
              </a:ext>
            </a:extLst>
          </p:cNvPr>
          <p:cNvSpPr txBox="1"/>
          <p:nvPr/>
        </p:nvSpPr>
        <p:spPr>
          <a:xfrm>
            <a:off x="1137372" y="1070264"/>
            <a:ext cx="8081529" cy="336656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68795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1169F4-14F0-99B1-AEC7-F7A2D65D7335}"/>
              </a:ext>
            </a:extLst>
          </p:cNvPr>
          <p:cNvSpPr>
            <a:spLocks noGrp="1"/>
          </p:cNvSpPr>
          <p:nvPr>
            <p:ph type="title" idx="4294967295"/>
          </p:nvPr>
        </p:nvSpPr>
        <p:spPr>
          <a:xfrm>
            <a:off x="0" y="-576263"/>
            <a:ext cx="10058400" cy="1450976"/>
          </a:xfrm>
        </p:spPr>
        <p:txBody>
          <a:bodyPr>
            <a:normAutofit/>
          </a:bodyPr>
          <a:lstStyle/>
          <a:p>
            <a:r>
              <a:rPr lang="en-IN" sz="4000" b="1" dirty="0"/>
              <a:t>Front End</a:t>
            </a:r>
          </a:p>
        </p:txBody>
      </p:sp>
      <p:sp>
        <p:nvSpPr>
          <p:cNvPr id="5" name="TextBox 4">
            <a:extLst>
              <a:ext uri="{FF2B5EF4-FFF2-40B4-BE49-F238E27FC236}">
                <a16:creationId xmlns:a16="http://schemas.microsoft.com/office/drawing/2014/main" id="{E2547D80-1185-8664-55E2-4BA0E397EEE8}"/>
              </a:ext>
            </a:extLst>
          </p:cNvPr>
          <p:cNvSpPr txBox="1"/>
          <p:nvPr/>
        </p:nvSpPr>
        <p:spPr>
          <a:xfrm>
            <a:off x="872836" y="1174173"/>
            <a:ext cx="9570028" cy="3782061"/>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33477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BC1F97-FB42-B22C-EC0E-55FEF556ED3E}"/>
              </a:ext>
            </a:extLst>
          </p:cNvPr>
          <p:cNvSpPr>
            <a:spLocks noGrp="1"/>
          </p:cNvSpPr>
          <p:nvPr>
            <p:ph type="title" idx="4294967295"/>
          </p:nvPr>
        </p:nvSpPr>
        <p:spPr>
          <a:xfrm>
            <a:off x="0" y="-597045"/>
            <a:ext cx="10988675" cy="1450976"/>
          </a:xfrm>
        </p:spPr>
        <p:txBody>
          <a:bodyPr>
            <a:normAutofit/>
          </a:bodyPr>
          <a:lstStyle/>
          <a:p>
            <a:r>
              <a:rPr lang="en-IN" sz="4000" b="1" dirty="0"/>
              <a:t>Database</a:t>
            </a:r>
          </a:p>
        </p:txBody>
      </p:sp>
      <p:sp>
        <p:nvSpPr>
          <p:cNvPr id="5" name="TextBox 4">
            <a:extLst>
              <a:ext uri="{FF2B5EF4-FFF2-40B4-BE49-F238E27FC236}">
                <a16:creationId xmlns:a16="http://schemas.microsoft.com/office/drawing/2014/main" id="{22F4D97A-BD45-95E4-4323-1ED20429128B}"/>
              </a:ext>
            </a:extLst>
          </p:cNvPr>
          <p:cNvSpPr txBox="1"/>
          <p:nvPr/>
        </p:nvSpPr>
        <p:spPr>
          <a:xfrm>
            <a:off x="1091045" y="1257299"/>
            <a:ext cx="9050482" cy="336656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67345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A231C2-A368-67D8-110A-869BCB62544B}"/>
              </a:ext>
            </a:extLst>
          </p:cNvPr>
          <p:cNvSpPr>
            <a:spLocks noGrp="1"/>
          </p:cNvSpPr>
          <p:nvPr>
            <p:ph type="title" idx="4294967295"/>
          </p:nvPr>
        </p:nvSpPr>
        <p:spPr>
          <a:xfrm>
            <a:off x="0" y="-725488"/>
            <a:ext cx="10058400" cy="1450976"/>
          </a:xfrm>
        </p:spPr>
        <p:txBody>
          <a:bodyPr>
            <a:normAutofit/>
          </a:bodyPr>
          <a:lstStyle/>
          <a:p>
            <a:r>
              <a:rPr lang="en-IN" sz="4000" b="1" dirty="0"/>
              <a:t>Cloud Web Server</a:t>
            </a:r>
          </a:p>
        </p:txBody>
      </p:sp>
      <p:sp>
        <p:nvSpPr>
          <p:cNvPr id="5" name="TextBox 4">
            <a:extLst>
              <a:ext uri="{FF2B5EF4-FFF2-40B4-BE49-F238E27FC236}">
                <a16:creationId xmlns:a16="http://schemas.microsoft.com/office/drawing/2014/main" id="{D3A84B8D-7C50-5006-1F7F-E3E85000D567}"/>
              </a:ext>
            </a:extLst>
          </p:cNvPr>
          <p:cNvSpPr txBox="1"/>
          <p:nvPr/>
        </p:nvSpPr>
        <p:spPr>
          <a:xfrm>
            <a:off x="955965" y="864322"/>
            <a:ext cx="9237518" cy="3782061"/>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65191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0C9C6F-A47D-680E-3643-9F1FD26D0E7B}"/>
              </a:ext>
            </a:extLst>
          </p:cNvPr>
          <p:cNvSpPr>
            <a:spLocks noGrp="1"/>
          </p:cNvSpPr>
          <p:nvPr>
            <p:ph type="title" idx="4294967295"/>
          </p:nvPr>
        </p:nvSpPr>
        <p:spPr>
          <a:xfrm>
            <a:off x="51955" y="-724694"/>
            <a:ext cx="10058400" cy="1449387"/>
          </a:xfrm>
        </p:spPr>
        <p:txBody>
          <a:bodyPr>
            <a:normAutofit/>
          </a:bodyPr>
          <a:lstStyle/>
          <a:p>
            <a:r>
              <a:rPr lang="en-US" sz="4200" b="1" dirty="0"/>
              <a:t>SOFTWARE REQUIREMENTS:</a:t>
            </a:r>
            <a:endParaRPr lang="en-IN" sz="4200" dirty="0"/>
          </a:p>
        </p:txBody>
      </p:sp>
      <p:sp>
        <p:nvSpPr>
          <p:cNvPr id="3" name="Content Placeholder 2">
            <a:extLst>
              <a:ext uri="{FF2B5EF4-FFF2-40B4-BE49-F238E27FC236}">
                <a16:creationId xmlns:a16="http://schemas.microsoft.com/office/drawing/2014/main" id="{F799D9D2-C840-B726-2D82-D79E5ED0C78F}"/>
              </a:ext>
            </a:extLst>
          </p:cNvPr>
          <p:cNvSpPr>
            <a:spLocks noGrp="1"/>
          </p:cNvSpPr>
          <p:nvPr>
            <p:ph idx="4294967295"/>
          </p:nvPr>
        </p:nvSpPr>
        <p:spPr>
          <a:xfrm>
            <a:off x="907473" y="887700"/>
            <a:ext cx="10058400" cy="4022725"/>
          </a:xfrm>
        </p:spPr>
        <p:txBody>
          <a:bodyPr/>
          <a:lstStyle/>
          <a:p>
            <a:pPr lvl="0" algn="just">
              <a:lnSpc>
                <a:spcPct val="150000"/>
              </a:lnSpc>
              <a:buFont typeface="Arial" panose="020B0604020202020204" pitchFamily="34" charset="0"/>
              <a:buChar char="•"/>
            </a:pPr>
            <a:r>
              <a:rPr lang="en-US" sz="18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1800" dirty="0">
                <a:latin typeface="Times New Roman" pitchFamily="18" charset="0"/>
                <a:cs typeface="Times New Roman" pitchFamily="18" charset="0"/>
              </a:rPr>
              <a:t>Language	               :PYTHON Google </a:t>
            </a:r>
            <a:r>
              <a:rPr lang="en-US" sz="1800" dirty="0" err="1">
                <a:latin typeface="Times New Roman" pitchFamily="18" charset="0"/>
                <a:cs typeface="Times New Roman" pitchFamily="18" charset="0"/>
              </a:rPr>
              <a:t>Colab</a:t>
            </a:r>
            <a:endParaRPr lang="en-US" sz="18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38100372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9D6C60-BF6A-F0E0-9B76-BBA0C3A5A36E}"/>
              </a:ext>
            </a:extLst>
          </p:cNvPr>
          <p:cNvSpPr>
            <a:spLocks noGrp="1"/>
          </p:cNvSpPr>
          <p:nvPr>
            <p:ph type="title" idx="4294967295"/>
          </p:nvPr>
        </p:nvSpPr>
        <p:spPr>
          <a:xfrm>
            <a:off x="145473" y="-534699"/>
            <a:ext cx="10058400" cy="1450976"/>
          </a:xfrm>
        </p:spPr>
        <p:txBody>
          <a:bodyPr>
            <a:normAutofit/>
          </a:bodyPr>
          <a:lstStyle/>
          <a:p>
            <a:r>
              <a:rPr lang="en-US" sz="4200" b="1" dirty="0"/>
              <a:t>HARDWARE REQUIREMENTS:</a:t>
            </a:r>
            <a:endParaRPr lang="en-IN" sz="4200" dirty="0"/>
          </a:p>
        </p:txBody>
      </p:sp>
      <p:sp>
        <p:nvSpPr>
          <p:cNvPr id="3" name="Content Placeholder 2">
            <a:extLst>
              <a:ext uri="{FF2B5EF4-FFF2-40B4-BE49-F238E27FC236}">
                <a16:creationId xmlns:a16="http://schemas.microsoft.com/office/drawing/2014/main" id="{3453A27C-42EA-6F5C-F3B2-A03F535D54BA}"/>
              </a:ext>
            </a:extLst>
          </p:cNvPr>
          <p:cNvSpPr>
            <a:spLocks noGrp="1"/>
          </p:cNvSpPr>
          <p:nvPr>
            <p:ph idx="4294967295"/>
          </p:nvPr>
        </p:nvSpPr>
        <p:spPr>
          <a:xfrm>
            <a:off x="689264" y="1077336"/>
            <a:ext cx="10058400" cy="4022725"/>
          </a:xfrm>
        </p:spPr>
        <p:txBody>
          <a:bodyPr/>
          <a:lstStyle/>
          <a:p>
            <a:pPr algn="just">
              <a:lnSpc>
                <a:spcPct val="150000"/>
              </a:lnSpc>
              <a:buFont typeface="Arial" panose="020B0604020202020204" pitchFamily="34" charset="0"/>
              <a:buChar char="•"/>
            </a:pPr>
            <a:r>
              <a:rPr lang="en-US" sz="18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18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1800" dirty="0" err="1">
                <a:latin typeface="Times New Roman" pitchFamily="18" charset="0"/>
                <a:cs typeface="Times New Roman" pitchFamily="18" charset="0"/>
              </a:rPr>
              <a:t>Harddisk</a:t>
            </a:r>
            <a:r>
              <a:rPr lang="en-US" sz="18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18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8904408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7041B0-D42C-D18D-E4AC-B6AF165728CE}"/>
              </a:ext>
            </a:extLst>
          </p:cNvPr>
          <p:cNvSpPr>
            <a:spLocks noGrp="1"/>
          </p:cNvSpPr>
          <p:nvPr>
            <p:ph type="title" idx="4294967295"/>
          </p:nvPr>
        </p:nvSpPr>
        <p:spPr>
          <a:xfrm>
            <a:off x="72736" y="-725488"/>
            <a:ext cx="10058400" cy="1450976"/>
          </a:xfrm>
        </p:spPr>
        <p:txBody>
          <a:bodyPr>
            <a:normAutofit/>
          </a:bodyPr>
          <a:lstStyle/>
          <a:p>
            <a:r>
              <a:rPr lang="en-US" sz="4200" b="1" dirty="0"/>
              <a:t>CONCLUSION</a:t>
            </a:r>
            <a:endParaRPr lang="en-IN" sz="4200" b="1" dirty="0"/>
          </a:p>
        </p:txBody>
      </p:sp>
      <p:sp>
        <p:nvSpPr>
          <p:cNvPr id="3" name="Content Placeholder 2">
            <a:extLst>
              <a:ext uri="{FF2B5EF4-FFF2-40B4-BE49-F238E27FC236}">
                <a16:creationId xmlns:a16="http://schemas.microsoft.com/office/drawing/2014/main" id="{98429748-1026-8DAB-2AF0-1FFA582602CD}"/>
              </a:ext>
            </a:extLst>
          </p:cNvPr>
          <p:cNvSpPr>
            <a:spLocks noGrp="1"/>
          </p:cNvSpPr>
          <p:nvPr>
            <p:ph idx="4294967295"/>
          </p:nvPr>
        </p:nvSpPr>
        <p:spPr>
          <a:xfrm>
            <a:off x="716973" y="1123155"/>
            <a:ext cx="10546773" cy="5069827"/>
          </a:xfrm>
        </p:spPr>
        <p:txBody>
          <a:bodyPr>
            <a:noAutofit/>
          </a:bodyPr>
          <a:lstStyle/>
          <a:p>
            <a:pPr algn="just">
              <a:lnSpc>
                <a:spcPct val="16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development of a system for the well-known hospital Zone is the primary emphasis of this project. Most that hospital's daily operations are now computerized thanks to this system. Patients, pharmacists, lab assistants, and HR managers are the system's primary users.</a:t>
            </a:r>
          </a:p>
          <a:p>
            <a:pPr algn="just">
              <a:lnSpc>
                <a:spcPct val="16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This hospital's work is organized utilizing a system that includes five modules. Those are the systems for managing doctors. Systems for managing reservations, pharmacies, human resources, and healthcare are also available. Using these modules, most of the work is computerized. </a:t>
            </a:r>
          </a:p>
          <a:p>
            <a:pPr algn="just">
              <a:lnSpc>
                <a:spcPct val="16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Like controlling medical information. coordinating the scheduling of lab tests, monitoring patient information, and managing the delivery process and pharmacy information. Additionally, the system is designed to produce accurate results for a variety of needs, including reporting on lab tests, patient bookings, pharmacy information, etc.</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66130411"/>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514949"/>
      </a:dk2>
      <a:lt2>
        <a:srgbClr val="E1E1DB"/>
      </a:lt2>
      <a:accent1>
        <a:srgbClr val="9DBFBE"/>
      </a:accent1>
      <a:accent2>
        <a:srgbClr val="DB8631"/>
      </a:accent2>
      <a:accent3>
        <a:srgbClr val="E3CC5A"/>
      </a:accent3>
      <a:accent4>
        <a:srgbClr val="ACADA8"/>
      </a:accent4>
      <a:accent5>
        <a:srgbClr val="927C61"/>
      </a:accent5>
      <a:accent6>
        <a:srgbClr val="B3B435"/>
      </a:accent6>
      <a:hlink>
        <a:srgbClr val="0000FF"/>
      </a:hlink>
      <a:folHlink>
        <a:srgbClr val="800080"/>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243AF7DC-D15B-41C0-AE81-23980D1B9FC4}"/>
    </a:ext>
  </a:extLst>
</a:theme>
</file>

<file path=docProps/app.xml><?xml version="1.0" encoding="utf-8"?>
<Properties xmlns="http://schemas.openxmlformats.org/officeDocument/2006/extended-properties" xmlns:vt="http://schemas.openxmlformats.org/officeDocument/2006/docPropsVTypes">
  <Template>Retrospect</Template>
  <TotalTime>71</TotalTime>
  <Words>2129</Words>
  <Application>Microsoft Office PowerPoint</Application>
  <PresentationFormat>Widescreen</PresentationFormat>
  <Paragraphs>99</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Times New Roman</vt:lpstr>
      <vt:lpstr>Retrospect</vt:lpstr>
      <vt:lpstr>PowerPoint Presentation</vt:lpstr>
      <vt:lpstr>Abstract</vt:lpstr>
      <vt:lpstr>Objective</vt:lpstr>
      <vt:lpstr>Existing System</vt:lpstr>
      <vt:lpstr>Disadvantage</vt:lpstr>
      <vt:lpstr>PROPOSED SYSTEM :</vt:lpstr>
      <vt:lpstr>Advantage</vt:lpstr>
      <vt:lpstr>Introduction</vt:lpstr>
      <vt:lpstr>PowerPoint Presentation</vt:lpstr>
      <vt:lpstr>MODULES</vt:lpstr>
      <vt:lpstr>Patient Management </vt:lpstr>
      <vt:lpstr>Doctor/Staff Management </vt:lpstr>
      <vt:lpstr>Billing and Accounts </vt:lpstr>
      <vt:lpstr>PowerPoint Presentation</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3</cp:revision>
  <dcterms:created xsi:type="dcterms:W3CDTF">2024-07-26T11:51:30Z</dcterms:created>
  <dcterms:modified xsi:type="dcterms:W3CDTF">2024-12-21T11:53:23Z</dcterms:modified>
</cp:coreProperties>
</file>