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C53B37E-609E-4687-A182-349361769DEA}"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2065124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53B37E-609E-4687-A182-349361769DE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533178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53B37E-609E-4687-A182-349361769DE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358804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53B37E-609E-4687-A182-349361769DE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3502992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53B37E-609E-4687-A182-349361769DEA}"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2082097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53B37E-609E-4687-A182-349361769DEA}"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1046475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53B37E-609E-4687-A182-349361769DEA}" type="datetimeFigureOut">
              <a:rPr lang="en-IN" smtClean="0"/>
              <a:t>14-12-2024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3283392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53B37E-609E-4687-A182-349361769DE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1102722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53B37E-609E-4687-A182-349361769DE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692368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53B37E-609E-4687-A182-349361769DE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1060524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53B37E-609E-4687-A182-349361769DE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763951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53B37E-609E-4687-A182-349361769DE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3EBD561-33AE-49DB-B2AC-32D968504DB8}"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57303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53B37E-609E-4687-A182-349361769DE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34134586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C53B37E-609E-4687-A182-349361769DEA}"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21208457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C53B37E-609E-4687-A182-349361769DEA}"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12035520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53B37E-609E-4687-A182-349361769DE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7717911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53B37E-609E-4687-A182-349361769DE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3EBD561-33AE-49DB-B2AC-32D968504DB8}" type="slidenum">
              <a:rPr lang="en-IN" smtClean="0"/>
              <a:t>‹#›</a:t>
            </a:fld>
            <a:endParaRPr lang="en-IN"/>
          </a:p>
        </p:txBody>
      </p:sp>
    </p:spTree>
    <p:extLst>
      <p:ext uri="{BB962C8B-B14F-4D97-AF65-F5344CB8AC3E}">
        <p14:creationId xmlns:p14="http://schemas.microsoft.com/office/powerpoint/2010/main" val="202523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1C53B37E-609E-4687-A182-349361769DEA}" type="datetimeFigureOut">
              <a:rPr lang="en-IN" smtClean="0"/>
              <a:t>14-12-2024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F3EBD561-33AE-49DB-B2AC-32D968504DB8}" type="slidenum">
              <a:rPr lang="en-IN" smtClean="0"/>
              <a:t>‹#›</a:t>
            </a:fld>
            <a:endParaRPr lang="en-IN"/>
          </a:p>
        </p:txBody>
      </p:sp>
    </p:spTree>
    <p:extLst>
      <p:ext uri="{BB962C8B-B14F-4D97-AF65-F5344CB8AC3E}">
        <p14:creationId xmlns:p14="http://schemas.microsoft.com/office/powerpoint/2010/main" val="4273069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F031FB9-B426-5B6A-96B8-DC8315786C0D}"/>
              </a:ext>
            </a:extLst>
          </p:cNvPr>
          <p:cNvSpPr>
            <a:spLocks noGrp="1"/>
          </p:cNvSpPr>
          <p:nvPr>
            <p:ph type="title"/>
          </p:nvPr>
        </p:nvSpPr>
        <p:spPr>
          <a:xfrm>
            <a:off x="942109" y="2557607"/>
            <a:ext cx="10515600" cy="1325563"/>
          </a:xfrm>
        </p:spPr>
        <p:txBody>
          <a:bodyPr>
            <a:normAutofit fontScale="90000"/>
          </a:bodyPr>
          <a:lstStyle/>
          <a:p>
            <a:pPr algn="ctr"/>
            <a:r>
              <a:rPr lang="en-US" sz="4000" dirty="0"/>
              <a:t>climate based cloth recommendation using machine</a:t>
            </a:r>
            <a:br>
              <a:rPr lang="en-US" dirty="0"/>
            </a:br>
            <a:endParaRPr lang="en-IN" dirty="0"/>
          </a:p>
        </p:txBody>
      </p:sp>
    </p:spTree>
    <p:extLst>
      <p:ext uri="{BB962C8B-B14F-4D97-AF65-F5344CB8AC3E}">
        <p14:creationId xmlns:p14="http://schemas.microsoft.com/office/powerpoint/2010/main" val="798367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64B4F-78F4-41C9-20B6-D67BD3F1BDBE}"/>
              </a:ext>
            </a:extLst>
          </p:cNvPr>
          <p:cNvSpPr>
            <a:spLocks noGrp="1"/>
          </p:cNvSpPr>
          <p:nvPr>
            <p:ph type="title"/>
          </p:nvPr>
        </p:nvSpPr>
        <p:spPr>
          <a:xfrm>
            <a:off x="121227" y="-144029"/>
            <a:ext cx="10515600" cy="1325563"/>
          </a:xfrm>
        </p:spPr>
        <p:txBody>
          <a:bodyPr>
            <a:normAutofit/>
          </a:bodyPr>
          <a:lstStyle/>
          <a:p>
            <a:r>
              <a:rPr lang="en-US" sz="4000" b="1" dirty="0"/>
              <a:t>Abstract</a:t>
            </a:r>
            <a:endParaRPr lang="en-IN" sz="4000" dirty="0"/>
          </a:p>
        </p:txBody>
      </p:sp>
      <p:sp>
        <p:nvSpPr>
          <p:cNvPr id="3" name="Content Placeholder 2">
            <a:extLst>
              <a:ext uri="{FF2B5EF4-FFF2-40B4-BE49-F238E27FC236}">
                <a16:creationId xmlns:a16="http://schemas.microsoft.com/office/drawing/2014/main" id="{C297091B-0F6D-CC79-8130-9D6DFC510B2A}"/>
              </a:ext>
            </a:extLst>
          </p:cNvPr>
          <p:cNvSpPr>
            <a:spLocks noGrp="1"/>
          </p:cNvSpPr>
          <p:nvPr>
            <p:ph idx="1"/>
          </p:nvPr>
        </p:nvSpPr>
        <p:spPr>
          <a:xfrm>
            <a:off x="519546" y="914399"/>
            <a:ext cx="10917382" cy="5548745"/>
          </a:xfrm>
        </p:spPr>
        <p:txBody>
          <a:bodyPr>
            <a:normAutofit/>
          </a:bodyPr>
          <a:lstStyle/>
          <a:p>
            <a:pPr algn="just">
              <a:lnSpc>
                <a:spcPct val="150000"/>
              </a:lnSpc>
            </a:pPr>
            <a:r>
              <a:rPr lang="en-US" sz="1800" dirty="0"/>
              <a:t>In this paper, we demonstrate a practical system for automatic weather-oriented clothing suggestion, given the weather information, the system can automatically recommend the most suitable clothing from the user s personal clothing album, or intelligently suggest the most pairing one with the </a:t>
            </a:r>
            <a:r>
              <a:rPr lang="en-US" sz="1800" dirty="0" err="1"/>
              <a:t>userspecified</a:t>
            </a:r>
            <a:r>
              <a:rPr lang="en-US" sz="1800" dirty="0"/>
              <a:t> reference clothing. </a:t>
            </a:r>
          </a:p>
          <a:p>
            <a:pPr algn="just">
              <a:lnSpc>
                <a:spcPct val="150000"/>
              </a:lnSpc>
            </a:pPr>
            <a:r>
              <a:rPr lang="en-US" sz="1800" dirty="0"/>
              <a:t>This is an extremely challenging problem due to the large discrepancy factors that should be considered under different weather conditions. To approach this task, we use clothing attributes as a mid-level bridge to narrow the gap between low-level features and the high-level weather categories. </a:t>
            </a:r>
          </a:p>
          <a:p>
            <a:pPr algn="just">
              <a:lnSpc>
                <a:spcPct val="150000"/>
              </a:lnSpc>
            </a:pPr>
            <a:r>
              <a:rPr lang="en-US" sz="1800" dirty="0"/>
              <a:t>We adopt a scoring function, which includes three terms, to model the relationship. To acquire an optimized model and verify our proposed method, we collect a large clothing Weather-to-Garment (</a:t>
            </a:r>
            <a:r>
              <a:rPr lang="en-US" sz="1800" dirty="0" err="1"/>
              <a:t>WoG</a:t>
            </a:r>
            <a:r>
              <a:rPr lang="en-US" sz="1800" dirty="0"/>
              <a:t>) dataset. </a:t>
            </a:r>
          </a:p>
          <a:p>
            <a:pPr algn="just">
              <a:lnSpc>
                <a:spcPct val="150000"/>
              </a:lnSpc>
            </a:pPr>
            <a:r>
              <a:rPr lang="en-US" sz="1800" dirty="0"/>
              <a:t>Experiments on the </a:t>
            </a:r>
            <a:r>
              <a:rPr lang="en-US" sz="1800" dirty="0" err="1"/>
              <a:t>WoG</a:t>
            </a:r>
            <a:r>
              <a:rPr lang="en-US" sz="1800" dirty="0"/>
              <a:t> dataset demonstrate that our learned model are effective for both weather-oriented clothing recommendation and pairing.</a:t>
            </a:r>
            <a:endParaRPr lang="en-IN" sz="1800" dirty="0"/>
          </a:p>
        </p:txBody>
      </p:sp>
    </p:spTree>
    <p:extLst>
      <p:ext uri="{BB962C8B-B14F-4D97-AF65-F5344CB8AC3E}">
        <p14:creationId xmlns:p14="http://schemas.microsoft.com/office/powerpoint/2010/main" val="3026345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21A00-15B6-5180-AC07-5A9EC53A88D7}"/>
              </a:ext>
            </a:extLst>
          </p:cNvPr>
          <p:cNvSpPr>
            <a:spLocks noGrp="1"/>
          </p:cNvSpPr>
          <p:nvPr>
            <p:ph type="title"/>
          </p:nvPr>
        </p:nvSpPr>
        <p:spPr>
          <a:xfrm>
            <a:off x="0" y="-175202"/>
            <a:ext cx="10515600" cy="1325563"/>
          </a:xfrm>
        </p:spPr>
        <p:txBody>
          <a:bodyPr>
            <a:normAutofit/>
          </a:bodyPr>
          <a:lstStyle/>
          <a:p>
            <a:r>
              <a:rPr lang="en-US" sz="4000" b="1" dirty="0"/>
              <a:t>Objective</a:t>
            </a:r>
            <a:endParaRPr lang="en-IN" sz="4000" dirty="0"/>
          </a:p>
        </p:txBody>
      </p:sp>
      <p:sp>
        <p:nvSpPr>
          <p:cNvPr id="3" name="Content Placeholder 2">
            <a:extLst>
              <a:ext uri="{FF2B5EF4-FFF2-40B4-BE49-F238E27FC236}">
                <a16:creationId xmlns:a16="http://schemas.microsoft.com/office/drawing/2014/main" id="{03598FF4-FE56-B57F-6C27-0C98F826E17C}"/>
              </a:ext>
            </a:extLst>
          </p:cNvPr>
          <p:cNvSpPr>
            <a:spLocks noGrp="1"/>
          </p:cNvSpPr>
          <p:nvPr>
            <p:ph idx="1"/>
          </p:nvPr>
        </p:nvSpPr>
        <p:spPr>
          <a:xfrm>
            <a:off x="1080655" y="995146"/>
            <a:ext cx="10418618" cy="4867708"/>
          </a:xfrm>
        </p:spPr>
        <p:txBody>
          <a:bodyPr>
            <a:normAutofit/>
          </a:bodyPr>
          <a:lstStyle/>
          <a:p>
            <a:pPr algn="just">
              <a:lnSpc>
                <a:spcPct val="150000"/>
              </a:lnSpc>
            </a:pPr>
            <a:r>
              <a:rPr lang="en-US" sz="1800" dirty="0"/>
              <a:t>If results indicate that weather data can be used to create better product recommendations, this could be used by </a:t>
            </a:r>
            <a:r>
              <a:rPr lang="en-US" sz="1800" dirty="0" err="1"/>
              <a:t>Babyshop</a:t>
            </a:r>
            <a:r>
              <a:rPr lang="en-US" sz="1800" dirty="0"/>
              <a:t> to potentially sell more clothes and create a better shopping experience on their shopping platforms.</a:t>
            </a:r>
          </a:p>
          <a:p>
            <a:pPr algn="just">
              <a:lnSpc>
                <a:spcPct val="150000"/>
              </a:lnSpc>
            </a:pPr>
            <a:r>
              <a:rPr lang="en-US" sz="1800" dirty="0"/>
              <a:t> Better recommender systems could also help their customers to get their shopping needs better met. </a:t>
            </a:r>
          </a:p>
          <a:p>
            <a:pPr algn="just">
              <a:lnSpc>
                <a:spcPct val="150000"/>
              </a:lnSpc>
            </a:pPr>
            <a:r>
              <a:rPr lang="en-US" sz="1800" dirty="0"/>
              <a:t>The use of weather data as features for product recommendations for purchasing clothes is likely not new, but during the literature review, no published research on this exact topic was found. </a:t>
            </a:r>
          </a:p>
          <a:p>
            <a:pPr algn="just">
              <a:lnSpc>
                <a:spcPct val="150000"/>
              </a:lnSpc>
            </a:pPr>
            <a:r>
              <a:rPr lang="en-US" sz="1800" dirty="0"/>
              <a:t>This makes additional research on this topic worthwhile. Several of the papers we found about weather-based clothing recommendations are in the domain of recommending clothes from a person’s wardrobe, not from an online store, as in the case of this thesis.</a:t>
            </a:r>
            <a:endParaRPr lang="en-IN" sz="1800" dirty="0"/>
          </a:p>
        </p:txBody>
      </p:sp>
    </p:spTree>
    <p:extLst>
      <p:ext uri="{BB962C8B-B14F-4D97-AF65-F5344CB8AC3E}">
        <p14:creationId xmlns:p14="http://schemas.microsoft.com/office/powerpoint/2010/main" val="2578867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74AA8-B4FD-0C15-7C92-08CEC25E28A6}"/>
              </a:ext>
            </a:extLst>
          </p:cNvPr>
          <p:cNvSpPr>
            <a:spLocks noGrp="1"/>
          </p:cNvSpPr>
          <p:nvPr>
            <p:ph type="title"/>
          </p:nvPr>
        </p:nvSpPr>
        <p:spPr>
          <a:xfrm>
            <a:off x="0" y="-81684"/>
            <a:ext cx="10515600" cy="1325563"/>
          </a:xfrm>
        </p:spPr>
        <p:txBody>
          <a:bodyPr>
            <a:normAutofit/>
          </a:bodyPr>
          <a:lstStyle/>
          <a:p>
            <a:r>
              <a:rPr lang="en-US" sz="4000" b="1" dirty="0"/>
              <a:t>Existing System</a:t>
            </a:r>
            <a:endParaRPr lang="en-IN" sz="4000" dirty="0"/>
          </a:p>
        </p:txBody>
      </p:sp>
      <p:sp>
        <p:nvSpPr>
          <p:cNvPr id="3" name="Content Placeholder 2">
            <a:extLst>
              <a:ext uri="{FF2B5EF4-FFF2-40B4-BE49-F238E27FC236}">
                <a16:creationId xmlns:a16="http://schemas.microsoft.com/office/drawing/2014/main" id="{99A90D46-E9CD-AC39-6998-3B4294E80289}"/>
              </a:ext>
            </a:extLst>
          </p:cNvPr>
          <p:cNvSpPr>
            <a:spLocks noGrp="1"/>
          </p:cNvSpPr>
          <p:nvPr>
            <p:ph idx="1"/>
          </p:nvPr>
        </p:nvSpPr>
        <p:spPr>
          <a:xfrm>
            <a:off x="498763" y="976745"/>
            <a:ext cx="11000509" cy="5226628"/>
          </a:xfrm>
        </p:spPr>
        <p:txBody>
          <a:bodyPr>
            <a:normAutofit/>
          </a:bodyPr>
          <a:lstStyle/>
          <a:p>
            <a:pPr algn="just">
              <a:lnSpc>
                <a:spcPct val="150000"/>
              </a:lnSpc>
            </a:pPr>
            <a:r>
              <a:rPr lang="en-US" sz="1800" dirty="0"/>
              <a:t>The correlation between weather and purchasing patterns for adult clothing has been studied in several papers such as [6], [7], but little research has been done specifically on the correlation between weather and purchasing patterns for children’s clothing. </a:t>
            </a:r>
          </a:p>
          <a:p>
            <a:pPr algn="just">
              <a:lnSpc>
                <a:spcPct val="150000"/>
              </a:lnSpc>
            </a:pPr>
            <a:r>
              <a:rPr lang="en-US" sz="1800" dirty="0"/>
              <a:t>Shopping for adult’s clothing and children’s clothing differs in several ways. Adults typically buy most adult clothing for themselves, while children’s clothing is typically bought for the child by her parent(s) or guardian(s).</a:t>
            </a:r>
          </a:p>
          <a:p>
            <a:pPr algn="just">
              <a:lnSpc>
                <a:spcPct val="150000"/>
              </a:lnSpc>
            </a:pPr>
            <a:r>
              <a:rPr lang="en-US" sz="1800" dirty="0"/>
              <a:t> As children grow, they routinely need larger clothes. For these reasons, it could be reasonable to believe that correlations between weather and purchasing patterns for adult clothing cannot be fully extrapolated to the children’s domain.</a:t>
            </a:r>
          </a:p>
          <a:p>
            <a:pPr algn="just">
              <a:lnSpc>
                <a:spcPct val="150000"/>
              </a:lnSpc>
            </a:pPr>
            <a:r>
              <a:rPr lang="en-US" sz="1800" dirty="0"/>
              <a:t> Shopping for children’s clothing could be associated with more planning or less spontaneity than shopping for adult clothing.</a:t>
            </a:r>
            <a:endParaRPr lang="en-IN" sz="1800" dirty="0"/>
          </a:p>
        </p:txBody>
      </p:sp>
    </p:spTree>
    <p:extLst>
      <p:ext uri="{BB962C8B-B14F-4D97-AF65-F5344CB8AC3E}">
        <p14:creationId xmlns:p14="http://schemas.microsoft.com/office/powerpoint/2010/main" val="2665445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B2EA1-08FF-E681-6E58-A3527E42AC73}"/>
              </a:ext>
            </a:extLst>
          </p:cNvPr>
          <p:cNvSpPr>
            <a:spLocks noGrp="1"/>
          </p:cNvSpPr>
          <p:nvPr>
            <p:ph type="title"/>
          </p:nvPr>
        </p:nvSpPr>
        <p:spPr>
          <a:xfrm>
            <a:off x="0" y="-175202"/>
            <a:ext cx="10515600" cy="1325563"/>
          </a:xfrm>
        </p:spPr>
        <p:txBody>
          <a:bodyPr>
            <a:normAutofit/>
          </a:bodyPr>
          <a:lstStyle/>
          <a:p>
            <a:r>
              <a:rPr lang="en-US" sz="4000" b="1" dirty="0"/>
              <a:t>Disadvantage</a:t>
            </a:r>
            <a:endParaRPr lang="en-IN" sz="4000" dirty="0"/>
          </a:p>
        </p:txBody>
      </p:sp>
      <p:sp>
        <p:nvSpPr>
          <p:cNvPr id="3" name="Content Placeholder 2">
            <a:extLst>
              <a:ext uri="{FF2B5EF4-FFF2-40B4-BE49-F238E27FC236}">
                <a16:creationId xmlns:a16="http://schemas.microsoft.com/office/drawing/2014/main" id="{9CB94354-FC9D-CB60-6329-4279954EE37C}"/>
              </a:ext>
            </a:extLst>
          </p:cNvPr>
          <p:cNvSpPr>
            <a:spLocks noGrp="1"/>
          </p:cNvSpPr>
          <p:nvPr>
            <p:ph idx="1"/>
          </p:nvPr>
        </p:nvSpPr>
        <p:spPr>
          <a:xfrm>
            <a:off x="512618" y="883228"/>
            <a:ext cx="11166763" cy="5579918"/>
          </a:xfrm>
        </p:spPr>
        <p:txBody>
          <a:bodyPr>
            <a:normAutofit/>
          </a:bodyPr>
          <a:lstStyle/>
          <a:p>
            <a:pPr algn="just">
              <a:lnSpc>
                <a:spcPct val="150000"/>
              </a:lnSpc>
            </a:pPr>
            <a:r>
              <a:rPr lang="en-US" sz="1800" b="1" dirty="0"/>
              <a:t>Accuracy Issues</a:t>
            </a:r>
            <a:r>
              <a:rPr lang="en-US" sz="1800" dirty="0"/>
              <a:t>: Climate-based clothing recommendations rely on accurate, local weather data. However, weather stations might not always capture real-time or hyper-local variations in climate, especially in large or rural areas.</a:t>
            </a:r>
          </a:p>
          <a:p>
            <a:pPr algn="just">
              <a:lnSpc>
                <a:spcPct val="150000"/>
              </a:lnSpc>
            </a:pPr>
            <a:r>
              <a:rPr lang="en-US" sz="1800" b="1" dirty="0" err="1"/>
              <a:t>bjectivity</a:t>
            </a:r>
            <a:r>
              <a:rPr lang="en-US" sz="1800" dirty="0"/>
              <a:t>: People's clothing preferences vary significantly, even under similar weather conditions. For example, one person might feel comfortable in a T-shirt at 18°C, while another may prefer a jacket. Machine learning models may struggle to account for these subjective differences.</a:t>
            </a:r>
          </a:p>
          <a:p>
            <a:pPr algn="just">
              <a:lnSpc>
                <a:spcPct val="150000"/>
              </a:lnSpc>
            </a:pPr>
            <a:r>
              <a:rPr lang="en-US" sz="1800" b="1" dirty="0"/>
              <a:t>Personal Data Collection</a:t>
            </a:r>
            <a:r>
              <a:rPr lang="en-US" sz="1800" dirty="0"/>
              <a:t>: For a personalized clothing recommendation system to work, it might need access to personal data, such as user preferences, purchase history, or location data. This raises privacy concerns if data is misused or not adequately protected.</a:t>
            </a:r>
          </a:p>
          <a:p>
            <a:pPr algn="just">
              <a:lnSpc>
                <a:spcPct val="150000"/>
              </a:lnSpc>
            </a:pPr>
            <a:r>
              <a:rPr lang="en-US" sz="1800" b="1" dirty="0"/>
              <a:t>Personal Data Collection</a:t>
            </a:r>
            <a:r>
              <a:rPr lang="en-US" sz="1800" dirty="0"/>
              <a:t>: For a personalized clothing recommendation system to work, it might need access to personal data, such as user preferences, purchase history, or location data. This raises privacy concerns if data is misused or not adequately protected.</a:t>
            </a:r>
            <a:endParaRPr lang="en-IN" sz="1800" dirty="0"/>
          </a:p>
        </p:txBody>
      </p:sp>
    </p:spTree>
    <p:extLst>
      <p:ext uri="{BB962C8B-B14F-4D97-AF65-F5344CB8AC3E}">
        <p14:creationId xmlns:p14="http://schemas.microsoft.com/office/powerpoint/2010/main" val="2306654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14490-FB44-F430-A583-CE85763459E1}"/>
              </a:ext>
            </a:extLst>
          </p:cNvPr>
          <p:cNvSpPr>
            <a:spLocks noGrp="1"/>
          </p:cNvSpPr>
          <p:nvPr>
            <p:ph type="title"/>
          </p:nvPr>
        </p:nvSpPr>
        <p:spPr>
          <a:xfrm>
            <a:off x="100446" y="-154420"/>
            <a:ext cx="10515600" cy="1325563"/>
          </a:xfrm>
        </p:spPr>
        <p:txBody>
          <a:bodyPr>
            <a:normAutofit/>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DF63FC5F-F1C6-9694-602E-8B5F01B84E10}"/>
              </a:ext>
            </a:extLst>
          </p:cNvPr>
          <p:cNvSpPr>
            <a:spLocks noGrp="1"/>
          </p:cNvSpPr>
          <p:nvPr>
            <p:ph idx="1"/>
          </p:nvPr>
        </p:nvSpPr>
        <p:spPr>
          <a:xfrm>
            <a:off x="665017" y="1070262"/>
            <a:ext cx="11055927" cy="5590309"/>
          </a:xfrm>
        </p:spPr>
        <p:txBody>
          <a:bodyPr>
            <a:normAutofit fontScale="77500" lnSpcReduction="20000"/>
          </a:bodyPr>
          <a:lstStyle/>
          <a:p>
            <a:pPr algn="just">
              <a:lnSpc>
                <a:spcPct val="160000"/>
              </a:lnSpc>
            </a:pPr>
            <a:r>
              <a:rPr lang="en-US" sz="2300" dirty="0"/>
              <a:t>The system consists of several integrated modules. First, a </a:t>
            </a:r>
            <a:r>
              <a:rPr lang="en-US" sz="2300" b="1" dirty="0"/>
              <a:t>Weather Prediction Module</a:t>
            </a:r>
            <a:r>
              <a:rPr lang="en-US" sz="2300" dirty="0"/>
              <a:t> uses time-series forecasting and classification algorithms to analyze current and forecasted weather conditions, including temperature, humidity, wind speed, and precipitation, providing accurate environmental data. </a:t>
            </a:r>
          </a:p>
          <a:p>
            <a:pPr algn="just">
              <a:lnSpc>
                <a:spcPct val="160000"/>
              </a:lnSpc>
            </a:pPr>
            <a:r>
              <a:rPr lang="en-US" sz="2300" dirty="0"/>
              <a:t>This data feeds into the </a:t>
            </a:r>
            <a:r>
              <a:rPr lang="en-US" sz="2300" b="1" dirty="0"/>
              <a:t>User Profile and Preference Module</a:t>
            </a:r>
            <a:r>
              <a:rPr lang="en-US" sz="2300" dirty="0"/>
              <a:t>, which utilizes collaborative filtering and content-based filtering to tailor recommendations to the individual's past clothing choices, preferences, and lifestyle habits.</a:t>
            </a:r>
          </a:p>
          <a:p>
            <a:pPr algn="just">
              <a:lnSpc>
                <a:spcPct val="160000"/>
              </a:lnSpc>
            </a:pPr>
            <a:r>
              <a:rPr lang="en-US" sz="2300" dirty="0"/>
              <a:t>The </a:t>
            </a:r>
            <a:r>
              <a:rPr lang="en-US" sz="2300" b="1" dirty="0"/>
              <a:t>Clothing Item Suggestion Module</a:t>
            </a:r>
            <a:r>
              <a:rPr lang="en-US" sz="2300" dirty="0"/>
              <a:t> processes the weather and user profile data to recommend specific clothing items, utilizing classification models to suggest attire based on factors such as temperature, wind, and precipitation.</a:t>
            </a:r>
          </a:p>
          <a:p>
            <a:pPr algn="just">
              <a:lnSpc>
                <a:spcPct val="160000"/>
              </a:lnSpc>
            </a:pPr>
            <a:r>
              <a:rPr lang="en-US" sz="2300" dirty="0"/>
              <a:t> It also considers clothing compatibility and layering, which is handled by the </a:t>
            </a:r>
            <a:r>
              <a:rPr lang="en-US" sz="2300" b="1" dirty="0"/>
              <a:t>Context-Aware Recommendation Module</a:t>
            </a:r>
            <a:r>
              <a:rPr lang="en-US" sz="2300" dirty="0"/>
              <a:t>, ensuring that users are advised on how to adapt their outfits based on factors like time of day, location, and activities. This module can employ techniques such as contextual bandits to make real-time adjustments to the suggestions.</a:t>
            </a:r>
          </a:p>
          <a:p>
            <a:endParaRPr lang="en-IN" dirty="0"/>
          </a:p>
        </p:txBody>
      </p:sp>
    </p:spTree>
    <p:extLst>
      <p:ext uri="{BB962C8B-B14F-4D97-AF65-F5344CB8AC3E}">
        <p14:creationId xmlns:p14="http://schemas.microsoft.com/office/powerpoint/2010/main" val="3745126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7F56E-F47A-CA8B-F9F4-7402B10485E4}"/>
              </a:ext>
            </a:extLst>
          </p:cNvPr>
          <p:cNvSpPr>
            <a:spLocks noGrp="1"/>
          </p:cNvSpPr>
          <p:nvPr>
            <p:ph type="title"/>
          </p:nvPr>
        </p:nvSpPr>
        <p:spPr>
          <a:xfrm>
            <a:off x="90055" y="-123247"/>
            <a:ext cx="10515600" cy="1325563"/>
          </a:xfrm>
        </p:spPr>
        <p:txBody>
          <a:bodyPr>
            <a:normAutofit/>
          </a:bodyPr>
          <a:lstStyle/>
          <a:p>
            <a:r>
              <a:rPr lang="en-US" sz="4000" b="1" dirty="0"/>
              <a:t>Advantage</a:t>
            </a:r>
            <a:endParaRPr lang="en-IN" sz="4000" dirty="0"/>
          </a:p>
        </p:txBody>
      </p:sp>
      <p:sp>
        <p:nvSpPr>
          <p:cNvPr id="3" name="Content Placeholder 2">
            <a:extLst>
              <a:ext uri="{FF2B5EF4-FFF2-40B4-BE49-F238E27FC236}">
                <a16:creationId xmlns:a16="http://schemas.microsoft.com/office/drawing/2014/main" id="{154B6F6C-50D3-C62C-CBC6-114512CC89C4}"/>
              </a:ext>
            </a:extLst>
          </p:cNvPr>
          <p:cNvSpPr>
            <a:spLocks noGrp="1"/>
          </p:cNvSpPr>
          <p:nvPr>
            <p:ph idx="1"/>
          </p:nvPr>
        </p:nvSpPr>
        <p:spPr>
          <a:xfrm>
            <a:off x="838200" y="1112983"/>
            <a:ext cx="10515600" cy="6010708"/>
          </a:xfrm>
        </p:spPr>
        <p:txBody>
          <a:bodyPr>
            <a:normAutofit/>
          </a:bodyPr>
          <a:lstStyle/>
          <a:p>
            <a:pPr algn="just">
              <a:lnSpc>
                <a:spcPct val="150000"/>
              </a:lnSpc>
            </a:pPr>
            <a:r>
              <a:rPr lang="en-US" sz="1800" dirty="0"/>
              <a:t>Tailored to Individual Preferences: AI-based systems can analyze individual preferences, including preferred clothing types, colors, and fabric choices, to provide personalized recommendations based on the current weather conditions.</a:t>
            </a:r>
          </a:p>
          <a:p>
            <a:pPr algn="just">
              <a:lnSpc>
                <a:spcPct val="150000"/>
              </a:lnSpc>
            </a:pPr>
            <a:r>
              <a:rPr lang="en-US" sz="1800" b="1" dirty="0"/>
              <a:t>Instant Decision-Making</a:t>
            </a:r>
            <a:r>
              <a:rPr lang="en-US" sz="1800" dirty="0"/>
              <a:t>: Instead of spending time deciding what to wear based on unpredictable weather, a machine recommendation system can offer quick, data-driven suggestions. This is especially useful for people with busy schedules.</a:t>
            </a:r>
          </a:p>
          <a:p>
            <a:pPr algn="just">
              <a:lnSpc>
                <a:spcPct val="150000"/>
              </a:lnSpc>
            </a:pPr>
            <a:r>
              <a:rPr lang="en-US" sz="1800" b="1" dirty="0"/>
              <a:t>Optimal Weather-Appropriate Clothing</a:t>
            </a:r>
            <a:r>
              <a:rPr lang="en-US" sz="1800" dirty="0"/>
              <a:t>: AI can suggest clothing that is ideal for the current weather, helping individuals feel more comfortable and avoid the discomfort of being overdressed or underdressed.</a:t>
            </a:r>
          </a:p>
          <a:p>
            <a:pPr algn="just">
              <a:lnSpc>
                <a:spcPct val="150000"/>
              </a:lnSpc>
            </a:pPr>
            <a:r>
              <a:rPr lang="en-US" sz="1800" b="1" dirty="0"/>
              <a:t>Sun Protection</a:t>
            </a:r>
            <a:r>
              <a:rPr lang="en-US" sz="1800" dirty="0"/>
              <a:t>: By factoring in UV levels, machine recommendations can suggest clothing that protects from harmful sun exposure, such as recommending hats, sunglasses, or long sleeves when UV levels are high.</a:t>
            </a:r>
            <a:endParaRPr lang="en-IN" sz="1800" dirty="0"/>
          </a:p>
        </p:txBody>
      </p:sp>
    </p:spTree>
    <p:extLst>
      <p:ext uri="{BB962C8B-B14F-4D97-AF65-F5344CB8AC3E}">
        <p14:creationId xmlns:p14="http://schemas.microsoft.com/office/powerpoint/2010/main" val="123512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0697D-DFF7-7CFD-3A0F-CC061241DA2D}"/>
              </a:ext>
            </a:extLst>
          </p:cNvPr>
          <p:cNvSpPr>
            <a:spLocks noGrp="1"/>
          </p:cNvSpPr>
          <p:nvPr>
            <p:ph type="title"/>
          </p:nvPr>
        </p:nvSpPr>
        <p:spPr>
          <a:xfrm>
            <a:off x="0" y="-133639"/>
            <a:ext cx="10515600" cy="1325563"/>
          </a:xfrm>
        </p:spPr>
        <p:txBody>
          <a:bodyPr>
            <a:normAutofit/>
          </a:bodyPr>
          <a:lstStyle/>
          <a:p>
            <a:r>
              <a:rPr lang="en-US" sz="4000" b="1" dirty="0"/>
              <a:t>Introduction</a:t>
            </a:r>
            <a:endParaRPr lang="en-IN" sz="4000" dirty="0"/>
          </a:p>
        </p:txBody>
      </p:sp>
      <p:sp>
        <p:nvSpPr>
          <p:cNvPr id="3" name="Content Placeholder 2">
            <a:extLst>
              <a:ext uri="{FF2B5EF4-FFF2-40B4-BE49-F238E27FC236}">
                <a16:creationId xmlns:a16="http://schemas.microsoft.com/office/drawing/2014/main" id="{D4B04040-17BA-B0A3-7E99-0E9504FFB061}"/>
              </a:ext>
            </a:extLst>
          </p:cNvPr>
          <p:cNvSpPr>
            <a:spLocks noGrp="1"/>
          </p:cNvSpPr>
          <p:nvPr>
            <p:ph idx="1"/>
          </p:nvPr>
        </p:nvSpPr>
        <p:spPr>
          <a:xfrm>
            <a:off x="538595" y="987136"/>
            <a:ext cx="11114810" cy="5870864"/>
          </a:xfrm>
        </p:spPr>
        <p:txBody>
          <a:bodyPr>
            <a:normAutofit fontScale="62500" lnSpcReduction="20000"/>
          </a:bodyPr>
          <a:lstStyle/>
          <a:p>
            <a:pPr algn="just">
              <a:lnSpc>
                <a:spcPct val="170000"/>
              </a:lnSpc>
            </a:pPr>
            <a:r>
              <a:rPr lang="en-US" dirty="0"/>
              <a:t>Driven by the huge potential profit in clothing market, clothing classification [1, 2, 3], attributes recognition [4, 5, 6], and clothing retrieval [7, 8, 9] are receiving increasing interest in recent years. Clothing recommendation is a new-branch research work.</a:t>
            </a:r>
          </a:p>
          <a:p>
            <a:pPr algn="just">
              <a:lnSpc>
                <a:spcPct val="170000"/>
              </a:lnSpc>
            </a:pPr>
            <a:r>
              <a:rPr lang="en-US" dirty="0"/>
              <a:t> When people choose clothing to wear, weather information is the most important factor. As shown in Figure 1, different weather categories generally </a:t>
            </a:r>
            <a:r>
              <a:rPr lang="en-US" dirty="0" err="1"/>
              <a:t>poss</a:t>
            </a:r>
            <a:r>
              <a:rPr lang="en-US" dirty="0"/>
              <a:t> their own distinctive dresses.</a:t>
            </a:r>
          </a:p>
          <a:p>
            <a:pPr algn="just">
              <a:lnSpc>
                <a:spcPct val="170000"/>
              </a:lnSpc>
            </a:pPr>
            <a:r>
              <a:rPr lang="en-US" dirty="0"/>
              <a:t> Assume that when you get up in the morning, the system will suggest the most suitable clothing to you. What a fantastic day it is! However, how to define weather category is a key problem. </a:t>
            </a:r>
          </a:p>
          <a:p>
            <a:pPr algn="just">
              <a:lnSpc>
                <a:spcPct val="170000"/>
              </a:lnSpc>
            </a:pPr>
            <a:r>
              <a:rPr lang="en-US" dirty="0"/>
              <a:t>In this paper, we explore how to explain weather category and study a new topic of weather-oriented clothing recommendation. Firstly, the system can obtain weather information from user inputting or automatically acquire from websites, including temperature, humidity, wind scale, sunshine, rain, snow, overcast.</a:t>
            </a:r>
          </a:p>
          <a:p>
            <a:pPr algn="just">
              <a:lnSpc>
                <a:spcPct val="170000"/>
              </a:lnSpc>
            </a:pPr>
            <a:r>
              <a:rPr lang="en-US" dirty="0"/>
              <a:t> Then these weather information will be classified into 12 categories according to China Meteorological Administration n (http://www.cma.gov.cn/) suggested weather-clothing-classification.</a:t>
            </a:r>
            <a:endParaRPr lang="en-IN" dirty="0"/>
          </a:p>
        </p:txBody>
      </p:sp>
    </p:spTree>
    <p:extLst>
      <p:ext uri="{BB962C8B-B14F-4D97-AF65-F5344CB8AC3E}">
        <p14:creationId xmlns:p14="http://schemas.microsoft.com/office/powerpoint/2010/main" val="1779594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6C7C86-BC6D-C266-D6D8-6F170C2AE6F1}"/>
              </a:ext>
            </a:extLst>
          </p:cNvPr>
          <p:cNvSpPr>
            <a:spLocks noGrp="1"/>
          </p:cNvSpPr>
          <p:nvPr>
            <p:ph idx="4294967295"/>
          </p:nvPr>
        </p:nvSpPr>
        <p:spPr>
          <a:xfrm>
            <a:off x="415636" y="215033"/>
            <a:ext cx="11076709" cy="6071467"/>
          </a:xfrm>
        </p:spPr>
        <p:txBody>
          <a:bodyPr>
            <a:noAutofit/>
          </a:bodyPr>
          <a:lstStyle/>
          <a:p>
            <a:pPr algn="just">
              <a:lnSpc>
                <a:spcPct val="170000"/>
              </a:lnSpc>
            </a:pPr>
            <a:r>
              <a:rPr lang="en-US" sz="1800" dirty="0"/>
              <a:t>Weather-to-Garment system aims at two clothing recommendation scenarios. As shown in Figure 2. Firstly, a user can specify weather information, the system can recommend the most suitable clothing items from user s own album. </a:t>
            </a:r>
          </a:p>
          <a:p>
            <a:pPr algn="just">
              <a:lnSpc>
                <a:spcPct val="170000"/>
              </a:lnSpc>
            </a:pPr>
            <a:r>
              <a:rPr lang="en-US" sz="1800" dirty="0"/>
              <a:t>Secondly, when the user inputs one reference clothing item, the Weather-to-Garment system can suggest the most pairing clothing items, which is also suitable to the weather category. </a:t>
            </a:r>
          </a:p>
          <a:p>
            <a:pPr algn="just">
              <a:lnSpc>
                <a:spcPct val="170000"/>
              </a:lnSpc>
            </a:pPr>
            <a:r>
              <a:rPr lang="en-US" sz="1800" dirty="0"/>
              <a:t>As far as we know, this is the first work to solve this practical problem in computer vision field. Through experiments we observe that it is infeasible match weather category using low-level features extracted from clothing images directly. </a:t>
            </a:r>
          </a:p>
          <a:p>
            <a:pPr algn="just">
              <a:lnSpc>
                <a:spcPct val="170000"/>
              </a:lnSpc>
            </a:pPr>
            <a:r>
              <a:rPr lang="en-US" sz="1800" dirty="0"/>
              <a:t>The reason is that there exists big gap between low-level features and high-level weather categories. To narrow the semantic gap, we adopt </a:t>
            </a:r>
            <a:r>
              <a:rPr lang="en-US" sz="1800" dirty="0" err="1"/>
              <a:t>middlelevel</a:t>
            </a:r>
            <a:r>
              <a:rPr lang="en-US" sz="1800" dirty="0"/>
              <a:t> clothing attributes as a bridge. </a:t>
            </a:r>
          </a:p>
          <a:p>
            <a:pPr algn="just">
              <a:lnSpc>
                <a:spcPct val="170000"/>
              </a:lnSpc>
            </a:pPr>
            <a:r>
              <a:rPr lang="en-US" sz="1800" dirty="0"/>
              <a:t>In our work, we show that clothing recommendation can benefit from attributes learning that simultaneously optimizes a scoring function taken into visual features and clothing attributes classification. </a:t>
            </a:r>
            <a:endParaRPr lang="en-IN" sz="1800" dirty="0"/>
          </a:p>
        </p:txBody>
      </p:sp>
    </p:spTree>
    <p:extLst>
      <p:ext uri="{BB962C8B-B14F-4D97-AF65-F5344CB8AC3E}">
        <p14:creationId xmlns:p14="http://schemas.microsoft.com/office/powerpoint/2010/main" val="3123621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7C676-B309-F783-1BDB-5454A7082A45}"/>
              </a:ext>
            </a:extLst>
          </p:cNvPr>
          <p:cNvSpPr>
            <a:spLocks noGrp="1"/>
          </p:cNvSpPr>
          <p:nvPr>
            <p:ph type="title"/>
          </p:nvPr>
        </p:nvSpPr>
        <p:spPr>
          <a:xfrm>
            <a:off x="79664" y="0"/>
            <a:ext cx="10515600" cy="1325563"/>
          </a:xfrm>
        </p:spPr>
        <p:txBody>
          <a:bodyPr>
            <a:normAutofit/>
          </a:bodyPr>
          <a:lstStyle/>
          <a:p>
            <a:r>
              <a:rPr lang="en-IN" sz="4000" b="1" dirty="0"/>
              <a:t>MODULES</a:t>
            </a:r>
            <a:endParaRPr lang="en-IN" sz="4000" dirty="0"/>
          </a:p>
        </p:txBody>
      </p:sp>
      <p:sp>
        <p:nvSpPr>
          <p:cNvPr id="3" name="Content Placeholder 2">
            <a:extLst>
              <a:ext uri="{FF2B5EF4-FFF2-40B4-BE49-F238E27FC236}">
                <a16:creationId xmlns:a16="http://schemas.microsoft.com/office/drawing/2014/main" id="{00E78B2D-FAAB-42DE-77F0-1D8330999E08}"/>
              </a:ext>
            </a:extLst>
          </p:cNvPr>
          <p:cNvSpPr>
            <a:spLocks noGrp="1"/>
          </p:cNvSpPr>
          <p:nvPr>
            <p:ph idx="1"/>
          </p:nvPr>
        </p:nvSpPr>
        <p:spPr>
          <a:xfrm>
            <a:off x="979100" y="1659371"/>
            <a:ext cx="10233800" cy="4351338"/>
          </a:xfrm>
        </p:spPr>
        <p:txBody>
          <a:bodyPr>
            <a:normAutofit/>
          </a:bodyPr>
          <a:lstStyle/>
          <a:p>
            <a:pPr algn="just">
              <a:lnSpc>
                <a:spcPct val="150000"/>
              </a:lnSpc>
            </a:pPr>
            <a:r>
              <a:rPr lang="en-US" b="1" dirty="0"/>
              <a:t>Weather Prediction Module</a:t>
            </a:r>
          </a:p>
          <a:p>
            <a:pPr algn="just">
              <a:lnSpc>
                <a:spcPct val="150000"/>
              </a:lnSpc>
            </a:pPr>
            <a:r>
              <a:rPr lang="en-US" b="1" dirty="0"/>
              <a:t>User Profile and Preference Module</a:t>
            </a:r>
          </a:p>
          <a:p>
            <a:pPr algn="just">
              <a:lnSpc>
                <a:spcPct val="150000"/>
              </a:lnSpc>
            </a:pPr>
            <a:r>
              <a:rPr lang="en-US" b="1" dirty="0"/>
              <a:t>Clothing Item Suggestion Module</a:t>
            </a:r>
          </a:p>
          <a:p>
            <a:pPr algn="just">
              <a:lnSpc>
                <a:spcPct val="150000"/>
              </a:lnSpc>
            </a:pPr>
            <a:r>
              <a:rPr lang="en-US" b="1" dirty="0"/>
              <a:t>Context-Aware Recommendation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2552197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B7095-1A8B-6876-6A95-804435DA28BC}"/>
              </a:ext>
            </a:extLst>
          </p:cNvPr>
          <p:cNvSpPr>
            <a:spLocks noGrp="1"/>
          </p:cNvSpPr>
          <p:nvPr>
            <p:ph type="title"/>
          </p:nvPr>
        </p:nvSpPr>
        <p:spPr>
          <a:xfrm>
            <a:off x="152400" y="105352"/>
            <a:ext cx="10515600" cy="1325563"/>
          </a:xfrm>
        </p:spPr>
        <p:txBody>
          <a:bodyPr>
            <a:normAutofit fontScale="90000"/>
          </a:bodyPr>
          <a:lstStyle/>
          <a:p>
            <a:r>
              <a:rPr lang="en-US" sz="4400" b="1" dirty="0"/>
              <a:t>Weather Prediction Module</a:t>
            </a:r>
            <a:br>
              <a:rPr lang="en-US" b="1" dirty="0"/>
            </a:br>
            <a:endParaRPr lang="en-IN" dirty="0"/>
          </a:p>
        </p:txBody>
      </p:sp>
      <p:sp>
        <p:nvSpPr>
          <p:cNvPr id="3" name="Content Placeholder 2">
            <a:extLst>
              <a:ext uri="{FF2B5EF4-FFF2-40B4-BE49-F238E27FC236}">
                <a16:creationId xmlns:a16="http://schemas.microsoft.com/office/drawing/2014/main" id="{C50981BD-B3EE-17EA-BCB2-8FC513EC38D0}"/>
              </a:ext>
            </a:extLst>
          </p:cNvPr>
          <p:cNvSpPr>
            <a:spLocks noGrp="1"/>
          </p:cNvSpPr>
          <p:nvPr>
            <p:ph idx="1"/>
          </p:nvPr>
        </p:nvSpPr>
        <p:spPr>
          <a:xfrm>
            <a:off x="574963" y="897803"/>
            <a:ext cx="10813473" cy="5854845"/>
          </a:xfrm>
        </p:spPr>
        <p:txBody>
          <a:bodyPr>
            <a:normAutofit fontScale="55000" lnSpcReduction="20000"/>
          </a:bodyPr>
          <a:lstStyle/>
          <a:p>
            <a:pPr algn="just">
              <a:lnSpc>
                <a:spcPct val="160000"/>
              </a:lnSpc>
              <a:buFont typeface="Arial" panose="020B0604020202020204" pitchFamily="34" charset="0"/>
              <a:buChar char="•"/>
            </a:pPr>
            <a:r>
              <a:rPr lang="en-US" sz="3300" b="1" dirty="0"/>
              <a:t>Objective</a:t>
            </a:r>
            <a:r>
              <a:rPr lang="en-US" sz="3300" dirty="0"/>
              <a:t>: This module processes real-time weather data to provide accurate and up-to-date information about current and forecasted weather conditions (e.g., temperature, humidity, wind speed, UV index, and precipitation).</a:t>
            </a:r>
          </a:p>
          <a:p>
            <a:pPr algn="just">
              <a:lnSpc>
                <a:spcPct val="160000"/>
              </a:lnSpc>
              <a:buFont typeface="Arial" panose="020B0604020202020204" pitchFamily="34" charset="0"/>
              <a:buChar char="•"/>
            </a:pPr>
            <a:r>
              <a:rPr lang="en-US" sz="3300" b="1" dirty="0"/>
              <a:t>Machine Learning Techniques</a:t>
            </a:r>
            <a:r>
              <a:rPr lang="en-US" sz="3300" dirty="0"/>
              <a:t>:</a:t>
            </a:r>
          </a:p>
          <a:p>
            <a:pPr lvl="1" algn="just">
              <a:lnSpc>
                <a:spcPct val="160000"/>
              </a:lnSpc>
              <a:buFont typeface="Courier New" panose="02070309020205020404" pitchFamily="49" charset="0"/>
              <a:buChar char="o"/>
            </a:pPr>
            <a:r>
              <a:rPr lang="en-US" sz="3300" b="1" dirty="0"/>
              <a:t>Time Series Forecasting</a:t>
            </a:r>
            <a:r>
              <a:rPr lang="en-US" sz="3300" dirty="0"/>
              <a:t>: Techniques like </a:t>
            </a:r>
            <a:r>
              <a:rPr lang="en-US" sz="3300" b="1" dirty="0"/>
              <a:t>ARIMA</a:t>
            </a:r>
            <a:r>
              <a:rPr lang="en-US" sz="3300" dirty="0"/>
              <a:t>, </a:t>
            </a:r>
            <a:r>
              <a:rPr lang="en-US" sz="3300" b="1" dirty="0"/>
              <a:t>LSTM (Long Short-Term Memory networks)</a:t>
            </a:r>
            <a:r>
              <a:rPr lang="en-US" sz="3300" dirty="0"/>
              <a:t>, and </a:t>
            </a:r>
            <a:r>
              <a:rPr lang="en-US" sz="3300" b="1" dirty="0"/>
              <a:t>GRU (Gated Recurrent Units)</a:t>
            </a:r>
            <a:r>
              <a:rPr lang="en-US" sz="3300" dirty="0"/>
              <a:t> are commonly used to forecast temperature, humidity, and other weather parameters based on historical data.</a:t>
            </a:r>
          </a:p>
          <a:p>
            <a:pPr lvl="1" algn="just">
              <a:lnSpc>
                <a:spcPct val="160000"/>
              </a:lnSpc>
              <a:buFont typeface="Courier New" panose="02070309020205020404" pitchFamily="49" charset="0"/>
              <a:buChar char="o"/>
            </a:pPr>
            <a:r>
              <a:rPr lang="en-US" sz="3300" b="1" dirty="0"/>
              <a:t>Weather Classification</a:t>
            </a:r>
            <a:r>
              <a:rPr lang="en-US" sz="3300" dirty="0"/>
              <a:t>: Algorithms such as </a:t>
            </a:r>
            <a:r>
              <a:rPr lang="en-US" sz="3300" b="1" dirty="0"/>
              <a:t>Random Forest</a:t>
            </a:r>
            <a:r>
              <a:rPr lang="en-US" sz="3300" dirty="0"/>
              <a:t>, </a:t>
            </a:r>
            <a:r>
              <a:rPr lang="en-US" sz="3300" b="1" dirty="0"/>
              <a:t>Support Vector Machines (SVM)</a:t>
            </a:r>
            <a:r>
              <a:rPr lang="en-US" sz="3300" dirty="0"/>
              <a:t>, or </a:t>
            </a:r>
            <a:r>
              <a:rPr lang="en-US" sz="3300" b="1" dirty="0"/>
              <a:t>Deep Neural Networks (DNNs)</a:t>
            </a:r>
            <a:r>
              <a:rPr lang="en-US" sz="3300" dirty="0"/>
              <a:t> can be trained to classify weather into categories (e.g., sunny, rainy, snowy, etc.), which helps in suggesting the appropriate clothing based on the expected conditions.</a:t>
            </a:r>
          </a:p>
          <a:p>
            <a:pPr lvl="1" algn="just">
              <a:lnSpc>
                <a:spcPct val="160000"/>
              </a:lnSpc>
              <a:buFont typeface="Courier New" panose="02070309020205020404" pitchFamily="49" charset="0"/>
              <a:buChar char="o"/>
            </a:pPr>
            <a:r>
              <a:rPr lang="en-US" sz="3300" b="1" dirty="0"/>
              <a:t>Regression Models</a:t>
            </a:r>
            <a:r>
              <a:rPr lang="en-US" sz="3300" dirty="0"/>
              <a:t>: </a:t>
            </a:r>
            <a:r>
              <a:rPr lang="en-US" sz="3300" b="1" dirty="0"/>
              <a:t>Linear regression</a:t>
            </a:r>
            <a:r>
              <a:rPr lang="en-US" sz="3300" dirty="0"/>
              <a:t> or </a:t>
            </a:r>
            <a:r>
              <a:rPr lang="en-US" sz="3300" b="1" dirty="0"/>
              <a:t>Gradient Boosting Models (GBM)</a:t>
            </a:r>
            <a:r>
              <a:rPr lang="en-US" sz="3300" dirty="0"/>
              <a:t> can be used for predicting temperature or specific weather variables that directly influence clothing choices.</a:t>
            </a:r>
          </a:p>
          <a:p>
            <a:endParaRPr lang="en-IN" dirty="0"/>
          </a:p>
        </p:txBody>
      </p:sp>
    </p:spTree>
    <p:extLst>
      <p:ext uri="{BB962C8B-B14F-4D97-AF65-F5344CB8AC3E}">
        <p14:creationId xmlns:p14="http://schemas.microsoft.com/office/powerpoint/2010/main" val="1186533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B3D7B-023A-6D68-5AAC-132FEF5698D9}"/>
              </a:ext>
            </a:extLst>
          </p:cNvPr>
          <p:cNvSpPr>
            <a:spLocks noGrp="1"/>
          </p:cNvSpPr>
          <p:nvPr>
            <p:ph type="title"/>
          </p:nvPr>
        </p:nvSpPr>
        <p:spPr>
          <a:xfrm>
            <a:off x="110837" y="184509"/>
            <a:ext cx="10515600" cy="1325563"/>
          </a:xfrm>
        </p:spPr>
        <p:txBody>
          <a:bodyPr>
            <a:normAutofit fontScale="90000"/>
          </a:bodyPr>
          <a:lstStyle/>
          <a:p>
            <a:r>
              <a:rPr lang="en-US" sz="4400" b="1" dirty="0"/>
              <a:t>User Profile and Preference Module</a:t>
            </a:r>
            <a:br>
              <a:rPr lang="en-US" b="1" dirty="0"/>
            </a:br>
            <a:endParaRPr lang="en-IN" dirty="0"/>
          </a:p>
        </p:txBody>
      </p:sp>
      <p:sp>
        <p:nvSpPr>
          <p:cNvPr id="3" name="Content Placeholder 2">
            <a:extLst>
              <a:ext uri="{FF2B5EF4-FFF2-40B4-BE49-F238E27FC236}">
                <a16:creationId xmlns:a16="http://schemas.microsoft.com/office/drawing/2014/main" id="{49C817BA-0585-7D41-CECC-4068F55233D2}"/>
              </a:ext>
            </a:extLst>
          </p:cNvPr>
          <p:cNvSpPr>
            <a:spLocks noGrp="1"/>
          </p:cNvSpPr>
          <p:nvPr>
            <p:ph idx="1"/>
          </p:nvPr>
        </p:nvSpPr>
        <p:spPr>
          <a:xfrm>
            <a:off x="488373" y="966355"/>
            <a:ext cx="10865427" cy="5563899"/>
          </a:xfrm>
        </p:spPr>
        <p:txBody>
          <a:bodyPr>
            <a:normAutofit fontScale="92500"/>
          </a:bodyPr>
          <a:lstStyle/>
          <a:p>
            <a:pPr algn="just">
              <a:lnSpc>
                <a:spcPct val="150000"/>
              </a:lnSpc>
              <a:buFont typeface="Arial" panose="020B0604020202020204" pitchFamily="34" charset="0"/>
              <a:buChar char="•"/>
            </a:pPr>
            <a:r>
              <a:rPr lang="en-US" sz="1900" b="1" dirty="0"/>
              <a:t>Objective</a:t>
            </a:r>
            <a:r>
              <a:rPr lang="en-US" sz="1900" dirty="0"/>
              <a:t>: This module gathers user data, including their clothing preferences, lifestyle habits, and responses to weather conditions, to personalize the recommendations.</a:t>
            </a:r>
          </a:p>
          <a:p>
            <a:pPr algn="just">
              <a:lnSpc>
                <a:spcPct val="150000"/>
              </a:lnSpc>
              <a:buFont typeface="Arial" panose="020B0604020202020204" pitchFamily="34" charset="0"/>
              <a:buChar char="•"/>
            </a:pPr>
            <a:r>
              <a:rPr lang="en-US" sz="1900" b="1" dirty="0"/>
              <a:t>Machine Learning Techniques</a:t>
            </a:r>
            <a:r>
              <a:rPr lang="en-US" sz="1900" dirty="0"/>
              <a:t>:</a:t>
            </a:r>
          </a:p>
          <a:p>
            <a:pPr lvl="1" algn="just">
              <a:lnSpc>
                <a:spcPct val="150000"/>
              </a:lnSpc>
              <a:buFont typeface="Courier New" panose="02070309020205020404" pitchFamily="49" charset="0"/>
              <a:buChar char="o"/>
            </a:pPr>
            <a:r>
              <a:rPr lang="en-US" sz="1900" b="1" dirty="0"/>
              <a:t>Collaborative Filtering</a:t>
            </a:r>
            <a:r>
              <a:rPr lang="en-US" sz="1900" dirty="0"/>
              <a:t>: Used in recommendation systems to analyze past user behavior (e.g., previous clothing choices based on weather) and suggest items based on similar users. </a:t>
            </a:r>
            <a:r>
              <a:rPr lang="en-US" sz="1900" b="1" dirty="0"/>
              <a:t>Matrix Factorization</a:t>
            </a:r>
            <a:r>
              <a:rPr lang="en-US" sz="1900" dirty="0"/>
              <a:t> or </a:t>
            </a:r>
            <a:r>
              <a:rPr lang="en-US" sz="1900" b="1" dirty="0"/>
              <a:t>Nearest Neighbor techniques</a:t>
            </a:r>
            <a:r>
              <a:rPr lang="en-US" sz="1900" dirty="0"/>
              <a:t> can be employed to identify patterns in user preferences.</a:t>
            </a:r>
          </a:p>
          <a:p>
            <a:pPr lvl="1" algn="just">
              <a:lnSpc>
                <a:spcPct val="150000"/>
              </a:lnSpc>
              <a:buFont typeface="Courier New" panose="02070309020205020404" pitchFamily="49" charset="0"/>
              <a:buChar char="o"/>
            </a:pPr>
            <a:r>
              <a:rPr lang="en-US" sz="1900" b="1" dirty="0"/>
              <a:t>Content-Based Filtering</a:t>
            </a:r>
            <a:r>
              <a:rPr lang="en-US" sz="1900" dirty="0"/>
              <a:t>: Focuses on recommending items based on the specific characteristics of the clothing (e.g., type of clothing, material, color) and the weather conditions. It uses models like </a:t>
            </a:r>
            <a:r>
              <a:rPr lang="en-US" sz="1900" b="1" dirty="0"/>
              <a:t>TF-IDF (Term Frequency-Inverse Document Frequency)</a:t>
            </a:r>
            <a:r>
              <a:rPr lang="en-US" sz="1900" dirty="0"/>
              <a:t> or </a:t>
            </a:r>
            <a:r>
              <a:rPr lang="en-US" sz="1900" b="1" dirty="0"/>
              <a:t>neural networks</a:t>
            </a:r>
            <a:r>
              <a:rPr lang="en-US" sz="1900" dirty="0"/>
              <a:t> for feature extraction and recommendation.</a:t>
            </a:r>
          </a:p>
          <a:p>
            <a:pPr lvl="1" algn="just">
              <a:lnSpc>
                <a:spcPct val="150000"/>
              </a:lnSpc>
              <a:buFont typeface="Courier New" panose="02070309020205020404" pitchFamily="49" charset="0"/>
              <a:buChar char="o"/>
            </a:pPr>
            <a:r>
              <a:rPr lang="en-US" sz="1900" b="1" dirty="0"/>
              <a:t>Reinforcement Learning</a:t>
            </a:r>
            <a:r>
              <a:rPr lang="en-US" sz="1900" dirty="0"/>
              <a:t>: This can be used to continually adapt recommendations based on the user’s feedback or interaction with the system, allowing for better personalization over time.</a:t>
            </a:r>
          </a:p>
          <a:p>
            <a:endParaRPr lang="en-IN" dirty="0"/>
          </a:p>
        </p:txBody>
      </p:sp>
    </p:spTree>
    <p:extLst>
      <p:ext uri="{BB962C8B-B14F-4D97-AF65-F5344CB8AC3E}">
        <p14:creationId xmlns:p14="http://schemas.microsoft.com/office/powerpoint/2010/main" val="2682260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3633E-2168-124D-E5E9-6C6CC73EC435}"/>
              </a:ext>
            </a:extLst>
          </p:cNvPr>
          <p:cNvSpPr>
            <a:spLocks noGrp="1"/>
          </p:cNvSpPr>
          <p:nvPr>
            <p:ph type="title"/>
          </p:nvPr>
        </p:nvSpPr>
        <p:spPr>
          <a:xfrm>
            <a:off x="110836" y="146916"/>
            <a:ext cx="10515600" cy="1325563"/>
          </a:xfrm>
        </p:spPr>
        <p:txBody>
          <a:bodyPr>
            <a:normAutofit/>
          </a:bodyPr>
          <a:lstStyle/>
          <a:p>
            <a:r>
              <a:rPr lang="en-US" sz="4000" b="1" dirty="0"/>
              <a:t>Clothing Item Suggestion Module</a:t>
            </a:r>
            <a:br>
              <a:rPr lang="en-US" sz="4000" b="1" dirty="0"/>
            </a:br>
            <a:endParaRPr lang="en-IN" sz="4000" dirty="0"/>
          </a:p>
        </p:txBody>
      </p:sp>
      <p:sp>
        <p:nvSpPr>
          <p:cNvPr id="3" name="Content Placeholder 2">
            <a:extLst>
              <a:ext uri="{FF2B5EF4-FFF2-40B4-BE49-F238E27FC236}">
                <a16:creationId xmlns:a16="http://schemas.microsoft.com/office/drawing/2014/main" id="{5A6B1A49-8AF3-F3DA-B596-70829E91655B}"/>
              </a:ext>
            </a:extLst>
          </p:cNvPr>
          <p:cNvSpPr>
            <a:spLocks noGrp="1"/>
          </p:cNvSpPr>
          <p:nvPr>
            <p:ph idx="1"/>
          </p:nvPr>
        </p:nvSpPr>
        <p:spPr>
          <a:xfrm>
            <a:off x="342899" y="1111827"/>
            <a:ext cx="11042073" cy="5455227"/>
          </a:xfrm>
        </p:spPr>
        <p:txBody>
          <a:bodyPr>
            <a:normAutofit fontScale="55000" lnSpcReduction="20000"/>
          </a:bodyPr>
          <a:lstStyle/>
          <a:p>
            <a:pPr algn="just">
              <a:lnSpc>
                <a:spcPct val="170000"/>
              </a:lnSpc>
              <a:buFont typeface="Arial" panose="020B0604020202020204" pitchFamily="34" charset="0"/>
              <a:buChar char="•"/>
            </a:pPr>
            <a:r>
              <a:rPr lang="en-US" sz="3300" b="1" dirty="0"/>
              <a:t>Objective</a:t>
            </a:r>
            <a:r>
              <a:rPr lang="en-US" sz="3300" dirty="0"/>
              <a:t>: This module processes weather data and user preferences to generate specific clothing recommendations, factoring in both climate conditions and user tastes.</a:t>
            </a:r>
          </a:p>
          <a:p>
            <a:pPr algn="just">
              <a:lnSpc>
                <a:spcPct val="170000"/>
              </a:lnSpc>
              <a:buFont typeface="Arial" panose="020B0604020202020204" pitchFamily="34" charset="0"/>
              <a:buChar char="•"/>
            </a:pPr>
            <a:r>
              <a:rPr lang="en-US" sz="3300" b="1" dirty="0"/>
              <a:t>Machine Learning Techniques</a:t>
            </a:r>
            <a:r>
              <a:rPr lang="en-US" sz="3300" dirty="0"/>
              <a:t>:</a:t>
            </a:r>
          </a:p>
          <a:p>
            <a:pPr lvl="1" algn="just">
              <a:lnSpc>
                <a:spcPct val="170000"/>
              </a:lnSpc>
              <a:buFont typeface="Courier New" panose="02070309020205020404" pitchFamily="49" charset="0"/>
              <a:buChar char="o"/>
            </a:pPr>
            <a:r>
              <a:rPr lang="en-US" sz="3300" b="1" dirty="0"/>
              <a:t>Classification Models</a:t>
            </a:r>
            <a:r>
              <a:rPr lang="en-US" sz="3300" dirty="0"/>
              <a:t>: Use algorithms such as </a:t>
            </a:r>
            <a:r>
              <a:rPr lang="en-US" sz="3300" b="1" dirty="0"/>
              <a:t>Decision Trees</a:t>
            </a:r>
            <a:r>
              <a:rPr lang="en-US" sz="3300" dirty="0"/>
              <a:t>, </a:t>
            </a:r>
            <a:r>
              <a:rPr lang="en-US" sz="3300" b="1" dirty="0"/>
              <a:t>Naive Bayes</a:t>
            </a:r>
            <a:r>
              <a:rPr lang="en-US" sz="3300" dirty="0"/>
              <a:t>, or </a:t>
            </a:r>
            <a:r>
              <a:rPr lang="en-US" sz="3300" b="1" dirty="0"/>
              <a:t>Logistic Regression</a:t>
            </a:r>
            <a:r>
              <a:rPr lang="en-US" sz="3300" dirty="0"/>
              <a:t> to classify clothing types based on weather conditions (e.g., "wear a jacket" for cold weather, "wear shorts" for hot weather).</a:t>
            </a:r>
          </a:p>
          <a:p>
            <a:pPr lvl="1" algn="just">
              <a:lnSpc>
                <a:spcPct val="170000"/>
              </a:lnSpc>
              <a:buFont typeface="Courier New" panose="02070309020205020404" pitchFamily="49" charset="0"/>
              <a:buChar char="o"/>
            </a:pPr>
            <a:r>
              <a:rPr lang="en-US" sz="3300" b="1" dirty="0"/>
              <a:t>Deep Learning</a:t>
            </a:r>
            <a:r>
              <a:rPr lang="en-US" sz="3300" dirty="0"/>
              <a:t>: </a:t>
            </a:r>
            <a:r>
              <a:rPr lang="en-US" sz="3300" b="1" dirty="0"/>
              <a:t>Convolutional Neural Networks (CNNs)</a:t>
            </a:r>
            <a:r>
              <a:rPr lang="en-US" sz="3300" dirty="0"/>
              <a:t> or </a:t>
            </a:r>
            <a:r>
              <a:rPr lang="en-US" sz="3300" b="1" dirty="0"/>
              <a:t>Recurrent Neural Networks (RNNs)</a:t>
            </a:r>
            <a:r>
              <a:rPr lang="en-US" sz="3300" dirty="0"/>
              <a:t> can be trained to handle sequences of user preferences or specific seasonal patterns in clothing choices and recommend specific items based on contextual cues (e.g., a winter jacket or a raincoat).</a:t>
            </a:r>
          </a:p>
          <a:p>
            <a:pPr lvl="1" algn="just">
              <a:lnSpc>
                <a:spcPct val="170000"/>
              </a:lnSpc>
              <a:buFont typeface="Courier New" panose="02070309020205020404" pitchFamily="49" charset="0"/>
              <a:buChar char="o"/>
            </a:pPr>
            <a:r>
              <a:rPr lang="en-US" sz="3300" b="1" dirty="0"/>
              <a:t>Rule-Based Systems</a:t>
            </a:r>
            <a:r>
              <a:rPr lang="en-US" sz="3300" dirty="0"/>
              <a:t>: A set of pre-programmed rules can combine environmental data (temperature, wind, precipitation) with clothing features to generate straightforward recommendations. For example, "If the temperature is below 10°C, recommend a coat."</a:t>
            </a:r>
          </a:p>
          <a:p>
            <a:endParaRPr lang="en-IN" dirty="0"/>
          </a:p>
        </p:txBody>
      </p:sp>
    </p:spTree>
    <p:extLst>
      <p:ext uri="{BB962C8B-B14F-4D97-AF65-F5344CB8AC3E}">
        <p14:creationId xmlns:p14="http://schemas.microsoft.com/office/powerpoint/2010/main" val="743714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8B1C6-2F82-0698-A7DC-37A4972A11FB}"/>
              </a:ext>
            </a:extLst>
          </p:cNvPr>
          <p:cNvSpPr>
            <a:spLocks noGrp="1"/>
          </p:cNvSpPr>
          <p:nvPr>
            <p:ph type="title"/>
          </p:nvPr>
        </p:nvSpPr>
        <p:spPr>
          <a:xfrm>
            <a:off x="173182" y="250825"/>
            <a:ext cx="10515600" cy="1325563"/>
          </a:xfrm>
        </p:spPr>
        <p:txBody>
          <a:bodyPr>
            <a:normAutofit fontScale="90000"/>
          </a:bodyPr>
          <a:lstStyle/>
          <a:p>
            <a:r>
              <a:rPr lang="en-US" sz="4400" b="1" dirty="0"/>
              <a:t>Context-Aware Recommendation Module</a:t>
            </a:r>
            <a:br>
              <a:rPr lang="en-US" b="1" dirty="0"/>
            </a:br>
            <a:endParaRPr lang="en-IN" dirty="0"/>
          </a:p>
        </p:txBody>
      </p:sp>
      <p:sp>
        <p:nvSpPr>
          <p:cNvPr id="3" name="Content Placeholder 2">
            <a:extLst>
              <a:ext uri="{FF2B5EF4-FFF2-40B4-BE49-F238E27FC236}">
                <a16:creationId xmlns:a16="http://schemas.microsoft.com/office/drawing/2014/main" id="{B75AF9E1-4884-FC11-0504-032F4405BE75}"/>
              </a:ext>
            </a:extLst>
          </p:cNvPr>
          <p:cNvSpPr>
            <a:spLocks noGrp="1"/>
          </p:cNvSpPr>
          <p:nvPr>
            <p:ph idx="1"/>
          </p:nvPr>
        </p:nvSpPr>
        <p:spPr>
          <a:xfrm>
            <a:off x="865908" y="1246908"/>
            <a:ext cx="10709564" cy="4857318"/>
          </a:xfrm>
        </p:spPr>
        <p:txBody>
          <a:bodyPr>
            <a:normAutofit fontScale="25000" lnSpcReduction="20000"/>
          </a:bodyPr>
          <a:lstStyle/>
          <a:p>
            <a:pPr algn="just">
              <a:lnSpc>
                <a:spcPct val="170000"/>
              </a:lnSpc>
              <a:buFont typeface="Arial" panose="020B0604020202020204" pitchFamily="34" charset="0"/>
              <a:buChar char="•"/>
            </a:pPr>
            <a:r>
              <a:rPr lang="en-US" sz="7300" b="1" dirty="0"/>
              <a:t>Objective</a:t>
            </a:r>
            <a:r>
              <a:rPr lang="en-US" sz="7300" dirty="0"/>
              <a:t>: This module incorporates real-time context into the recommendations, factoring in specific conditions like time of day, location, and activities.</a:t>
            </a:r>
          </a:p>
          <a:p>
            <a:pPr algn="just">
              <a:lnSpc>
                <a:spcPct val="170000"/>
              </a:lnSpc>
              <a:buFont typeface="Arial" panose="020B0604020202020204" pitchFamily="34" charset="0"/>
              <a:buChar char="•"/>
            </a:pPr>
            <a:r>
              <a:rPr lang="en-US" sz="7300" b="1" dirty="0"/>
              <a:t>Machine Learning Techniques</a:t>
            </a:r>
            <a:r>
              <a:rPr lang="en-US" sz="7300" dirty="0"/>
              <a:t>:</a:t>
            </a:r>
          </a:p>
          <a:p>
            <a:pPr lvl="1" algn="just">
              <a:lnSpc>
                <a:spcPct val="170000"/>
              </a:lnSpc>
              <a:buFont typeface="Courier New" panose="02070309020205020404" pitchFamily="49" charset="0"/>
              <a:buChar char="o"/>
            </a:pPr>
            <a:r>
              <a:rPr lang="en-US" sz="7300" b="1" dirty="0"/>
              <a:t>Contextual Bandits</a:t>
            </a:r>
            <a:r>
              <a:rPr lang="en-US" sz="7300" dirty="0"/>
              <a:t>: This technique is an extension of multi-armed bandit problems and is used to recommend clothing based on real-time environmental and user context (e.g., whether the user is heading to work or going for a run).</a:t>
            </a:r>
          </a:p>
          <a:p>
            <a:pPr lvl="1" algn="just">
              <a:lnSpc>
                <a:spcPct val="170000"/>
              </a:lnSpc>
              <a:buFont typeface="Courier New" panose="02070309020205020404" pitchFamily="49" charset="0"/>
              <a:buChar char="o"/>
            </a:pPr>
            <a:r>
              <a:rPr lang="en-US" sz="7300" b="1" dirty="0"/>
              <a:t>Multimodal Learning</a:t>
            </a:r>
            <a:r>
              <a:rPr lang="en-US" sz="7300" dirty="0"/>
              <a:t>: Combining data from various sources, such as weather, user preferences, and activity, can be achieved through multimodal learning models that incorporate information from sensors, wearables, or environmental inputs.</a:t>
            </a:r>
          </a:p>
          <a:p>
            <a:pPr lvl="1" algn="just">
              <a:lnSpc>
                <a:spcPct val="170000"/>
              </a:lnSpc>
              <a:buFont typeface="Courier New" panose="02070309020205020404" pitchFamily="49" charset="0"/>
              <a:buChar char="o"/>
            </a:pPr>
            <a:r>
              <a:rPr lang="en-US" sz="7300" b="1" dirty="0"/>
              <a:t>Recurrent Neural Networks (RNNs)</a:t>
            </a:r>
            <a:r>
              <a:rPr lang="en-US" sz="7300" dirty="0"/>
              <a:t>: Can track the temporal aspect of a user's behavior and clothing choices, adjusting recommendations according to the time of day, past behavior, or immediate needs.</a:t>
            </a:r>
          </a:p>
          <a:p>
            <a:endParaRPr lang="en-IN" dirty="0"/>
          </a:p>
        </p:txBody>
      </p:sp>
    </p:spTree>
    <p:extLst>
      <p:ext uri="{BB962C8B-B14F-4D97-AF65-F5344CB8AC3E}">
        <p14:creationId xmlns:p14="http://schemas.microsoft.com/office/powerpoint/2010/main" val="60498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AD8C2-F746-CA44-A5CA-587D7964BCAC}"/>
              </a:ext>
            </a:extLst>
          </p:cNvPr>
          <p:cNvSpPr>
            <a:spLocks noGrp="1"/>
          </p:cNvSpPr>
          <p:nvPr>
            <p:ph type="title"/>
          </p:nvPr>
        </p:nvSpPr>
        <p:spPr>
          <a:xfrm>
            <a:off x="152400" y="-123247"/>
            <a:ext cx="10515600" cy="1325563"/>
          </a:xfrm>
        </p:spPr>
        <p:txBody>
          <a:bodyPr>
            <a:normAutofit/>
          </a:bodyPr>
          <a:lstStyle/>
          <a:p>
            <a:r>
              <a:rPr lang="en-IN" sz="4000" b="1" dirty="0"/>
              <a:t>Software Details</a:t>
            </a:r>
            <a:endParaRPr lang="en-IN" sz="4000" dirty="0"/>
          </a:p>
        </p:txBody>
      </p:sp>
      <p:sp>
        <p:nvSpPr>
          <p:cNvPr id="3" name="Content Placeholder 2">
            <a:extLst>
              <a:ext uri="{FF2B5EF4-FFF2-40B4-BE49-F238E27FC236}">
                <a16:creationId xmlns:a16="http://schemas.microsoft.com/office/drawing/2014/main" id="{65E9A860-E599-7AE2-B164-AEB86A901563}"/>
              </a:ext>
            </a:extLst>
          </p:cNvPr>
          <p:cNvSpPr>
            <a:spLocks noGrp="1"/>
          </p:cNvSpPr>
          <p:nvPr>
            <p:ph idx="1"/>
          </p:nvPr>
        </p:nvSpPr>
        <p:spPr>
          <a:xfrm>
            <a:off x="1196686" y="1202316"/>
            <a:ext cx="9798628" cy="3120447"/>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152958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8BF04-B77B-2219-B1A4-47122A23CB6A}"/>
              </a:ext>
            </a:extLst>
          </p:cNvPr>
          <p:cNvSpPr>
            <a:spLocks noGrp="1"/>
          </p:cNvSpPr>
          <p:nvPr>
            <p:ph type="title"/>
          </p:nvPr>
        </p:nvSpPr>
        <p:spPr>
          <a:xfrm>
            <a:off x="100445" y="-133638"/>
            <a:ext cx="10515600" cy="1325563"/>
          </a:xfrm>
        </p:spPr>
        <p:txBody>
          <a:bodyPr>
            <a:normAutofit/>
          </a:bodyPr>
          <a:lstStyle/>
          <a:p>
            <a:r>
              <a:rPr lang="en-IN" sz="4000" b="1" dirty="0"/>
              <a:t>Front End</a:t>
            </a:r>
            <a:endParaRPr lang="en-IN" sz="4000" dirty="0"/>
          </a:p>
        </p:txBody>
      </p:sp>
      <p:sp>
        <p:nvSpPr>
          <p:cNvPr id="3" name="Content Placeholder 2">
            <a:extLst>
              <a:ext uri="{FF2B5EF4-FFF2-40B4-BE49-F238E27FC236}">
                <a16:creationId xmlns:a16="http://schemas.microsoft.com/office/drawing/2014/main" id="{25D3E9E3-53B0-D0CB-0E64-D3616ED6F912}"/>
              </a:ext>
            </a:extLst>
          </p:cNvPr>
          <p:cNvSpPr>
            <a:spLocks noGrp="1"/>
          </p:cNvSpPr>
          <p:nvPr>
            <p:ph idx="1"/>
          </p:nvPr>
        </p:nvSpPr>
        <p:spPr>
          <a:xfrm>
            <a:off x="1018308" y="1191925"/>
            <a:ext cx="9441873" cy="4202690"/>
          </a:xfrm>
        </p:spPr>
        <p:txBody>
          <a:bodyPr>
            <a:normAutofit fontScale="92500"/>
          </a:bodyPr>
          <a:lstStyle/>
          <a:p>
            <a:pPr algn="just">
              <a:lnSpc>
                <a:spcPct val="160000"/>
              </a:lnSpc>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000230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98E8B-4A66-11E9-A318-05875406971E}"/>
              </a:ext>
            </a:extLst>
          </p:cNvPr>
          <p:cNvSpPr>
            <a:spLocks noGrp="1"/>
          </p:cNvSpPr>
          <p:nvPr>
            <p:ph type="title"/>
          </p:nvPr>
        </p:nvSpPr>
        <p:spPr>
          <a:xfrm>
            <a:off x="110837" y="-133638"/>
            <a:ext cx="10515600" cy="1325563"/>
          </a:xfrm>
        </p:spPr>
        <p:txBody>
          <a:bodyPr>
            <a:normAutofit/>
          </a:bodyPr>
          <a:lstStyle/>
          <a:p>
            <a:r>
              <a:rPr lang="en-IN" sz="4000" b="1" dirty="0"/>
              <a:t>Database</a:t>
            </a:r>
            <a:endParaRPr lang="en-IN" sz="4000" dirty="0"/>
          </a:p>
        </p:txBody>
      </p:sp>
      <p:sp>
        <p:nvSpPr>
          <p:cNvPr id="3" name="Content Placeholder 2">
            <a:extLst>
              <a:ext uri="{FF2B5EF4-FFF2-40B4-BE49-F238E27FC236}">
                <a16:creationId xmlns:a16="http://schemas.microsoft.com/office/drawing/2014/main" id="{CFD442E5-D537-B965-A2C1-4FEE319258F0}"/>
              </a:ext>
            </a:extLst>
          </p:cNvPr>
          <p:cNvSpPr>
            <a:spLocks noGrp="1"/>
          </p:cNvSpPr>
          <p:nvPr>
            <p:ph idx="1"/>
          </p:nvPr>
        </p:nvSpPr>
        <p:spPr>
          <a:xfrm>
            <a:off x="904009" y="935182"/>
            <a:ext cx="10054936" cy="4244254"/>
          </a:xfrm>
        </p:spPr>
        <p:txBody>
          <a:bodyPr>
            <a:normAutofit/>
          </a:bodyPr>
          <a:lstStyle/>
          <a:p>
            <a:pPr algn="just">
              <a:lnSpc>
                <a:spcPct val="16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452502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517F2-BDEE-647C-DB02-19840AFEC0ED}"/>
              </a:ext>
            </a:extLst>
          </p:cNvPr>
          <p:cNvSpPr>
            <a:spLocks noGrp="1"/>
          </p:cNvSpPr>
          <p:nvPr>
            <p:ph type="title"/>
          </p:nvPr>
        </p:nvSpPr>
        <p:spPr>
          <a:xfrm>
            <a:off x="79663" y="-175203"/>
            <a:ext cx="10515600" cy="1325563"/>
          </a:xfrm>
        </p:spPr>
        <p:txBody>
          <a:bodyPr>
            <a:normAutofit/>
          </a:bodyPr>
          <a:lstStyle/>
          <a:p>
            <a:r>
              <a:rPr lang="en-IN" sz="4000" b="1" dirty="0"/>
              <a:t>Cloud Web Server</a:t>
            </a:r>
            <a:endParaRPr lang="en-IN" sz="4000" dirty="0"/>
          </a:p>
        </p:txBody>
      </p:sp>
      <p:sp>
        <p:nvSpPr>
          <p:cNvPr id="3" name="Content Placeholder 2">
            <a:extLst>
              <a:ext uri="{FF2B5EF4-FFF2-40B4-BE49-F238E27FC236}">
                <a16:creationId xmlns:a16="http://schemas.microsoft.com/office/drawing/2014/main" id="{FD08980E-3C50-C229-F4BB-6BDD6DF67312}"/>
              </a:ext>
            </a:extLst>
          </p:cNvPr>
          <p:cNvSpPr>
            <a:spLocks noGrp="1"/>
          </p:cNvSpPr>
          <p:nvPr>
            <p:ph idx="1"/>
          </p:nvPr>
        </p:nvSpPr>
        <p:spPr>
          <a:xfrm>
            <a:off x="979100" y="1150360"/>
            <a:ext cx="10233800" cy="4351338"/>
          </a:xfrm>
        </p:spPr>
        <p:txBody>
          <a:bodyPr>
            <a:normAutofit fontScale="62500" lnSpcReduction="20000"/>
          </a:bodyPr>
          <a:lstStyle/>
          <a:p>
            <a:pPr algn="just">
              <a:lnSpc>
                <a:spcPct val="160000"/>
              </a:lnSpc>
            </a:pPr>
            <a:r>
              <a:rPr lang="en-US" sz="2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2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2800" dirty="0">
                <a:cs typeface="Times New Roman" panose="02020603050405020304" pitchFamily="18" charset="0"/>
              </a:rPr>
              <a:t>It provides a flexible environment for the developers which allows them to work on projects from anywhere using any device with internet access.</a:t>
            </a:r>
            <a:endParaRPr lang="en-IN" sz="2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6716296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A92F7-374B-A452-2C7F-D964EF7B956A}"/>
              </a:ext>
            </a:extLst>
          </p:cNvPr>
          <p:cNvSpPr>
            <a:spLocks noGrp="1"/>
          </p:cNvSpPr>
          <p:nvPr>
            <p:ph type="title"/>
          </p:nvPr>
        </p:nvSpPr>
        <p:spPr>
          <a:xfrm>
            <a:off x="79663" y="-133639"/>
            <a:ext cx="10515600" cy="1325563"/>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96880D13-0E30-1A8C-9B73-1C966956F0E7}"/>
              </a:ext>
            </a:extLst>
          </p:cNvPr>
          <p:cNvSpPr>
            <a:spLocks noGrp="1"/>
          </p:cNvSpPr>
          <p:nvPr>
            <p:ph idx="1"/>
          </p:nvPr>
        </p:nvSpPr>
        <p:spPr>
          <a:xfrm>
            <a:off x="979100" y="1077479"/>
            <a:ext cx="10233800" cy="4351338"/>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039961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B4F0D-588E-A7D8-2DC7-9D0A4E29F269}"/>
              </a:ext>
            </a:extLst>
          </p:cNvPr>
          <p:cNvSpPr>
            <a:spLocks noGrp="1"/>
          </p:cNvSpPr>
          <p:nvPr>
            <p:ph type="title"/>
          </p:nvPr>
        </p:nvSpPr>
        <p:spPr>
          <a:xfrm>
            <a:off x="0" y="-112857"/>
            <a:ext cx="10515600" cy="1325563"/>
          </a:xfrm>
        </p:spPr>
        <p:txBody>
          <a:bodyPr>
            <a:normAutofit/>
          </a:bodyPr>
          <a:lstStyle/>
          <a:p>
            <a:r>
              <a:rPr lang="en-US" sz="4000" b="1" dirty="0"/>
              <a:t>HARDWARE REQUIREMENTS:</a:t>
            </a:r>
            <a:endParaRPr lang="en-IN" sz="4000" dirty="0"/>
          </a:p>
        </p:txBody>
      </p:sp>
      <p:sp>
        <p:nvSpPr>
          <p:cNvPr id="3" name="Content Placeholder 2">
            <a:extLst>
              <a:ext uri="{FF2B5EF4-FFF2-40B4-BE49-F238E27FC236}">
                <a16:creationId xmlns:a16="http://schemas.microsoft.com/office/drawing/2014/main" id="{2F7D9330-F8B5-0726-3404-52D383701E40}"/>
              </a:ext>
            </a:extLst>
          </p:cNvPr>
          <p:cNvSpPr>
            <a:spLocks noGrp="1"/>
          </p:cNvSpPr>
          <p:nvPr>
            <p:ph idx="1"/>
          </p:nvPr>
        </p:nvSpPr>
        <p:spPr>
          <a:xfrm>
            <a:off x="979100" y="1087870"/>
            <a:ext cx="10233800" cy="4351338"/>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sz="1800" dirty="0"/>
          </a:p>
          <a:p>
            <a:endParaRPr lang="en-IN" dirty="0"/>
          </a:p>
        </p:txBody>
      </p:sp>
    </p:spTree>
    <p:extLst>
      <p:ext uri="{BB962C8B-B14F-4D97-AF65-F5344CB8AC3E}">
        <p14:creationId xmlns:p14="http://schemas.microsoft.com/office/powerpoint/2010/main" val="3770277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986A7-164D-85B2-E008-FBF7F61AC7AC}"/>
              </a:ext>
            </a:extLst>
          </p:cNvPr>
          <p:cNvSpPr>
            <a:spLocks noGrp="1"/>
          </p:cNvSpPr>
          <p:nvPr>
            <p:ph type="title"/>
          </p:nvPr>
        </p:nvSpPr>
        <p:spPr>
          <a:xfrm>
            <a:off x="152400" y="-195984"/>
            <a:ext cx="10515600" cy="1325563"/>
          </a:xfrm>
        </p:spPr>
        <p:txBody>
          <a:bodyPr>
            <a:normAutofit/>
          </a:bodyPr>
          <a:lstStyle/>
          <a:p>
            <a:r>
              <a:rPr lang="en-US" sz="4000" b="1" dirty="0"/>
              <a:t>CONCLUSION</a:t>
            </a:r>
            <a:endParaRPr lang="en-IN" sz="4000" dirty="0"/>
          </a:p>
        </p:txBody>
      </p:sp>
      <p:sp>
        <p:nvSpPr>
          <p:cNvPr id="3" name="Content Placeholder 2">
            <a:extLst>
              <a:ext uri="{FF2B5EF4-FFF2-40B4-BE49-F238E27FC236}">
                <a16:creationId xmlns:a16="http://schemas.microsoft.com/office/drawing/2014/main" id="{B7270232-4085-BAF0-210E-FF378C6A56D3}"/>
              </a:ext>
            </a:extLst>
          </p:cNvPr>
          <p:cNvSpPr>
            <a:spLocks noGrp="1"/>
          </p:cNvSpPr>
          <p:nvPr>
            <p:ph idx="1"/>
          </p:nvPr>
        </p:nvSpPr>
        <p:spPr>
          <a:xfrm>
            <a:off x="838200" y="989950"/>
            <a:ext cx="10515600" cy="4878099"/>
          </a:xfrm>
        </p:spPr>
        <p:txBody>
          <a:bodyPr>
            <a:normAutofit/>
          </a:bodyPr>
          <a:lstStyle/>
          <a:p>
            <a:pPr algn="just">
              <a:lnSpc>
                <a:spcPct val="150000"/>
              </a:lnSpc>
            </a:pPr>
            <a:r>
              <a:rPr lang="en-US" sz="1800" dirty="0"/>
              <a:t>In this work, we developed a practical weather-oriented clothing recommendation and pairing system, given the weather information, the system can automatically recommend the most suitable clothing from the user s personal clothing album, or intelligently suggest the most pairing one with the user-specified reference clothing. </a:t>
            </a:r>
          </a:p>
          <a:p>
            <a:pPr algn="just">
              <a:lnSpc>
                <a:spcPct val="150000"/>
              </a:lnSpc>
            </a:pPr>
            <a:r>
              <a:rPr lang="en-US" sz="1800" dirty="0"/>
              <a:t>To learn and evaluate the model, we collected a large clothing dataset Weather-</a:t>
            </a:r>
            <a:r>
              <a:rPr lang="en-US" sz="1800" dirty="0" err="1"/>
              <a:t>toGarment</a:t>
            </a:r>
            <a:r>
              <a:rPr lang="en-US" sz="1800" dirty="0"/>
              <a:t> (</a:t>
            </a:r>
            <a:r>
              <a:rPr lang="en-US" sz="1800" dirty="0" err="1"/>
              <a:t>WoG</a:t>
            </a:r>
            <a:r>
              <a:rPr lang="en-US" sz="1800" dirty="0"/>
              <a:t>) with full attribute and weather-category annotations. </a:t>
            </a:r>
          </a:p>
          <a:p>
            <a:pPr algn="just">
              <a:lnSpc>
                <a:spcPct val="150000"/>
              </a:lnSpc>
            </a:pPr>
            <a:r>
              <a:rPr lang="en-US" sz="1800" dirty="0"/>
              <a:t>We use clothing attributes as a mid-level bridge to narrow the gap between low-level features and the high-level weather categories. </a:t>
            </a:r>
          </a:p>
          <a:p>
            <a:pPr algn="just">
              <a:lnSpc>
                <a:spcPct val="150000"/>
              </a:lnSpc>
            </a:pPr>
            <a:r>
              <a:rPr lang="en-US" sz="1800" dirty="0"/>
              <a:t>The result showed the effectiveness of the clothing attributes recognition and recommendation model. We also </a:t>
            </a:r>
            <a:r>
              <a:rPr lang="en-US" sz="1800" dirty="0" err="1"/>
              <a:t>analysed</a:t>
            </a:r>
            <a:r>
              <a:rPr lang="en-US" sz="1800" dirty="0"/>
              <a:t> the pairing results, which generally conform with common sense.</a:t>
            </a:r>
            <a:endParaRPr lang="en-IN" sz="1800" dirty="0"/>
          </a:p>
        </p:txBody>
      </p:sp>
    </p:spTree>
    <p:extLst>
      <p:ext uri="{BB962C8B-B14F-4D97-AF65-F5344CB8AC3E}">
        <p14:creationId xmlns:p14="http://schemas.microsoft.com/office/powerpoint/2010/main" val="626013768"/>
      </p:ext>
    </p:extLst>
  </p:cSld>
  <p:clrMapOvr>
    <a:masterClrMapping/>
  </p:clrMapOvr>
</p:sld>
</file>

<file path=ppt/theme/theme1.xml><?xml version="1.0" encoding="utf-8"?>
<a:theme xmlns:a="http://schemas.openxmlformats.org/drawingml/2006/main" name="Depth">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24</TotalTime>
  <Words>2648</Words>
  <Application>Microsoft Office PowerPoint</Application>
  <PresentationFormat>Widescreen</PresentationFormat>
  <Paragraphs>100</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Corbel</vt:lpstr>
      <vt:lpstr>Courier New</vt:lpstr>
      <vt:lpstr>Times New Roman</vt:lpstr>
      <vt:lpstr>Depth</vt:lpstr>
      <vt:lpstr>climate based cloth recommendation using machine </vt:lpstr>
      <vt:lpstr>Abstract</vt:lpstr>
      <vt:lpstr>Objective</vt:lpstr>
      <vt:lpstr>Existing System</vt:lpstr>
      <vt:lpstr>Disadvantage</vt:lpstr>
      <vt:lpstr>PROPOSED SYSTEM :</vt:lpstr>
      <vt:lpstr>Advantage</vt:lpstr>
      <vt:lpstr>Introduction</vt:lpstr>
      <vt:lpstr>PowerPoint Presentation</vt:lpstr>
      <vt:lpstr>MODULES</vt:lpstr>
      <vt:lpstr>Weather Prediction Module </vt:lpstr>
      <vt:lpstr>User Profile and Preference Module </vt:lpstr>
      <vt:lpstr>Clothing Item Suggestion Module </vt:lpstr>
      <vt:lpstr>Context-Aware Recommendation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2024-12-14T14:22:48Z</dcterms:created>
  <dcterms:modified xsi:type="dcterms:W3CDTF">2024-12-14T14:47:45Z</dcterms:modified>
</cp:coreProperties>
</file>