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ECDDABEA-FF9D-40B5-B616-392D1EEDCD6A}"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553790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DDABEA-FF9D-40B5-B616-392D1EEDCD6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2399854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CDDABEA-FF9D-40B5-B616-392D1EEDCD6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2074287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2269745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DDABEA-FF9D-40B5-B616-392D1EEDCD6A}"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3423322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DDABEA-FF9D-40B5-B616-392D1EEDCD6A}"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159506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DABEA-FF9D-40B5-B616-392D1EEDCD6A}"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4247538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282355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1068277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3021428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4107500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881802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DDABEA-FF9D-40B5-B616-392D1EEDCD6A}"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27534817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CDDABEA-FF9D-40B5-B616-392D1EEDCD6A}"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18298434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CDDABEA-FF9D-40B5-B616-392D1EEDCD6A}"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2762336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DDABEA-FF9D-40B5-B616-392D1EEDCD6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1235559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DDABEA-FF9D-40B5-B616-392D1EEDCD6A}"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3B7296F-0E06-4E38-8E5A-BE30F23533F0}" type="slidenum">
              <a:rPr lang="en-IN" smtClean="0"/>
              <a:t>‹#›</a:t>
            </a:fld>
            <a:endParaRPr lang="en-IN"/>
          </a:p>
        </p:txBody>
      </p:sp>
    </p:spTree>
    <p:extLst>
      <p:ext uri="{BB962C8B-B14F-4D97-AF65-F5344CB8AC3E}">
        <p14:creationId xmlns:p14="http://schemas.microsoft.com/office/powerpoint/2010/main" val="357798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ECDDABEA-FF9D-40B5-B616-392D1EEDCD6A}" type="datetimeFigureOut">
              <a:rPr lang="en-IN" smtClean="0"/>
              <a:t>14-12-2024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3B7296F-0E06-4E38-8E5A-BE30F23533F0}" type="slidenum">
              <a:rPr lang="en-IN" smtClean="0"/>
              <a:t>‹#›</a:t>
            </a:fld>
            <a:endParaRPr lang="en-IN"/>
          </a:p>
        </p:txBody>
      </p:sp>
    </p:spTree>
    <p:extLst>
      <p:ext uri="{BB962C8B-B14F-4D97-AF65-F5344CB8AC3E}">
        <p14:creationId xmlns:p14="http://schemas.microsoft.com/office/powerpoint/2010/main" val="271728431"/>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37F35C-F7F8-3D38-A209-972139A1F8C3}"/>
              </a:ext>
            </a:extLst>
          </p:cNvPr>
          <p:cNvSpPr>
            <a:spLocks noGrp="1"/>
          </p:cNvSpPr>
          <p:nvPr>
            <p:ph type="title"/>
          </p:nvPr>
        </p:nvSpPr>
        <p:spPr>
          <a:xfrm>
            <a:off x="1555173" y="2994025"/>
            <a:ext cx="10515600" cy="1325563"/>
          </a:xfrm>
        </p:spPr>
        <p:txBody>
          <a:bodyPr>
            <a:normAutofit fontScale="90000"/>
          </a:bodyPr>
          <a:lstStyle/>
          <a:p>
            <a:r>
              <a:rPr lang="en-IN" sz="3600" dirty="0"/>
              <a:t>campus placement management </a:t>
            </a:r>
            <a:r>
              <a:rPr lang="en-IN" sz="3600" dirty="0" err="1"/>
              <a:t>appliication</a:t>
            </a:r>
            <a:br>
              <a:rPr lang="en-IN" dirty="0"/>
            </a:br>
            <a:endParaRPr lang="en-IN" dirty="0"/>
          </a:p>
        </p:txBody>
      </p:sp>
    </p:spTree>
    <p:extLst>
      <p:ext uri="{BB962C8B-B14F-4D97-AF65-F5344CB8AC3E}">
        <p14:creationId xmlns:p14="http://schemas.microsoft.com/office/powerpoint/2010/main" val="2799496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46BAF-E55D-547B-7E3D-9B299A3C1A37}"/>
              </a:ext>
            </a:extLst>
          </p:cNvPr>
          <p:cNvSpPr>
            <a:spLocks noGrp="1"/>
          </p:cNvSpPr>
          <p:nvPr>
            <p:ph type="title"/>
          </p:nvPr>
        </p:nvSpPr>
        <p:spPr>
          <a:xfrm>
            <a:off x="0" y="-175203"/>
            <a:ext cx="10515600" cy="1325563"/>
          </a:xfrm>
        </p:spPr>
        <p:txBody>
          <a:bodyPr>
            <a:normAutofit/>
          </a:bodyPr>
          <a:lstStyle/>
          <a:p>
            <a:r>
              <a:rPr lang="en-US" sz="4000" b="1" dirty="0"/>
              <a:t>Abstract</a:t>
            </a:r>
            <a:endParaRPr lang="en-IN" sz="4000" dirty="0"/>
          </a:p>
        </p:txBody>
      </p:sp>
      <p:sp>
        <p:nvSpPr>
          <p:cNvPr id="3" name="Content Placeholder 2">
            <a:extLst>
              <a:ext uri="{FF2B5EF4-FFF2-40B4-BE49-F238E27FC236}">
                <a16:creationId xmlns:a16="http://schemas.microsoft.com/office/drawing/2014/main" id="{E7D7116F-3864-248D-3231-932382636942}"/>
              </a:ext>
            </a:extLst>
          </p:cNvPr>
          <p:cNvSpPr>
            <a:spLocks noGrp="1"/>
          </p:cNvSpPr>
          <p:nvPr>
            <p:ph idx="1"/>
          </p:nvPr>
        </p:nvSpPr>
        <p:spPr>
          <a:xfrm>
            <a:off x="442479" y="955965"/>
            <a:ext cx="11307041" cy="5538354"/>
          </a:xfrm>
        </p:spPr>
        <p:txBody>
          <a:bodyPr>
            <a:normAutofit/>
          </a:bodyPr>
          <a:lstStyle/>
          <a:p>
            <a:pPr algn="just">
              <a:lnSpc>
                <a:spcPct val="150000"/>
              </a:lnSpc>
            </a:pPr>
            <a:r>
              <a:rPr lang="en-US" sz="1800" dirty="0"/>
              <a:t>The Placement Management System is an advanced platform designed for the effective tracking and evaluation of student placements in various businesses [10]. </a:t>
            </a:r>
          </a:p>
          <a:p>
            <a:pPr algn="just">
              <a:lnSpc>
                <a:spcPct val="150000"/>
              </a:lnSpc>
            </a:pPr>
            <a:r>
              <a:rPr lang="en-US" sz="1800" dirty="0"/>
              <a:t>ReactJS, a web-based tool, has been utilized to develop an advanced platform known as the Placement Management System [9]. The PMS enables the placement cell to securely store student data in a database that can be utilized by companies for recruitment purposes, along with access to alumni records [8]. </a:t>
            </a:r>
          </a:p>
          <a:p>
            <a:pPr algn="just">
              <a:lnSpc>
                <a:spcPct val="150000"/>
              </a:lnSpc>
            </a:pPr>
            <a:r>
              <a:rPr lang="en-US" sz="1800" dirty="0"/>
              <a:t>Both technical skills and personal information of students are included within this comprehensive system, allowing universities to efficiently manage student and placement-related data [4]. </a:t>
            </a:r>
          </a:p>
          <a:p>
            <a:pPr algn="just">
              <a:lnSpc>
                <a:spcPct val="150000"/>
              </a:lnSpc>
            </a:pPr>
            <a:r>
              <a:rPr lang="en-US" sz="1800" dirty="0"/>
              <a:t>Through its user-friendly interface and </a:t>
            </a:r>
            <a:r>
              <a:rPr lang="en-US" sz="1800" dirty="0" err="1"/>
              <a:t>featurerich</a:t>
            </a:r>
            <a:r>
              <a:rPr lang="en-US" sz="1800" dirty="0"/>
              <a:t> dashboard displaying dynamic statistical graphs [9], valuable insights into students' performance during their placements can be gained by users. </a:t>
            </a:r>
          </a:p>
          <a:p>
            <a:pPr algn="just">
              <a:lnSpc>
                <a:spcPct val="150000"/>
              </a:lnSpc>
            </a:pPr>
            <a:r>
              <a:rPr lang="en-US" sz="1800" dirty="0"/>
              <a:t>This project harnesses ReactJS technology with the goal of streamlining placement management processes through advanced methods that optimize data efficiency, ultimately leading to time savings, reduced physical </a:t>
            </a:r>
            <a:r>
              <a:rPr lang="en-US" sz="1800" dirty="0" err="1"/>
              <a:t>labour</a:t>
            </a:r>
            <a:r>
              <a:rPr lang="en-US" sz="1800" dirty="0"/>
              <a:t> efforts, and decreased paper consumption. </a:t>
            </a:r>
            <a:endParaRPr lang="en-IN" sz="1800" dirty="0"/>
          </a:p>
        </p:txBody>
      </p:sp>
    </p:spTree>
    <p:extLst>
      <p:ext uri="{BB962C8B-B14F-4D97-AF65-F5344CB8AC3E}">
        <p14:creationId xmlns:p14="http://schemas.microsoft.com/office/powerpoint/2010/main" val="849159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59594-4D00-E464-B92A-2D54969BCC5B}"/>
              </a:ext>
            </a:extLst>
          </p:cNvPr>
          <p:cNvSpPr>
            <a:spLocks noGrp="1"/>
          </p:cNvSpPr>
          <p:nvPr>
            <p:ph type="title"/>
          </p:nvPr>
        </p:nvSpPr>
        <p:spPr>
          <a:xfrm>
            <a:off x="0" y="-154421"/>
            <a:ext cx="10515600" cy="1325563"/>
          </a:xfrm>
        </p:spPr>
        <p:txBody>
          <a:bodyPr>
            <a:normAutofit/>
          </a:bodyPr>
          <a:lstStyle/>
          <a:p>
            <a:r>
              <a:rPr lang="en-US" sz="4000" dirty="0"/>
              <a:t>Objective</a:t>
            </a:r>
            <a:endParaRPr lang="en-IN" sz="4000" dirty="0"/>
          </a:p>
        </p:txBody>
      </p:sp>
      <p:sp>
        <p:nvSpPr>
          <p:cNvPr id="3" name="Content Placeholder 2">
            <a:extLst>
              <a:ext uri="{FF2B5EF4-FFF2-40B4-BE49-F238E27FC236}">
                <a16:creationId xmlns:a16="http://schemas.microsoft.com/office/drawing/2014/main" id="{9FF04F21-3CBF-3DF8-9DD6-BAE9DBD35D15}"/>
              </a:ext>
            </a:extLst>
          </p:cNvPr>
          <p:cNvSpPr>
            <a:spLocks noGrp="1"/>
          </p:cNvSpPr>
          <p:nvPr>
            <p:ph idx="1"/>
          </p:nvPr>
        </p:nvSpPr>
        <p:spPr>
          <a:xfrm>
            <a:off x="540328" y="1098406"/>
            <a:ext cx="10813472" cy="5406303"/>
          </a:xfrm>
        </p:spPr>
        <p:txBody>
          <a:bodyPr>
            <a:normAutofit lnSpcReduction="10000"/>
          </a:bodyPr>
          <a:lstStyle/>
          <a:p>
            <a:pPr algn="just">
              <a:lnSpc>
                <a:spcPct val="150000"/>
              </a:lnSpc>
            </a:pPr>
            <a:r>
              <a:rPr lang="en-US" sz="1800" dirty="0"/>
              <a:t>By offering a centralized platform, it aims to simplify the recruitment cycle, ensuring efficient management of job postings, student applications, and interview scheduling. </a:t>
            </a:r>
          </a:p>
          <a:p>
            <a:pPr algn="just">
              <a:lnSpc>
                <a:spcPct val="150000"/>
              </a:lnSpc>
            </a:pPr>
            <a:r>
              <a:rPr lang="en-US" sz="1800" dirty="0"/>
              <a:t>The system enhances communication between students, recruiters, and placement officers, promoting timely updates and transparent workflows. Another key objective is to facilitate the seamless matching of students’ skills and qualifications with suitable job opportunities through advanced algorithms, ensuring better job fits.</a:t>
            </a:r>
          </a:p>
          <a:p>
            <a:pPr algn="just">
              <a:lnSpc>
                <a:spcPct val="150000"/>
              </a:lnSpc>
            </a:pPr>
            <a:r>
              <a:rPr lang="en-US" sz="1800" dirty="0"/>
              <a:t> Furthermore, the application aims to reduce administrative workload by automating repetitive tasks, allowing placement officers to focus on strategic planning and student support. </a:t>
            </a:r>
          </a:p>
          <a:p>
            <a:pPr algn="just">
              <a:lnSpc>
                <a:spcPct val="150000"/>
              </a:lnSpc>
            </a:pPr>
            <a:r>
              <a:rPr lang="en-US" sz="1800" dirty="0"/>
              <a:t>By providing data-driven insights and detailed reports, the system helps institutions track placement success, analyze trends, and make informed decisions.</a:t>
            </a:r>
          </a:p>
          <a:p>
            <a:pPr algn="just">
              <a:lnSpc>
                <a:spcPct val="150000"/>
              </a:lnSpc>
            </a:pPr>
            <a:r>
              <a:rPr lang="en-US" sz="1800" dirty="0"/>
              <a:t> Ultimately, the goal is to improve the overall placement experience for students, enhance employer engagement, and ensure that the recruitment process is fair, organized, and efficient for all stakeholders involved.</a:t>
            </a:r>
            <a:endParaRPr lang="en-IN" sz="1800" dirty="0"/>
          </a:p>
        </p:txBody>
      </p:sp>
    </p:spTree>
    <p:extLst>
      <p:ext uri="{BB962C8B-B14F-4D97-AF65-F5344CB8AC3E}">
        <p14:creationId xmlns:p14="http://schemas.microsoft.com/office/powerpoint/2010/main" val="898734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EA6BD-2B33-783B-AC23-558C41822930}"/>
              </a:ext>
            </a:extLst>
          </p:cNvPr>
          <p:cNvSpPr>
            <a:spLocks noGrp="1"/>
          </p:cNvSpPr>
          <p:nvPr>
            <p:ph type="title"/>
          </p:nvPr>
        </p:nvSpPr>
        <p:spPr>
          <a:xfrm>
            <a:off x="90054" y="-144029"/>
            <a:ext cx="10515600" cy="1325563"/>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92C20332-C35C-8BE4-5149-D1832976E4D9}"/>
              </a:ext>
            </a:extLst>
          </p:cNvPr>
          <p:cNvSpPr>
            <a:spLocks noGrp="1"/>
          </p:cNvSpPr>
          <p:nvPr>
            <p:ph idx="1"/>
          </p:nvPr>
        </p:nvSpPr>
        <p:spPr>
          <a:xfrm>
            <a:off x="616527" y="952934"/>
            <a:ext cx="10958945" cy="5437475"/>
          </a:xfrm>
        </p:spPr>
        <p:txBody>
          <a:bodyPr>
            <a:normAutofit/>
          </a:bodyPr>
          <a:lstStyle/>
          <a:p>
            <a:pPr algn="just">
              <a:lnSpc>
                <a:spcPct val="150000"/>
              </a:lnSpc>
            </a:pPr>
            <a:r>
              <a:rPr lang="en-US" sz="1800" dirty="0"/>
              <a:t>In the manual management of candidate registrations and profiles, conventional methods involve the utilization of paper forms or dispersed digital files, resulting in challenges associated with maintaining accurate and up-to-date data [7]. </a:t>
            </a:r>
          </a:p>
          <a:p>
            <a:pPr algn="just">
              <a:lnSpc>
                <a:spcPct val="150000"/>
              </a:lnSpc>
            </a:pPr>
            <a:r>
              <a:rPr lang="en-US" sz="1800" dirty="0"/>
              <a:t>The inadequacy of extensive analytics and reporting features in existing systems further complicates the task of tracking the effectiveness of placement programs and identifying areas for improvement [7].</a:t>
            </a:r>
          </a:p>
          <a:p>
            <a:pPr algn="just">
              <a:lnSpc>
                <a:spcPct val="150000"/>
              </a:lnSpc>
            </a:pPr>
            <a:r>
              <a:rPr lang="en-US" sz="1800" dirty="0"/>
              <a:t> A strategic response to these challenges involves the gradual adoption of specialized placement management systems by businesses [7]. </a:t>
            </a:r>
          </a:p>
          <a:p>
            <a:pPr algn="just">
              <a:lnSpc>
                <a:spcPct val="150000"/>
              </a:lnSpc>
            </a:pPr>
            <a:r>
              <a:rPr lang="en-US" sz="1800" dirty="0"/>
              <a:t>The implementation of such solutions contributes to an enhanced efficacy and efficiency of the placement process through centralizing data, automating workflows, and incorporating robust analytics and reporting capabilities, thereby addressing the shortcomings inherent in traditional manual systems [7]. </a:t>
            </a:r>
            <a:endParaRPr lang="en-IN" sz="1800" dirty="0"/>
          </a:p>
        </p:txBody>
      </p:sp>
    </p:spTree>
    <p:extLst>
      <p:ext uri="{BB962C8B-B14F-4D97-AF65-F5344CB8AC3E}">
        <p14:creationId xmlns:p14="http://schemas.microsoft.com/office/powerpoint/2010/main" val="2490319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3066F-D0FC-22CD-B72A-C7A6BA68110B}"/>
              </a:ext>
            </a:extLst>
          </p:cNvPr>
          <p:cNvSpPr>
            <a:spLocks noGrp="1"/>
          </p:cNvSpPr>
          <p:nvPr>
            <p:ph type="title"/>
          </p:nvPr>
        </p:nvSpPr>
        <p:spPr>
          <a:xfrm>
            <a:off x="0" y="-123248"/>
            <a:ext cx="10515600" cy="1325563"/>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898AAA0B-C27A-E9DD-72BD-285342F1AF69}"/>
              </a:ext>
            </a:extLst>
          </p:cNvPr>
          <p:cNvSpPr>
            <a:spLocks noGrp="1"/>
          </p:cNvSpPr>
          <p:nvPr>
            <p:ph idx="1"/>
          </p:nvPr>
        </p:nvSpPr>
        <p:spPr>
          <a:xfrm>
            <a:off x="730827" y="1010732"/>
            <a:ext cx="10730345" cy="5660232"/>
          </a:xfrm>
        </p:spPr>
        <p:txBody>
          <a:bodyPr>
            <a:noAutofit/>
          </a:bodyPr>
          <a:lstStyle/>
          <a:p>
            <a:pPr algn="just">
              <a:lnSpc>
                <a:spcPct val="150000"/>
              </a:lnSpc>
            </a:pPr>
            <a:r>
              <a:rPr lang="en-US" sz="1800" b="1" dirty="0"/>
              <a:t>System Downtime</a:t>
            </a:r>
            <a:r>
              <a:rPr lang="en-US" sz="1800" dirty="0"/>
              <a:t>: These applications are prone to technical glitches or downtime, which could disrupt the placement process, potentially leading to missed opportunities for students and employers.</a:t>
            </a:r>
          </a:p>
          <a:p>
            <a:pPr algn="just">
              <a:lnSpc>
                <a:spcPct val="150000"/>
              </a:lnSpc>
            </a:pPr>
            <a:r>
              <a:rPr lang="en-US" sz="1800" b="1" dirty="0"/>
              <a:t>Sensitive Data</a:t>
            </a:r>
            <a:r>
              <a:rPr lang="en-US" sz="1800" dirty="0"/>
              <a:t>: Campus placement systems often store sensitive personal information, such as student resumes, contact details, and academic records. If not properly secured, this data could be at risk of breaches.</a:t>
            </a:r>
          </a:p>
          <a:p>
            <a:pPr algn="just">
              <a:lnSpc>
                <a:spcPct val="150000"/>
              </a:lnSpc>
            </a:pPr>
            <a:r>
              <a:rPr lang="en-US" sz="1800" b="1" dirty="0"/>
              <a:t>One-size-fits-all Approach</a:t>
            </a:r>
            <a:r>
              <a:rPr lang="en-US" sz="1800" dirty="0"/>
              <a:t>: Many placement management systems are designed with a general approach and may not cater to the specific needs of all institutions or companies.</a:t>
            </a:r>
          </a:p>
          <a:p>
            <a:pPr algn="just">
              <a:lnSpc>
                <a:spcPct val="150000"/>
              </a:lnSpc>
            </a:pPr>
            <a:r>
              <a:rPr lang="en-US" sz="1800" b="1" dirty="0"/>
              <a:t>Inaccessible for Some Students</a:t>
            </a:r>
            <a:r>
              <a:rPr lang="en-US" sz="1800" dirty="0"/>
              <a:t>: Not all students are equally tech-savvy or may not have access to the latest devices or reliable internet. This can exclude some students from using the platform effectively.</a:t>
            </a:r>
          </a:p>
          <a:p>
            <a:pPr algn="just">
              <a:lnSpc>
                <a:spcPct val="150000"/>
              </a:lnSpc>
            </a:pPr>
            <a:r>
              <a:rPr lang="en-US" sz="1800" b="1" dirty="0"/>
              <a:t>Impersonal Experience</a:t>
            </a:r>
            <a:r>
              <a:rPr lang="en-US" sz="1800" dirty="0"/>
              <a:t>: Over-reliance on automated processes can create an impersonal placement experience. It might not allow for human interaction, which is crucial for matching the right candidates with the right companies.</a:t>
            </a:r>
            <a:endParaRPr lang="en-IN" sz="1800" dirty="0"/>
          </a:p>
        </p:txBody>
      </p:sp>
    </p:spTree>
    <p:extLst>
      <p:ext uri="{BB962C8B-B14F-4D97-AF65-F5344CB8AC3E}">
        <p14:creationId xmlns:p14="http://schemas.microsoft.com/office/powerpoint/2010/main" val="3731573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16F6C-AB4D-5C01-CBB2-886F0460CC25}"/>
              </a:ext>
            </a:extLst>
          </p:cNvPr>
          <p:cNvSpPr>
            <a:spLocks noGrp="1"/>
          </p:cNvSpPr>
          <p:nvPr>
            <p:ph type="title"/>
          </p:nvPr>
        </p:nvSpPr>
        <p:spPr>
          <a:xfrm>
            <a:off x="0" y="-164811"/>
            <a:ext cx="10515600" cy="1325563"/>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640FAE1A-5F60-7E3B-E522-90C424763C40}"/>
              </a:ext>
            </a:extLst>
          </p:cNvPr>
          <p:cNvSpPr>
            <a:spLocks noGrp="1"/>
          </p:cNvSpPr>
          <p:nvPr>
            <p:ph idx="1"/>
          </p:nvPr>
        </p:nvSpPr>
        <p:spPr>
          <a:xfrm>
            <a:off x="730827" y="945574"/>
            <a:ext cx="10730345" cy="5148263"/>
          </a:xfrm>
        </p:spPr>
        <p:txBody>
          <a:bodyPr>
            <a:normAutofit/>
          </a:bodyPr>
          <a:lstStyle/>
          <a:p>
            <a:pPr algn="just">
              <a:lnSpc>
                <a:spcPct val="150000"/>
              </a:lnSpc>
            </a:pPr>
            <a:r>
              <a:rPr lang="en-US" sz="1800" dirty="0"/>
              <a:t>The proposed system contains mainly four modules- </a:t>
            </a:r>
            <a:r>
              <a:rPr lang="en-US" sz="1800" dirty="0" err="1"/>
              <a:t>administrator,student</a:t>
            </a:r>
            <a:r>
              <a:rPr lang="en-US" sz="1800" dirty="0"/>
              <a:t>, company, college </a:t>
            </a:r>
            <a:r>
              <a:rPr lang="en-US" sz="1800" dirty="0" err="1"/>
              <a:t>faculties.The</a:t>
            </a:r>
            <a:r>
              <a:rPr lang="en-US" sz="1800" dirty="0"/>
              <a:t> system facilitates each module to create an account using a unique username and password.</a:t>
            </a:r>
          </a:p>
          <a:p>
            <a:pPr algn="just">
              <a:lnSpc>
                <a:spcPct val="150000"/>
              </a:lnSpc>
            </a:pPr>
            <a:r>
              <a:rPr lang="en-US" sz="1800" dirty="0"/>
              <a:t>Each students can create an account an add their personal information such as marks, academic details, resume ,the job role which they want, preferred company name </a:t>
            </a:r>
            <a:r>
              <a:rPr lang="en-US" sz="1800" dirty="0" err="1"/>
              <a:t>etc.And</a:t>
            </a:r>
            <a:r>
              <a:rPr lang="en-US" sz="1800" dirty="0"/>
              <a:t> the companies can directly create an account and can add their company details and job </a:t>
            </a:r>
            <a:r>
              <a:rPr lang="en-US" sz="1800" dirty="0" err="1"/>
              <a:t>vacancies,skills</a:t>
            </a:r>
            <a:r>
              <a:rPr lang="en-US" sz="1800" dirty="0"/>
              <a:t>, training etc.</a:t>
            </a:r>
          </a:p>
          <a:p>
            <a:pPr algn="just">
              <a:lnSpc>
                <a:spcPct val="150000"/>
              </a:lnSpc>
            </a:pPr>
            <a:r>
              <a:rPr lang="en-US" sz="1800" dirty="0"/>
              <a:t>they can directly access students </a:t>
            </a:r>
            <a:r>
              <a:rPr lang="en-US" sz="1800" dirty="0" err="1"/>
              <a:t>datas</a:t>
            </a:r>
            <a:r>
              <a:rPr lang="en-US" sz="1800" dirty="0"/>
              <a:t> who are applied for the job </a:t>
            </a:r>
            <a:r>
              <a:rPr lang="en-US" sz="1800" dirty="0" err="1"/>
              <a:t>role.Tge</a:t>
            </a:r>
            <a:r>
              <a:rPr lang="en-US" sz="1800" dirty="0"/>
              <a:t> administrator is the one who controls the entire </a:t>
            </a:r>
            <a:r>
              <a:rPr lang="en-US" sz="1800" dirty="0" err="1"/>
              <a:t>system.The</a:t>
            </a:r>
            <a:r>
              <a:rPr lang="en-US" sz="1800" dirty="0"/>
              <a:t> administrator can add or remove </a:t>
            </a:r>
            <a:r>
              <a:rPr lang="en-US" sz="1800" dirty="0" err="1"/>
              <a:t>datas</a:t>
            </a:r>
            <a:r>
              <a:rPr lang="en-US" sz="1800" dirty="0"/>
              <a:t>, accounts ,</a:t>
            </a:r>
            <a:r>
              <a:rPr lang="en-US" sz="1800" dirty="0" err="1"/>
              <a:t>andcan</a:t>
            </a:r>
            <a:r>
              <a:rPr lang="en-US" sz="1800" dirty="0"/>
              <a:t> also view students list who are applied for the placement.</a:t>
            </a:r>
          </a:p>
          <a:p>
            <a:pPr algn="just">
              <a:lnSpc>
                <a:spcPct val="150000"/>
              </a:lnSpc>
            </a:pPr>
            <a:r>
              <a:rPr lang="en-US" sz="1800" dirty="0"/>
              <a:t>The fourth module is mainly for college </a:t>
            </a:r>
            <a:r>
              <a:rPr lang="en-US" sz="1800" dirty="0" err="1"/>
              <a:t>faculties,HODs</a:t>
            </a:r>
            <a:r>
              <a:rPr lang="en-US" sz="1800" dirty="0"/>
              <a:t>, principal </a:t>
            </a:r>
            <a:r>
              <a:rPr lang="en-US" sz="1800" dirty="0" err="1"/>
              <a:t>etc.The</a:t>
            </a:r>
            <a:r>
              <a:rPr lang="en-US" sz="1800" dirty="0"/>
              <a:t> can also view, access the </a:t>
            </a:r>
            <a:r>
              <a:rPr lang="en-US" sz="1800" dirty="0" err="1"/>
              <a:t>datas</a:t>
            </a:r>
            <a:r>
              <a:rPr lang="en-US" sz="1800" dirty="0"/>
              <a:t> .They can add details if needed.</a:t>
            </a:r>
            <a:endParaRPr lang="en-IN" sz="1800" dirty="0"/>
          </a:p>
        </p:txBody>
      </p:sp>
    </p:spTree>
    <p:extLst>
      <p:ext uri="{BB962C8B-B14F-4D97-AF65-F5344CB8AC3E}">
        <p14:creationId xmlns:p14="http://schemas.microsoft.com/office/powerpoint/2010/main" val="3266420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ACF7-6B1B-56FC-25DE-428F72B77D91}"/>
              </a:ext>
            </a:extLst>
          </p:cNvPr>
          <p:cNvSpPr>
            <a:spLocks noGrp="1"/>
          </p:cNvSpPr>
          <p:nvPr>
            <p:ph type="title"/>
          </p:nvPr>
        </p:nvSpPr>
        <p:spPr>
          <a:xfrm>
            <a:off x="79663" y="-154421"/>
            <a:ext cx="10515600" cy="1325563"/>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1476692C-8925-2F0A-7A5D-041B4C77E268}"/>
              </a:ext>
            </a:extLst>
          </p:cNvPr>
          <p:cNvSpPr>
            <a:spLocks noGrp="1"/>
          </p:cNvSpPr>
          <p:nvPr>
            <p:ph idx="1"/>
          </p:nvPr>
        </p:nvSpPr>
        <p:spPr>
          <a:xfrm>
            <a:off x="611332" y="904009"/>
            <a:ext cx="10969336" cy="5621482"/>
          </a:xfrm>
        </p:spPr>
        <p:txBody>
          <a:bodyPr>
            <a:normAutofit lnSpcReduction="10000"/>
          </a:bodyPr>
          <a:lstStyle/>
          <a:p>
            <a:pPr algn="just">
              <a:lnSpc>
                <a:spcPct val="150000"/>
              </a:lnSpc>
            </a:pPr>
            <a:r>
              <a:rPr lang="en-US" sz="1800" b="1" dirty="0"/>
              <a:t>Centralized Platform</a:t>
            </a:r>
            <a:r>
              <a:rPr lang="en-US" sz="1800" dirty="0"/>
              <a:t>: A campus placement management system consolidates all placement-related activities (such as job postings, applications, interview scheduling, and results) into a single platform, making it easier for both recruiters and students to manage.</a:t>
            </a:r>
          </a:p>
          <a:p>
            <a:pPr algn="just">
              <a:lnSpc>
                <a:spcPct val="150000"/>
              </a:lnSpc>
            </a:pPr>
            <a:r>
              <a:rPr lang="en-US" sz="1800" b="1" dirty="0"/>
              <a:t>Advanced Algorithms</a:t>
            </a:r>
            <a:r>
              <a:rPr lang="en-US" sz="1800" dirty="0"/>
              <a:t>: These applications often use algorithms to match students' profiles with relevant job opportunities based on skills, experience, and interests. This ensures that students are directed to the most suitable jobs, and recruiters get access to well-matched candidates.</a:t>
            </a:r>
          </a:p>
          <a:p>
            <a:pPr algn="just">
              <a:lnSpc>
                <a:spcPct val="150000"/>
              </a:lnSpc>
            </a:pPr>
            <a:r>
              <a:rPr lang="en-US" sz="1800" b="1" dirty="0"/>
              <a:t>Real-Time Notifications</a:t>
            </a:r>
            <a:r>
              <a:rPr lang="en-US" sz="1800" dirty="0"/>
              <a:t>: Students receive instant updates about job postings, application statuses, interview schedules, and placement results, ensuring they are always informed.</a:t>
            </a:r>
          </a:p>
          <a:p>
            <a:pPr algn="just">
              <a:lnSpc>
                <a:spcPct val="150000"/>
              </a:lnSpc>
            </a:pPr>
            <a:r>
              <a:rPr lang="en-US" sz="1800" b="1" dirty="0"/>
              <a:t>Faster Placement Process</a:t>
            </a:r>
            <a:r>
              <a:rPr lang="en-US" sz="1800" dirty="0"/>
              <a:t>: By automating repetitive tasks and eliminating the need for manual intervention, placement management systems accelerate the placement process, reducing the time required to fill positions.</a:t>
            </a:r>
          </a:p>
          <a:p>
            <a:pPr algn="just">
              <a:lnSpc>
                <a:spcPct val="150000"/>
              </a:lnSpc>
            </a:pPr>
            <a:r>
              <a:rPr lang="en-US" sz="1800" b="1" dirty="0"/>
              <a:t>Analytics and Reporting</a:t>
            </a:r>
            <a:r>
              <a:rPr lang="en-US" sz="1800" dirty="0"/>
              <a:t>: The system can generate detailed reports and analytics on student performance, application trends, and recruitment activities. This helps institutions and recruiters make data-driven decisions for future placement cycles.</a:t>
            </a:r>
            <a:endParaRPr lang="en-IN" sz="1800" dirty="0"/>
          </a:p>
        </p:txBody>
      </p:sp>
    </p:spTree>
    <p:extLst>
      <p:ext uri="{BB962C8B-B14F-4D97-AF65-F5344CB8AC3E}">
        <p14:creationId xmlns:p14="http://schemas.microsoft.com/office/powerpoint/2010/main" val="1240115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3C1F6-675A-33DC-52CC-DDBB8DA1D918}"/>
              </a:ext>
            </a:extLst>
          </p:cNvPr>
          <p:cNvSpPr>
            <a:spLocks noGrp="1"/>
          </p:cNvSpPr>
          <p:nvPr>
            <p:ph type="title"/>
          </p:nvPr>
        </p:nvSpPr>
        <p:spPr>
          <a:xfrm>
            <a:off x="0" y="-175202"/>
            <a:ext cx="10515600" cy="1325563"/>
          </a:xfrm>
        </p:spPr>
        <p:txBody>
          <a:bodyPr>
            <a:normAutofit/>
          </a:bodyPr>
          <a:lstStyle/>
          <a:p>
            <a:r>
              <a:rPr lang="en-US" sz="4000" dirty="0"/>
              <a:t>Introduction</a:t>
            </a:r>
            <a:endParaRPr lang="en-IN" sz="4000" dirty="0"/>
          </a:p>
        </p:txBody>
      </p:sp>
      <p:sp>
        <p:nvSpPr>
          <p:cNvPr id="3" name="Content Placeholder 2">
            <a:extLst>
              <a:ext uri="{FF2B5EF4-FFF2-40B4-BE49-F238E27FC236}">
                <a16:creationId xmlns:a16="http://schemas.microsoft.com/office/drawing/2014/main" id="{D5F109FC-D2A8-3DFB-AE1E-03B4613EF655}"/>
              </a:ext>
            </a:extLst>
          </p:cNvPr>
          <p:cNvSpPr>
            <a:spLocks noGrp="1"/>
          </p:cNvSpPr>
          <p:nvPr>
            <p:ph idx="1"/>
          </p:nvPr>
        </p:nvSpPr>
        <p:spPr>
          <a:xfrm>
            <a:off x="405245" y="1150361"/>
            <a:ext cx="11229109" cy="5428818"/>
          </a:xfrm>
        </p:spPr>
        <p:txBody>
          <a:bodyPr>
            <a:normAutofit fontScale="62500" lnSpcReduction="20000"/>
          </a:bodyPr>
          <a:lstStyle/>
          <a:p>
            <a:pPr algn="just">
              <a:lnSpc>
                <a:spcPct val="170000"/>
              </a:lnSpc>
            </a:pPr>
            <a:r>
              <a:rPr lang="en-US" dirty="0"/>
              <a:t>A placement management system is a piece of software designed primarily to make the job of handling placements and chances for employment easier and more efficient for coordinators [7]. </a:t>
            </a:r>
          </a:p>
          <a:p>
            <a:pPr algn="just">
              <a:lnSpc>
                <a:spcPct val="170000"/>
              </a:lnSpc>
            </a:pPr>
            <a:r>
              <a:rPr lang="en-US" dirty="0"/>
              <a:t>Its main goal is to give the coordinator a productive way to gather and organize data pertaining to internships and placements [6].</a:t>
            </a:r>
          </a:p>
          <a:p>
            <a:pPr algn="just">
              <a:lnSpc>
                <a:spcPct val="170000"/>
              </a:lnSpc>
            </a:pPr>
            <a:r>
              <a:rPr lang="en-US" dirty="0"/>
              <a:t> It acts as a consolidated platform that makes placement coordinators work more efficient [8]. Simplifying and optimizing all placement data was the main objective in developing this placement management system [5]. </a:t>
            </a:r>
          </a:p>
          <a:p>
            <a:pPr algn="just">
              <a:lnSpc>
                <a:spcPct val="170000"/>
              </a:lnSpc>
            </a:pPr>
            <a:r>
              <a:rPr lang="en-US" dirty="0"/>
              <a:t>A specialized software program called the Placement Management System gives university placement coordinators the ability to manage and retrieve placement information efficiently [4].</a:t>
            </a:r>
          </a:p>
          <a:p>
            <a:pPr algn="just">
              <a:lnSpc>
                <a:spcPct val="170000"/>
              </a:lnSpc>
            </a:pPr>
            <a:r>
              <a:rPr lang="en-US" dirty="0"/>
              <a:t> The Placement Coordinator can save, maintain, and update vital information on students, employers, job ads, and placements with the help of the system [3]. </a:t>
            </a:r>
          </a:p>
        </p:txBody>
      </p:sp>
    </p:spTree>
    <p:extLst>
      <p:ext uri="{BB962C8B-B14F-4D97-AF65-F5344CB8AC3E}">
        <p14:creationId xmlns:p14="http://schemas.microsoft.com/office/powerpoint/2010/main" val="3315755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BC3239-1562-D7CE-E5CB-9E64A077A835}"/>
              </a:ext>
            </a:extLst>
          </p:cNvPr>
          <p:cNvSpPr>
            <a:spLocks noGrp="1"/>
          </p:cNvSpPr>
          <p:nvPr>
            <p:ph idx="4294967295"/>
          </p:nvPr>
        </p:nvSpPr>
        <p:spPr>
          <a:xfrm>
            <a:off x="618547" y="381288"/>
            <a:ext cx="10233025" cy="4351338"/>
          </a:xfrm>
        </p:spPr>
        <p:txBody>
          <a:bodyPr>
            <a:normAutofit fontScale="62500" lnSpcReduction="20000"/>
          </a:bodyPr>
          <a:lstStyle/>
          <a:p>
            <a:pPr algn="just">
              <a:lnSpc>
                <a:spcPct val="170000"/>
              </a:lnSpc>
            </a:pPr>
            <a:r>
              <a:rPr lang="en-US" dirty="0"/>
              <a:t>This include keeping track of placement history, updating student profiles, organizing business information, etc.</a:t>
            </a:r>
          </a:p>
          <a:p>
            <a:pPr algn="just">
              <a:lnSpc>
                <a:spcPct val="170000"/>
              </a:lnSpc>
            </a:pPr>
            <a:r>
              <a:rPr lang="en-US" dirty="0"/>
              <a:t> Access to thorough student profiles, including academic transcripts, resumes, and other pertinent data, is made possible via the system [2]. </a:t>
            </a:r>
          </a:p>
          <a:p>
            <a:pPr algn="just">
              <a:lnSpc>
                <a:spcPct val="170000"/>
              </a:lnSpc>
            </a:pPr>
            <a:r>
              <a:rPr lang="en-US" dirty="0"/>
              <a:t>The coordinator can look up and obtain student information using a few parameters, including specialization and year of graduation [3]. </a:t>
            </a:r>
          </a:p>
          <a:p>
            <a:pPr algn="just">
              <a:lnSpc>
                <a:spcPct val="170000"/>
              </a:lnSpc>
            </a:pPr>
            <a:r>
              <a:rPr lang="en-US" dirty="0"/>
              <a:t>Reporting features in the system can enable the coordinator to create personalized reports on student success, placement data, and employer involvement [1]. This facilitates data-driven decision-making and the assessment of the placement process efficacy.</a:t>
            </a:r>
            <a:endParaRPr lang="en-IN" dirty="0"/>
          </a:p>
          <a:p>
            <a:endParaRPr lang="en-IN" dirty="0"/>
          </a:p>
        </p:txBody>
      </p:sp>
    </p:spTree>
    <p:extLst>
      <p:ext uri="{BB962C8B-B14F-4D97-AF65-F5344CB8AC3E}">
        <p14:creationId xmlns:p14="http://schemas.microsoft.com/office/powerpoint/2010/main" val="372254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78450-2C90-F8A3-9786-C3C695DAA003}"/>
              </a:ext>
            </a:extLst>
          </p:cNvPr>
          <p:cNvSpPr>
            <a:spLocks noGrp="1"/>
          </p:cNvSpPr>
          <p:nvPr>
            <p:ph type="title"/>
          </p:nvPr>
        </p:nvSpPr>
        <p:spPr>
          <a:xfrm>
            <a:off x="93517" y="-144029"/>
            <a:ext cx="10515600" cy="1325563"/>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6351AE68-E3C7-AA98-4F7E-FA803C60EC4D}"/>
              </a:ext>
            </a:extLst>
          </p:cNvPr>
          <p:cNvSpPr>
            <a:spLocks noGrp="1"/>
          </p:cNvSpPr>
          <p:nvPr>
            <p:ph idx="1"/>
          </p:nvPr>
        </p:nvSpPr>
        <p:spPr>
          <a:xfrm>
            <a:off x="1161563" y="1253331"/>
            <a:ext cx="10233800" cy="4351338"/>
          </a:xfrm>
        </p:spPr>
        <p:txBody>
          <a:bodyPr/>
          <a:lstStyle/>
          <a:p>
            <a:pPr algn="just">
              <a:lnSpc>
                <a:spcPct val="150000"/>
              </a:lnSpc>
            </a:pPr>
            <a:r>
              <a:rPr lang="en-US" dirty="0"/>
              <a:t>Student Registration and Profile Management</a:t>
            </a:r>
          </a:p>
          <a:p>
            <a:pPr algn="just">
              <a:lnSpc>
                <a:spcPct val="150000"/>
              </a:lnSpc>
            </a:pPr>
            <a:r>
              <a:rPr lang="en-US" dirty="0"/>
              <a:t>Company and Job Posting Management</a:t>
            </a:r>
          </a:p>
          <a:p>
            <a:pPr algn="just">
              <a:lnSpc>
                <a:spcPct val="150000"/>
              </a:lnSpc>
            </a:pPr>
            <a:r>
              <a:rPr lang="en-US" dirty="0"/>
              <a:t>Application Management</a:t>
            </a:r>
          </a:p>
          <a:p>
            <a:pPr algn="just">
              <a:lnSpc>
                <a:spcPct val="150000"/>
              </a:lnSpc>
            </a:pPr>
            <a:r>
              <a:rPr lang="en-US" dirty="0"/>
              <a:t>Interview Management</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3099955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FA8C1-1B58-AB00-3E8F-DE1915445C54}"/>
              </a:ext>
            </a:extLst>
          </p:cNvPr>
          <p:cNvSpPr>
            <a:spLocks noGrp="1"/>
          </p:cNvSpPr>
          <p:nvPr>
            <p:ph type="title"/>
          </p:nvPr>
        </p:nvSpPr>
        <p:spPr>
          <a:xfrm>
            <a:off x="193964" y="188480"/>
            <a:ext cx="10515600" cy="1325563"/>
          </a:xfrm>
        </p:spPr>
        <p:txBody>
          <a:bodyPr>
            <a:normAutofit fontScale="90000"/>
          </a:bodyPr>
          <a:lstStyle/>
          <a:p>
            <a:r>
              <a:rPr lang="en-US" sz="4400" dirty="0"/>
              <a:t>Student Registration and Profile Management</a:t>
            </a:r>
            <a:br>
              <a:rPr lang="en-US" b="1" dirty="0"/>
            </a:br>
            <a:endParaRPr lang="en-IN" dirty="0"/>
          </a:p>
        </p:txBody>
      </p:sp>
      <p:sp>
        <p:nvSpPr>
          <p:cNvPr id="3" name="Content Placeholder 2">
            <a:extLst>
              <a:ext uri="{FF2B5EF4-FFF2-40B4-BE49-F238E27FC236}">
                <a16:creationId xmlns:a16="http://schemas.microsoft.com/office/drawing/2014/main" id="{3BB827F1-2A3B-9A71-1B6A-BD930D1217A3}"/>
              </a:ext>
            </a:extLst>
          </p:cNvPr>
          <p:cNvSpPr>
            <a:spLocks noGrp="1"/>
          </p:cNvSpPr>
          <p:nvPr>
            <p:ph idx="1"/>
          </p:nvPr>
        </p:nvSpPr>
        <p:spPr>
          <a:xfrm>
            <a:off x="1379773" y="1097540"/>
            <a:ext cx="8865664" cy="4662920"/>
          </a:xfrm>
        </p:spPr>
        <p:txBody>
          <a:bodyPr/>
          <a:lstStyle/>
          <a:p>
            <a:pPr algn="just">
              <a:lnSpc>
                <a:spcPct val="150000"/>
              </a:lnSpc>
              <a:buFont typeface="Arial" panose="020B0604020202020204" pitchFamily="34" charset="0"/>
              <a:buChar char="•"/>
            </a:pPr>
            <a:r>
              <a:rPr lang="en-US" sz="1800" b="1" dirty="0"/>
              <a:t>Registration</a:t>
            </a:r>
            <a:r>
              <a:rPr lang="en-US" sz="1800" dirty="0"/>
              <a:t>: Allows students to create profiles, register with the placement cell, and input personal, academic, and professional details.</a:t>
            </a:r>
          </a:p>
          <a:p>
            <a:pPr algn="just">
              <a:lnSpc>
                <a:spcPct val="150000"/>
              </a:lnSpc>
              <a:buFont typeface="Arial" panose="020B0604020202020204" pitchFamily="34" charset="0"/>
              <a:buChar char="•"/>
            </a:pPr>
            <a:r>
              <a:rPr lang="en-US" sz="1800" b="1" dirty="0"/>
              <a:t>Profile Management</a:t>
            </a:r>
            <a:r>
              <a:rPr lang="en-US" sz="1800" dirty="0"/>
              <a:t>: Students can upload their resumes, update personal information, track their application status, and manage their career preferences (e.g., preferred job roles, location).</a:t>
            </a:r>
          </a:p>
          <a:p>
            <a:pPr algn="just">
              <a:lnSpc>
                <a:spcPct val="150000"/>
              </a:lnSpc>
              <a:buFont typeface="Arial" panose="020B0604020202020204" pitchFamily="34" charset="0"/>
              <a:buChar char="•"/>
            </a:pPr>
            <a:r>
              <a:rPr lang="en-US" sz="1800" b="1" dirty="0"/>
              <a:t>Skill Assessment</a:t>
            </a:r>
            <a:r>
              <a:rPr lang="en-US" sz="1800" dirty="0"/>
              <a:t>: Some systems allow students to take skill-based tests or assessments to showcase their qualifications to employers.</a:t>
            </a:r>
          </a:p>
          <a:p>
            <a:endParaRPr lang="en-IN" dirty="0"/>
          </a:p>
        </p:txBody>
      </p:sp>
    </p:spTree>
    <p:extLst>
      <p:ext uri="{BB962C8B-B14F-4D97-AF65-F5344CB8AC3E}">
        <p14:creationId xmlns:p14="http://schemas.microsoft.com/office/powerpoint/2010/main" val="2526423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6A6A1-2D09-E818-FA66-D5D648297D1B}"/>
              </a:ext>
            </a:extLst>
          </p:cNvPr>
          <p:cNvSpPr>
            <a:spLocks noGrp="1"/>
          </p:cNvSpPr>
          <p:nvPr>
            <p:ph type="title"/>
          </p:nvPr>
        </p:nvSpPr>
        <p:spPr>
          <a:xfrm>
            <a:off x="79663" y="167698"/>
            <a:ext cx="10515600" cy="1325563"/>
          </a:xfrm>
        </p:spPr>
        <p:txBody>
          <a:bodyPr>
            <a:normAutofit fontScale="90000"/>
          </a:bodyPr>
          <a:lstStyle/>
          <a:p>
            <a:r>
              <a:rPr lang="en-US" sz="4400" dirty="0"/>
              <a:t>Company and Job Posting Management</a:t>
            </a:r>
            <a:br>
              <a:rPr lang="en-US" b="1" dirty="0"/>
            </a:br>
            <a:endParaRPr lang="en-IN" dirty="0"/>
          </a:p>
        </p:txBody>
      </p:sp>
      <p:sp>
        <p:nvSpPr>
          <p:cNvPr id="3" name="Content Placeholder 2">
            <a:extLst>
              <a:ext uri="{FF2B5EF4-FFF2-40B4-BE49-F238E27FC236}">
                <a16:creationId xmlns:a16="http://schemas.microsoft.com/office/drawing/2014/main" id="{2D3E4399-216E-60F3-F21A-F86EC13E2F3B}"/>
              </a:ext>
            </a:extLst>
          </p:cNvPr>
          <p:cNvSpPr>
            <a:spLocks noGrp="1"/>
          </p:cNvSpPr>
          <p:nvPr>
            <p:ph idx="1"/>
          </p:nvPr>
        </p:nvSpPr>
        <p:spPr>
          <a:xfrm>
            <a:off x="1273509" y="1015134"/>
            <a:ext cx="9644982" cy="4606348"/>
          </a:xfrm>
        </p:spPr>
        <p:txBody>
          <a:bodyPr>
            <a:normAutofit/>
          </a:bodyPr>
          <a:lstStyle/>
          <a:p>
            <a:pPr algn="just">
              <a:lnSpc>
                <a:spcPct val="150000"/>
              </a:lnSpc>
              <a:buFont typeface="Arial" panose="020B0604020202020204" pitchFamily="34" charset="0"/>
              <a:buChar char="•"/>
            </a:pPr>
            <a:r>
              <a:rPr lang="en-US" sz="1800" b="1" dirty="0"/>
              <a:t>Company Registration</a:t>
            </a:r>
            <a:r>
              <a:rPr lang="en-US" sz="1800" dirty="0"/>
              <a:t>: Companies can create accounts, providing company details (industry, size, hiring policies, etc.).</a:t>
            </a:r>
          </a:p>
          <a:p>
            <a:pPr algn="just">
              <a:lnSpc>
                <a:spcPct val="150000"/>
              </a:lnSpc>
              <a:buFont typeface="Arial" panose="020B0604020202020204" pitchFamily="34" charset="0"/>
              <a:buChar char="•"/>
            </a:pPr>
            <a:r>
              <a:rPr lang="en-US" sz="1800" b="1" dirty="0"/>
              <a:t>Job Postings</a:t>
            </a:r>
            <a:r>
              <a:rPr lang="en-US" sz="1800" dirty="0"/>
              <a:t>: Companies can post job vacancies with detailed descriptions, requirements, and other relevant information. Job roles can include multiple parameters such as location, skills required, salary range, etc.</a:t>
            </a:r>
          </a:p>
          <a:p>
            <a:pPr algn="just">
              <a:lnSpc>
                <a:spcPct val="150000"/>
              </a:lnSpc>
              <a:buFont typeface="Arial" panose="020B0604020202020204" pitchFamily="34" charset="0"/>
              <a:buChar char="•"/>
            </a:pPr>
            <a:r>
              <a:rPr lang="en-US" sz="1800" b="1" dirty="0"/>
              <a:t>Job Category &amp; Filtering</a:t>
            </a:r>
            <a:r>
              <a:rPr lang="en-US" sz="1800" dirty="0"/>
              <a:t>: The system may categorize job listings (e.g., IT, Finance, Marketing) to help students easily find relevant roles. Filtering options allow students to apply to jobs that match their skills and preferences.</a:t>
            </a:r>
          </a:p>
          <a:p>
            <a:endParaRPr lang="en-IN" dirty="0"/>
          </a:p>
        </p:txBody>
      </p:sp>
    </p:spTree>
    <p:extLst>
      <p:ext uri="{BB962C8B-B14F-4D97-AF65-F5344CB8AC3E}">
        <p14:creationId xmlns:p14="http://schemas.microsoft.com/office/powerpoint/2010/main" val="118429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FC4A0-7B6E-BFCE-B5B5-D7C6150FA776}"/>
              </a:ext>
            </a:extLst>
          </p:cNvPr>
          <p:cNvSpPr>
            <a:spLocks noGrp="1"/>
          </p:cNvSpPr>
          <p:nvPr>
            <p:ph type="title"/>
          </p:nvPr>
        </p:nvSpPr>
        <p:spPr>
          <a:xfrm>
            <a:off x="142009" y="105352"/>
            <a:ext cx="10515600" cy="1325563"/>
          </a:xfrm>
        </p:spPr>
        <p:txBody>
          <a:bodyPr>
            <a:normAutofit/>
          </a:bodyPr>
          <a:lstStyle/>
          <a:p>
            <a:r>
              <a:rPr lang="en-US" sz="4000" b="1" dirty="0"/>
              <a:t>Application Management</a:t>
            </a:r>
            <a:br>
              <a:rPr lang="en-US" sz="4000" b="1" dirty="0"/>
            </a:br>
            <a:endParaRPr lang="en-IN" sz="4000" dirty="0"/>
          </a:p>
        </p:txBody>
      </p:sp>
      <p:sp>
        <p:nvSpPr>
          <p:cNvPr id="3" name="Content Placeholder 2">
            <a:extLst>
              <a:ext uri="{FF2B5EF4-FFF2-40B4-BE49-F238E27FC236}">
                <a16:creationId xmlns:a16="http://schemas.microsoft.com/office/drawing/2014/main" id="{F16312BC-2A26-9281-32D2-6AFD32FB6A3C}"/>
              </a:ext>
            </a:extLst>
          </p:cNvPr>
          <p:cNvSpPr>
            <a:spLocks noGrp="1"/>
          </p:cNvSpPr>
          <p:nvPr>
            <p:ph idx="1"/>
          </p:nvPr>
        </p:nvSpPr>
        <p:spPr>
          <a:xfrm>
            <a:off x="1730709" y="1087870"/>
            <a:ext cx="8730582" cy="3899766"/>
          </a:xfrm>
        </p:spPr>
        <p:txBody>
          <a:bodyPr/>
          <a:lstStyle/>
          <a:p>
            <a:pPr algn="just">
              <a:lnSpc>
                <a:spcPct val="150000"/>
              </a:lnSpc>
              <a:buFont typeface="Arial" panose="020B0604020202020204" pitchFamily="34" charset="0"/>
              <a:buChar char="•"/>
            </a:pPr>
            <a:r>
              <a:rPr lang="en-US" sz="1800" b="1" dirty="0"/>
              <a:t>Student Applications</a:t>
            </a:r>
            <a:r>
              <a:rPr lang="en-US" sz="1800" dirty="0"/>
              <a:t>: Students can apply for jobs directly through the system, submitting resumes, cover letters, and other relevant documents.</a:t>
            </a:r>
          </a:p>
          <a:p>
            <a:pPr algn="just">
              <a:lnSpc>
                <a:spcPct val="150000"/>
              </a:lnSpc>
              <a:buFont typeface="Arial" panose="020B0604020202020204" pitchFamily="34" charset="0"/>
              <a:buChar char="•"/>
            </a:pPr>
            <a:r>
              <a:rPr lang="en-US" sz="1800" b="1" dirty="0"/>
              <a:t>Application Status Tracking</a:t>
            </a:r>
            <a:r>
              <a:rPr lang="en-US" sz="1800" dirty="0"/>
              <a:t>: Students can track the status of their applications (e.g., Applied, Shortlisted, Interview Scheduled, etc.), providing transparency during the process.</a:t>
            </a:r>
          </a:p>
          <a:p>
            <a:pPr algn="just">
              <a:lnSpc>
                <a:spcPct val="150000"/>
              </a:lnSpc>
              <a:buFont typeface="Arial" panose="020B0604020202020204" pitchFamily="34" charset="0"/>
              <a:buChar char="•"/>
            </a:pPr>
            <a:r>
              <a:rPr lang="en-US" sz="1800" b="1" dirty="0"/>
              <a:t>Multiple Applications</a:t>
            </a:r>
            <a:r>
              <a:rPr lang="en-US" sz="1800" dirty="0"/>
              <a:t>: Students may be allowed to apply for multiple jobs simultaneously, while the system tracks each application separately.</a:t>
            </a:r>
          </a:p>
          <a:p>
            <a:endParaRPr lang="en-IN" b="1" dirty="0"/>
          </a:p>
        </p:txBody>
      </p:sp>
    </p:spTree>
    <p:extLst>
      <p:ext uri="{BB962C8B-B14F-4D97-AF65-F5344CB8AC3E}">
        <p14:creationId xmlns:p14="http://schemas.microsoft.com/office/powerpoint/2010/main" val="611191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3B227-8375-8570-4086-84AFE4F2B275}"/>
              </a:ext>
            </a:extLst>
          </p:cNvPr>
          <p:cNvSpPr>
            <a:spLocks noGrp="1"/>
          </p:cNvSpPr>
          <p:nvPr>
            <p:ph type="title"/>
          </p:nvPr>
        </p:nvSpPr>
        <p:spPr>
          <a:xfrm>
            <a:off x="183573" y="67973"/>
            <a:ext cx="10515600" cy="1325563"/>
          </a:xfrm>
        </p:spPr>
        <p:txBody>
          <a:bodyPr>
            <a:normAutofit fontScale="90000"/>
          </a:bodyPr>
          <a:lstStyle/>
          <a:p>
            <a:r>
              <a:rPr lang="en-US" sz="4400" b="1" dirty="0"/>
              <a:t>Interview Management</a:t>
            </a:r>
            <a:br>
              <a:rPr lang="en-US" b="1" dirty="0"/>
            </a:br>
            <a:endParaRPr lang="en-IN" b="1" dirty="0"/>
          </a:p>
        </p:txBody>
      </p:sp>
      <p:sp>
        <p:nvSpPr>
          <p:cNvPr id="3" name="Content Placeholder 2">
            <a:extLst>
              <a:ext uri="{FF2B5EF4-FFF2-40B4-BE49-F238E27FC236}">
                <a16:creationId xmlns:a16="http://schemas.microsoft.com/office/drawing/2014/main" id="{91025F37-D7B7-DBEE-202B-8E53AB2AADC5}"/>
              </a:ext>
            </a:extLst>
          </p:cNvPr>
          <p:cNvSpPr>
            <a:spLocks noGrp="1"/>
          </p:cNvSpPr>
          <p:nvPr>
            <p:ph idx="1"/>
          </p:nvPr>
        </p:nvSpPr>
        <p:spPr>
          <a:xfrm>
            <a:off x="1679863" y="1039092"/>
            <a:ext cx="8832274" cy="4441680"/>
          </a:xfrm>
        </p:spPr>
        <p:txBody>
          <a:bodyPr>
            <a:normAutofit/>
          </a:bodyPr>
          <a:lstStyle/>
          <a:p>
            <a:pPr algn="just">
              <a:lnSpc>
                <a:spcPct val="150000"/>
              </a:lnSpc>
              <a:buFont typeface="Arial" panose="020B0604020202020204" pitchFamily="34" charset="0"/>
              <a:buChar char="•"/>
            </a:pPr>
            <a:r>
              <a:rPr lang="en-US" sz="1800" b="1" dirty="0"/>
              <a:t>Interview Scheduling</a:t>
            </a:r>
            <a:r>
              <a:rPr lang="en-US" sz="1800" dirty="0"/>
              <a:t>: The platform allows companies to schedule interviews with selected students, and students can accept or decline interview invitations.</a:t>
            </a:r>
          </a:p>
          <a:p>
            <a:pPr algn="just">
              <a:lnSpc>
                <a:spcPct val="150000"/>
              </a:lnSpc>
              <a:buFont typeface="Arial" panose="020B0604020202020204" pitchFamily="34" charset="0"/>
              <a:buChar char="•"/>
            </a:pPr>
            <a:r>
              <a:rPr lang="en-US" sz="1800" b="1" dirty="0"/>
              <a:t>Automated Interview Notifications</a:t>
            </a:r>
            <a:r>
              <a:rPr lang="en-US" sz="1800" dirty="0"/>
              <a:t>: Students and recruiters receive automated notifications (emails, SMS, or in-app) about upcoming interviews, changes in schedule, or cancellations.</a:t>
            </a:r>
          </a:p>
          <a:p>
            <a:pPr algn="just">
              <a:lnSpc>
                <a:spcPct val="150000"/>
              </a:lnSpc>
              <a:buFont typeface="Arial" panose="020B0604020202020204" pitchFamily="34" charset="0"/>
              <a:buChar char="•"/>
            </a:pPr>
            <a:r>
              <a:rPr lang="en-US" sz="1800" b="1" dirty="0"/>
              <a:t>Interview Panels</a:t>
            </a:r>
            <a:r>
              <a:rPr lang="en-US" sz="1800" dirty="0"/>
              <a:t>: For companies conducting multiple rounds of interviews, the system can facilitate multiple interview panels and round scheduling.</a:t>
            </a:r>
          </a:p>
          <a:p>
            <a:endParaRPr lang="en-IN" b="1" dirty="0"/>
          </a:p>
        </p:txBody>
      </p:sp>
    </p:spTree>
    <p:extLst>
      <p:ext uri="{BB962C8B-B14F-4D97-AF65-F5344CB8AC3E}">
        <p14:creationId xmlns:p14="http://schemas.microsoft.com/office/powerpoint/2010/main" val="677357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B7471-4B4D-3BE0-1203-333BE1A6A5AC}"/>
              </a:ext>
            </a:extLst>
          </p:cNvPr>
          <p:cNvSpPr>
            <a:spLocks noGrp="1"/>
          </p:cNvSpPr>
          <p:nvPr>
            <p:ph type="title"/>
          </p:nvPr>
        </p:nvSpPr>
        <p:spPr>
          <a:xfrm>
            <a:off x="0" y="-227157"/>
            <a:ext cx="10515600" cy="1325563"/>
          </a:xfrm>
        </p:spPr>
        <p:txBody>
          <a:bodyPr>
            <a:normAutofit/>
          </a:bodyPr>
          <a:lstStyle/>
          <a:p>
            <a:r>
              <a:rPr lang="en-IN" sz="4000" dirty="0"/>
              <a:t>Software Details</a:t>
            </a:r>
          </a:p>
        </p:txBody>
      </p:sp>
      <p:sp>
        <p:nvSpPr>
          <p:cNvPr id="3" name="Content Placeholder 2">
            <a:extLst>
              <a:ext uri="{FF2B5EF4-FFF2-40B4-BE49-F238E27FC236}">
                <a16:creationId xmlns:a16="http://schemas.microsoft.com/office/drawing/2014/main" id="{F6466EE9-EA49-B402-2BEF-66B43129C3BE}"/>
              </a:ext>
            </a:extLst>
          </p:cNvPr>
          <p:cNvSpPr>
            <a:spLocks noGrp="1"/>
          </p:cNvSpPr>
          <p:nvPr>
            <p:ph idx="1"/>
          </p:nvPr>
        </p:nvSpPr>
        <p:spPr>
          <a:xfrm>
            <a:off x="1327750" y="976746"/>
            <a:ext cx="9536500" cy="4410508"/>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p>
        </p:txBody>
      </p:sp>
    </p:spTree>
    <p:extLst>
      <p:ext uri="{BB962C8B-B14F-4D97-AF65-F5344CB8AC3E}">
        <p14:creationId xmlns:p14="http://schemas.microsoft.com/office/powerpoint/2010/main" val="2452951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3290A-6AAE-85B5-9684-A6A851D070C9}"/>
              </a:ext>
            </a:extLst>
          </p:cNvPr>
          <p:cNvSpPr>
            <a:spLocks noGrp="1"/>
          </p:cNvSpPr>
          <p:nvPr>
            <p:ph type="title"/>
          </p:nvPr>
        </p:nvSpPr>
        <p:spPr>
          <a:xfrm>
            <a:off x="0" y="-154420"/>
            <a:ext cx="10515600" cy="1325563"/>
          </a:xfrm>
        </p:spPr>
        <p:txBody>
          <a:bodyPr>
            <a:normAutofit/>
          </a:bodyPr>
          <a:lstStyle/>
          <a:p>
            <a:r>
              <a:rPr lang="en-IN" sz="4000" dirty="0"/>
              <a:t>Front End</a:t>
            </a:r>
          </a:p>
        </p:txBody>
      </p:sp>
      <p:sp>
        <p:nvSpPr>
          <p:cNvPr id="3" name="Content Placeholder 2">
            <a:extLst>
              <a:ext uri="{FF2B5EF4-FFF2-40B4-BE49-F238E27FC236}">
                <a16:creationId xmlns:a16="http://schemas.microsoft.com/office/drawing/2014/main" id="{3E86CABA-7C39-DA93-FA3F-21AA0DF65C38}"/>
              </a:ext>
            </a:extLst>
          </p:cNvPr>
          <p:cNvSpPr>
            <a:spLocks noGrp="1"/>
          </p:cNvSpPr>
          <p:nvPr>
            <p:ph idx="1"/>
          </p:nvPr>
        </p:nvSpPr>
        <p:spPr>
          <a:xfrm>
            <a:off x="901791" y="900834"/>
            <a:ext cx="9946318" cy="3889375"/>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309853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E0754-4BAF-1D42-1F32-ACA9FF8D1386}"/>
              </a:ext>
            </a:extLst>
          </p:cNvPr>
          <p:cNvSpPr>
            <a:spLocks noGrp="1"/>
          </p:cNvSpPr>
          <p:nvPr>
            <p:ph type="title"/>
          </p:nvPr>
        </p:nvSpPr>
        <p:spPr>
          <a:xfrm>
            <a:off x="0" y="-154421"/>
            <a:ext cx="10515600" cy="1325563"/>
          </a:xfrm>
        </p:spPr>
        <p:txBody>
          <a:bodyPr>
            <a:normAutofit/>
          </a:bodyPr>
          <a:lstStyle/>
          <a:p>
            <a:r>
              <a:rPr lang="en-IN" sz="4000" dirty="0"/>
              <a:t>Database</a:t>
            </a:r>
          </a:p>
        </p:txBody>
      </p:sp>
      <p:sp>
        <p:nvSpPr>
          <p:cNvPr id="3" name="Content Placeholder 2">
            <a:extLst>
              <a:ext uri="{FF2B5EF4-FFF2-40B4-BE49-F238E27FC236}">
                <a16:creationId xmlns:a16="http://schemas.microsoft.com/office/drawing/2014/main" id="{F4B666AD-DCB6-7BCE-DDBF-3DA7FDCEE784}"/>
              </a:ext>
            </a:extLst>
          </p:cNvPr>
          <p:cNvSpPr>
            <a:spLocks noGrp="1"/>
          </p:cNvSpPr>
          <p:nvPr>
            <p:ph idx="1"/>
          </p:nvPr>
        </p:nvSpPr>
        <p:spPr>
          <a:xfrm>
            <a:off x="881009" y="1098261"/>
            <a:ext cx="10233800" cy="4351338"/>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163672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58A18-29E7-586B-4A0F-E83034000458}"/>
              </a:ext>
            </a:extLst>
          </p:cNvPr>
          <p:cNvSpPr>
            <a:spLocks noGrp="1"/>
          </p:cNvSpPr>
          <p:nvPr>
            <p:ph type="title"/>
          </p:nvPr>
        </p:nvSpPr>
        <p:spPr>
          <a:xfrm>
            <a:off x="0" y="-133639"/>
            <a:ext cx="10515600" cy="1325563"/>
          </a:xfrm>
        </p:spPr>
        <p:txBody>
          <a:bodyPr>
            <a:normAutofit/>
          </a:bodyPr>
          <a:lstStyle/>
          <a:p>
            <a:r>
              <a:rPr lang="en-IN" sz="4000" dirty="0"/>
              <a:t>Cloud Web Server</a:t>
            </a:r>
          </a:p>
        </p:txBody>
      </p:sp>
      <p:sp>
        <p:nvSpPr>
          <p:cNvPr id="3" name="Content Placeholder 2">
            <a:extLst>
              <a:ext uri="{FF2B5EF4-FFF2-40B4-BE49-F238E27FC236}">
                <a16:creationId xmlns:a16="http://schemas.microsoft.com/office/drawing/2014/main" id="{52D83365-F8F2-FF7F-BD66-7F8C880C9305}"/>
              </a:ext>
            </a:extLst>
          </p:cNvPr>
          <p:cNvSpPr>
            <a:spLocks noGrp="1"/>
          </p:cNvSpPr>
          <p:nvPr>
            <p:ph idx="1"/>
          </p:nvPr>
        </p:nvSpPr>
        <p:spPr>
          <a:xfrm>
            <a:off x="1057654" y="962386"/>
            <a:ext cx="10233800" cy="4351338"/>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715838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796E3-B269-B0C1-835E-BD4769041783}"/>
              </a:ext>
            </a:extLst>
          </p:cNvPr>
          <p:cNvSpPr>
            <a:spLocks noGrp="1"/>
          </p:cNvSpPr>
          <p:nvPr>
            <p:ph type="title"/>
          </p:nvPr>
        </p:nvSpPr>
        <p:spPr>
          <a:xfrm>
            <a:off x="152400" y="-123248"/>
            <a:ext cx="10515600" cy="1325563"/>
          </a:xfrm>
        </p:spPr>
        <p:txBody>
          <a:bodyPr>
            <a:normAutofit/>
          </a:bodyPr>
          <a:lstStyle/>
          <a:p>
            <a:r>
              <a:rPr lang="en-US" sz="4000" dirty="0"/>
              <a:t>SOFTWARE REQUIREMENTS:</a:t>
            </a:r>
            <a:endParaRPr lang="en-IN" sz="4000" dirty="0"/>
          </a:p>
        </p:txBody>
      </p:sp>
      <p:sp>
        <p:nvSpPr>
          <p:cNvPr id="3" name="Content Placeholder 2">
            <a:extLst>
              <a:ext uri="{FF2B5EF4-FFF2-40B4-BE49-F238E27FC236}">
                <a16:creationId xmlns:a16="http://schemas.microsoft.com/office/drawing/2014/main" id="{FB96D3BA-402F-CD3A-4FB2-75E4EC69F887}"/>
              </a:ext>
            </a:extLst>
          </p:cNvPr>
          <p:cNvSpPr>
            <a:spLocks noGrp="1"/>
          </p:cNvSpPr>
          <p:nvPr>
            <p:ph idx="1"/>
          </p:nvPr>
        </p:nvSpPr>
        <p:spPr>
          <a:xfrm>
            <a:off x="1958200" y="1202315"/>
            <a:ext cx="10233800" cy="4351338"/>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518861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38920-FB67-C2A4-1A6D-4E26CAF810DC}"/>
              </a:ext>
            </a:extLst>
          </p:cNvPr>
          <p:cNvSpPr>
            <a:spLocks noGrp="1"/>
          </p:cNvSpPr>
          <p:nvPr>
            <p:ph type="title"/>
          </p:nvPr>
        </p:nvSpPr>
        <p:spPr>
          <a:xfrm>
            <a:off x="0" y="-195984"/>
            <a:ext cx="10515600" cy="1325563"/>
          </a:xfrm>
        </p:spPr>
        <p:txBody>
          <a:bodyPr>
            <a:normAutofit/>
          </a:bodyPr>
          <a:lstStyle/>
          <a:p>
            <a:r>
              <a:rPr lang="en-US" sz="4000" dirty="0"/>
              <a:t>HARDWARE REQUIREMENTS:</a:t>
            </a:r>
            <a:endParaRPr lang="en-IN" sz="4000" dirty="0"/>
          </a:p>
        </p:txBody>
      </p:sp>
      <p:sp>
        <p:nvSpPr>
          <p:cNvPr id="3" name="Content Placeholder 2">
            <a:extLst>
              <a:ext uri="{FF2B5EF4-FFF2-40B4-BE49-F238E27FC236}">
                <a16:creationId xmlns:a16="http://schemas.microsoft.com/office/drawing/2014/main" id="{089CE207-2538-027D-72C4-D5C2C84A3EB7}"/>
              </a:ext>
            </a:extLst>
          </p:cNvPr>
          <p:cNvSpPr>
            <a:spLocks noGrp="1"/>
          </p:cNvSpPr>
          <p:nvPr>
            <p:ph idx="1"/>
          </p:nvPr>
        </p:nvSpPr>
        <p:spPr>
          <a:xfrm>
            <a:off x="1182345" y="1129579"/>
            <a:ext cx="10233800" cy="4351338"/>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9103701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00494-DFAC-33F3-A3FE-A45FD220460A}"/>
              </a:ext>
            </a:extLst>
          </p:cNvPr>
          <p:cNvSpPr>
            <a:spLocks noGrp="1"/>
          </p:cNvSpPr>
          <p:nvPr>
            <p:ph type="title"/>
          </p:nvPr>
        </p:nvSpPr>
        <p:spPr>
          <a:xfrm>
            <a:off x="90054" y="-164812"/>
            <a:ext cx="10515600" cy="1325563"/>
          </a:xfrm>
        </p:spPr>
        <p:txBody>
          <a:bodyPr>
            <a:normAutofit/>
          </a:bodyPr>
          <a:lstStyle/>
          <a:p>
            <a:r>
              <a:rPr lang="en-US" sz="4000" dirty="0"/>
              <a:t>CONCLUSION</a:t>
            </a:r>
            <a:endParaRPr lang="en-IN" sz="4000" dirty="0"/>
          </a:p>
        </p:txBody>
      </p:sp>
      <p:sp>
        <p:nvSpPr>
          <p:cNvPr id="3" name="Content Placeholder 2">
            <a:extLst>
              <a:ext uri="{FF2B5EF4-FFF2-40B4-BE49-F238E27FC236}">
                <a16:creationId xmlns:a16="http://schemas.microsoft.com/office/drawing/2014/main" id="{A3F26122-37D3-B5B4-5294-8BC2EF939819}"/>
              </a:ext>
            </a:extLst>
          </p:cNvPr>
          <p:cNvSpPr>
            <a:spLocks noGrp="1"/>
          </p:cNvSpPr>
          <p:nvPr>
            <p:ph idx="1"/>
          </p:nvPr>
        </p:nvSpPr>
        <p:spPr>
          <a:xfrm>
            <a:off x="574963" y="1150360"/>
            <a:ext cx="11187545" cy="5912427"/>
          </a:xfrm>
        </p:spPr>
        <p:txBody>
          <a:bodyPr>
            <a:normAutofit/>
          </a:bodyPr>
          <a:lstStyle/>
          <a:p>
            <a:pPr algn="just">
              <a:lnSpc>
                <a:spcPct val="170000"/>
              </a:lnSpc>
            </a:pPr>
            <a:r>
              <a:rPr lang="en-US" sz="1800" dirty="0" err="1"/>
              <a:t>Taining</a:t>
            </a:r>
            <a:r>
              <a:rPr lang="en-US" sz="1800" dirty="0"/>
              <a:t> and management of placement is a crucial part of </a:t>
            </a:r>
            <a:r>
              <a:rPr lang="en-US" sz="1800" dirty="0" err="1"/>
              <a:t>aneducational</a:t>
            </a:r>
            <a:r>
              <a:rPr lang="en-US" sz="1800" dirty="0"/>
              <a:t> institution in which most of the work is </a:t>
            </a:r>
            <a:r>
              <a:rPr lang="en-US" sz="1800" dirty="0" err="1"/>
              <a:t>donemanually</a:t>
            </a:r>
            <a:r>
              <a:rPr lang="en-US" sz="1800" dirty="0"/>
              <a:t>. Manual system in the colleges requires a lot of manpower and time.</a:t>
            </a:r>
          </a:p>
          <a:p>
            <a:pPr algn="just">
              <a:lnSpc>
                <a:spcPct val="170000"/>
              </a:lnSpc>
            </a:pPr>
            <a:r>
              <a:rPr lang="en-US" sz="1800" dirty="0"/>
              <a:t> With this project we aim to develop a </a:t>
            </a:r>
            <a:r>
              <a:rPr lang="en-US" sz="1800" dirty="0" err="1"/>
              <a:t>webportal</a:t>
            </a:r>
            <a:r>
              <a:rPr lang="en-US" sz="1800" dirty="0"/>
              <a:t> to solve this issue. The project is aimed at </a:t>
            </a:r>
            <a:r>
              <a:rPr lang="en-US" sz="1800" dirty="0" err="1"/>
              <a:t>deeveloping</a:t>
            </a:r>
            <a:r>
              <a:rPr lang="en-US" sz="1800" dirty="0"/>
              <a:t> an application for the placement department of the college.</a:t>
            </a:r>
          </a:p>
          <a:p>
            <a:pPr algn="just">
              <a:lnSpc>
                <a:spcPct val="170000"/>
              </a:lnSpc>
            </a:pPr>
            <a:r>
              <a:rPr lang="en-US" sz="1800" dirty="0"/>
              <a:t>The system is an application which will be accessed and effectively used throughout the organization with proper </a:t>
            </a:r>
            <a:r>
              <a:rPr lang="en-US" sz="1800" dirty="0" err="1"/>
              <a:t>logine</a:t>
            </a:r>
            <a:r>
              <a:rPr lang="en-US" sz="1800" dirty="0"/>
              <a:t> </a:t>
            </a:r>
            <a:r>
              <a:rPr lang="en-US" sz="1800" dirty="0" err="1"/>
              <a:t>nabled</a:t>
            </a:r>
            <a:r>
              <a:rPr lang="en-US" sz="1800" dirty="0"/>
              <a:t>. </a:t>
            </a:r>
          </a:p>
          <a:p>
            <a:pPr algn="just">
              <a:lnSpc>
                <a:spcPct val="170000"/>
              </a:lnSpc>
            </a:pPr>
            <a:r>
              <a:rPr lang="en-US" sz="1800" dirty="0"/>
              <a:t>It can also be used as an application for the Placement officers in the college to manage the student information about placement thus reducing the manual </a:t>
            </a:r>
            <a:r>
              <a:rPr lang="en-US" sz="1800" dirty="0" err="1"/>
              <a:t>workand</a:t>
            </a:r>
            <a:r>
              <a:rPr lang="en-US" sz="1800" dirty="0"/>
              <a:t> consumes less paper </a:t>
            </a:r>
            <a:r>
              <a:rPr lang="en-US" sz="1800" dirty="0" err="1"/>
              <a:t>Work.ur</a:t>
            </a:r>
            <a:r>
              <a:rPr lang="en-US" sz="1800" dirty="0"/>
              <a:t> system also help the college to overcome the difficulty in keeping records of hundreds of students and searching for a student eligible for recruitment criteria from </a:t>
            </a:r>
            <a:r>
              <a:rPr lang="en-US" sz="1800" dirty="0" err="1"/>
              <a:t>thel</a:t>
            </a:r>
            <a:r>
              <a:rPr lang="en-US" sz="1800" dirty="0"/>
              <a:t> e thing. </a:t>
            </a:r>
          </a:p>
        </p:txBody>
      </p:sp>
    </p:spTree>
    <p:extLst>
      <p:ext uri="{BB962C8B-B14F-4D97-AF65-F5344CB8AC3E}">
        <p14:creationId xmlns:p14="http://schemas.microsoft.com/office/powerpoint/2010/main" val="12144323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20DC79-71AB-135C-C31E-6E48ABBC10F5}"/>
              </a:ext>
            </a:extLst>
          </p:cNvPr>
          <p:cNvSpPr>
            <a:spLocks noGrp="1"/>
          </p:cNvSpPr>
          <p:nvPr>
            <p:ph idx="4294967295"/>
          </p:nvPr>
        </p:nvSpPr>
        <p:spPr>
          <a:xfrm>
            <a:off x="815974" y="464416"/>
            <a:ext cx="10233025" cy="4351338"/>
          </a:xfrm>
        </p:spPr>
        <p:txBody>
          <a:bodyPr>
            <a:normAutofit/>
          </a:bodyPr>
          <a:lstStyle/>
          <a:p>
            <a:pPr algn="just">
              <a:lnSpc>
                <a:spcPct val="150000"/>
              </a:lnSpc>
            </a:pPr>
            <a:r>
              <a:rPr lang="en-US" sz="1800" dirty="0"/>
              <a:t>It also provides up-to-date information of all the students in the college. It helps in effective and timely utilization of resources. The project facilitates user </a:t>
            </a:r>
            <a:r>
              <a:rPr lang="en-US" sz="1800" dirty="0" err="1"/>
              <a:t>friendly,reliable</a:t>
            </a:r>
            <a:r>
              <a:rPr lang="en-US" sz="1800" dirty="0"/>
              <a:t> and fast management system. </a:t>
            </a:r>
          </a:p>
          <a:p>
            <a:pPr algn="just">
              <a:lnSpc>
                <a:spcPct val="150000"/>
              </a:lnSpc>
            </a:pPr>
            <a:r>
              <a:rPr lang="en-US" sz="1800" dirty="0"/>
              <a:t>The placement officer itself can carry out operations in a smooth and effective </a:t>
            </a:r>
            <a:r>
              <a:rPr lang="en-US" sz="1800" dirty="0" err="1"/>
              <a:t>manner.The</a:t>
            </a:r>
            <a:r>
              <a:rPr lang="en-US" sz="1800" dirty="0"/>
              <a:t> college can maintained computerized records thus reducing paper </a:t>
            </a:r>
            <a:r>
              <a:rPr lang="en-US" sz="1800" dirty="0" err="1"/>
              <a:t>work,time</a:t>
            </a:r>
            <a:r>
              <a:rPr lang="en-US" sz="1800" dirty="0"/>
              <a:t> and money works .</a:t>
            </a:r>
            <a:endParaRPr lang="en-IN" sz="1800" dirty="0"/>
          </a:p>
        </p:txBody>
      </p:sp>
    </p:spTree>
    <p:extLst>
      <p:ext uri="{BB962C8B-B14F-4D97-AF65-F5344CB8AC3E}">
        <p14:creationId xmlns:p14="http://schemas.microsoft.com/office/powerpoint/2010/main" val="1984138903"/>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docProps/app.xml><?xml version="1.0" encoding="utf-8"?>
<Properties xmlns="http://schemas.openxmlformats.org/officeDocument/2006/extended-properties" xmlns:vt="http://schemas.openxmlformats.org/officeDocument/2006/docPropsVTypes">
  <Template>Depth</Template>
  <TotalTime>24</TotalTime>
  <Words>2356</Words>
  <Application>Microsoft Office PowerPoint</Application>
  <PresentationFormat>Widescreen</PresentationFormat>
  <Paragraphs>97</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Corbel</vt:lpstr>
      <vt:lpstr>Times New Roman</vt:lpstr>
      <vt:lpstr>Depth</vt:lpstr>
      <vt:lpstr>campus placement management appliication </vt:lpstr>
      <vt:lpstr>Abstract</vt:lpstr>
      <vt:lpstr>Objective</vt:lpstr>
      <vt:lpstr>Existing System</vt:lpstr>
      <vt:lpstr>Disadvantage</vt:lpstr>
      <vt:lpstr>PROPOSED SYSTEM :</vt:lpstr>
      <vt:lpstr>Advantage</vt:lpstr>
      <vt:lpstr>Introduction</vt:lpstr>
      <vt:lpstr>PowerPoint Presentation</vt:lpstr>
      <vt:lpstr>MODULES</vt:lpstr>
      <vt:lpstr>Student Registration and Profile Management </vt:lpstr>
      <vt:lpstr>Company and Job Posting Management </vt:lpstr>
      <vt:lpstr>Application Management </vt:lpstr>
      <vt:lpstr>Interview Management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2024-12-14T10:24:36Z</dcterms:created>
  <dcterms:modified xsi:type="dcterms:W3CDTF">2024-12-14T10:48:49Z</dcterms:modified>
</cp:coreProperties>
</file>