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55210B4-056D-4E03-BC43-18DEB964B032}"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8018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5210B4-056D-4E03-BC43-18DEB964B032}"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511160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1413934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5210B4-056D-4E03-BC43-18DEB964B032}" type="datetimeFigureOut">
              <a:rPr lang="en-IN" smtClean="0"/>
              <a:t>13-12-2024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989469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5210B4-056D-4E03-BC43-18DEB964B032}" type="datetimeFigureOut">
              <a:rPr lang="en-IN" smtClean="0"/>
              <a:t>13-12-2024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244301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5210B4-056D-4E03-BC43-18DEB964B032}" type="datetimeFigureOut">
              <a:rPr lang="en-IN" smtClean="0"/>
              <a:t>13-12-2024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1167808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5210B4-056D-4E03-BC43-18DEB964B032}" type="datetimeFigureOut">
              <a:rPr lang="en-IN" smtClean="0"/>
              <a:t>13-12-2024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571891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5210B4-056D-4E03-BC43-18DEB964B032}" type="datetimeFigureOut">
              <a:rPr lang="en-IN" smtClean="0"/>
              <a:t>13-12-2024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2372695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5210B4-056D-4E03-BC43-18DEB964B032}" type="datetimeFigureOut">
              <a:rPr lang="en-IN" smtClean="0"/>
              <a:t>13-12-2024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2538287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3671122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58004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3942925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043256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5210B4-056D-4E03-BC43-18DEB964B032}"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31504017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5210B4-056D-4E03-BC43-18DEB964B032}"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22602207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5210B4-056D-4E03-BC43-18DEB964B032}" type="datetimeFigureOut">
              <a:rPr lang="en-IN" smtClean="0"/>
              <a:t>13-12-2024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97425F-F61E-4FC1-8556-5501FC3A8870}" type="slidenum">
              <a:rPr lang="en-IN" smtClean="0"/>
              <a:t>‹#›</a:t>
            </a:fld>
            <a:endParaRPr lang="en-IN"/>
          </a:p>
        </p:txBody>
      </p:sp>
    </p:spTree>
    <p:extLst>
      <p:ext uri="{BB962C8B-B14F-4D97-AF65-F5344CB8AC3E}">
        <p14:creationId xmlns:p14="http://schemas.microsoft.com/office/powerpoint/2010/main" val="2264524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55210B4-056D-4E03-BC43-18DEB964B032}" type="datetimeFigureOut">
              <a:rPr lang="en-IN" smtClean="0"/>
              <a:t>13-12-2024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97425F-F61E-4FC1-8556-5501FC3A8870}" type="slidenum">
              <a:rPr lang="en-IN" smtClean="0"/>
              <a:t>‹#›</a:t>
            </a:fld>
            <a:endParaRPr lang="en-IN"/>
          </a:p>
        </p:txBody>
      </p:sp>
    </p:spTree>
    <p:extLst>
      <p:ext uri="{BB962C8B-B14F-4D97-AF65-F5344CB8AC3E}">
        <p14:creationId xmlns:p14="http://schemas.microsoft.com/office/powerpoint/2010/main" val="10061496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871F8E-273D-2A44-96CC-BFEA802CA67B}"/>
              </a:ext>
            </a:extLst>
          </p:cNvPr>
          <p:cNvSpPr>
            <a:spLocks noGrp="1"/>
          </p:cNvSpPr>
          <p:nvPr>
            <p:ph type="title"/>
          </p:nvPr>
        </p:nvSpPr>
        <p:spPr>
          <a:xfrm>
            <a:off x="999452" y="2656609"/>
            <a:ext cx="8596668" cy="1320800"/>
          </a:xfrm>
        </p:spPr>
        <p:txBody>
          <a:bodyPr>
            <a:normAutofit/>
          </a:bodyPr>
          <a:lstStyle/>
          <a:p>
            <a:r>
              <a:rPr lang="en-US" sz="3200" dirty="0"/>
              <a:t>Bridge between investor and business people</a:t>
            </a:r>
            <a:endParaRPr lang="en-IN" sz="3200" dirty="0"/>
          </a:p>
        </p:txBody>
      </p:sp>
    </p:spTree>
    <p:extLst>
      <p:ext uri="{BB962C8B-B14F-4D97-AF65-F5344CB8AC3E}">
        <p14:creationId xmlns:p14="http://schemas.microsoft.com/office/powerpoint/2010/main" val="3246608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E7E98-3AE0-B17E-A334-C848FF9A4EB4}"/>
              </a:ext>
            </a:extLst>
          </p:cNvPr>
          <p:cNvSpPr>
            <a:spLocks noGrp="1"/>
          </p:cNvSpPr>
          <p:nvPr>
            <p:ph type="title"/>
          </p:nvPr>
        </p:nvSpPr>
        <p:spPr>
          <a:xfrm>
            <a:off x="0" y="0"/>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F56FA0C1-5C21-A4B9-45D3-F52AD4843EC8}"/>
              </a:ext>
            </a:extLst>
          </p:cNvPr>
          <p:cNvSpPr>
            <a:spLocks noGrp="1"/>
          </p:cNvSpPr>
          <p:nvPr>
            <p:ph idx="1"/>
          </p:nvPr>
        </p:nvSpPr>
        <p:spPr>
          <a:xfrm>
            <a:off x="249382" y="955964"/>
            <a:ext cx="9274002" cy="5251653"/>
          </a:xfrm>
        </p:spPr>
        <p:txBody>
          <a:bodyPr>
            <a:noAutofit/>
          </a:bodyPr>
          <a:lstStyle/>
          <a:p>
            <a:pPr algn="just">
              <a:lnSpc>
                <a:spcPct val="150000"/>
              </a:lnSpc>
            </a:pPr>
            <a:r>
              <a:rPr lang="en-US" dirty="0"/>
              <a:t>Investment in India is a business-based idea. I will be in my project giving investors with a platform and connecting people with strong business concepts. </a:t>
            </a:r>
          </a:p>
          <a:p>
            <a:pPr algn="just">
              <a:lnSpc>
                <a:spcPct val="150000"/>
              </a:lnSpc>
            </a:pPr>
            <a:r>
              <a:rPr lang="en-US" dirty="0"/>
              <a:t>This will change how much you can invest and where the money can be invested. Good investment returns. Good investment returns. Here are two forms - one for investors and one for business persons with contacts details.</a:t>
            </a:r>
          </a:p>
          <a:p>
            <a:pPr algn="just">
              <a:lnSpc>
                <a:spcPct val="150000"/>
              </a:lnSpc>
            </a:pPr>
            <a:r>
              <a:rPr lang="en-US" dirty="0"/>
              <a:t> There is a case in which people have spare funds to park this amount Banks or Gold. Banks or Gold. I am here studying the possibilities of directly investing these excess cash Company linking investors and corporate people. </a:t>
            </a:r>
          </a:p>
          <a:p>
            <a:pPr algn="just">
              <a:lnSpc>
                <a:spcPct val="150000"/>
              </a:lnSpc>
            </a:pPr>
            <a:r>
              <a:rPr lang="en-US" dirty="0"/>
              <a:t>I build the application that brings investors and business people together and vice-versa. I shall charge both ends for the use of my application. </a:t>
            </a:r>
          </a:p>
        </p:txBody>
      </p:sp>
    </p:spTree>
    <p:extLst>
      <p:ext uri="{BB962C8B-B14F-4D97-AF65-F5344CB8AC3E}">
        <p14:creationId xmlns:p14="http://schemas.microsoft.com/office/powerpoint/2010/main" val="3739772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4BB5DB-CE51-339B-763B-550869B813E6}"/>
              </a:ext>
            </a:extLst>
          </p:cNvPr>
          <p:cNvSpPr>
            <a:spLocks noGrp="1"/>
          </p:cNvSpPr>
          <p:nvPr>
            <p:ph idx="4294967295"/>
          </p:nvPr>
        </p:nvSpPr>
        <p:spPr>
          <a:xfrm>
            <a:off x="477982" y="311006"/>
            <a:ext cx="8596313" cy="3881437"/>
          </a:xfrm>
        </p:spPr>
        <p:txBody>
          <a:bodyPr/>
          <a:lstStyle/>
          <a:p>
            <a:pPr algn="just">
              <a:lnSpc>
                <a:spcPct val="150000"/>
              </a:lnSpc>
            </a:pPr>
            <a:r>
              <a:rPr lang="en-US" dirty="0"/>
              <a:t>The need to design this initiative was to bridge the enormous communication gap business persons and investors and also no time to communicate on the common platform.</a:t>
            </a:r>
          </a:p>
          <a:p>
            <a:pPr algn="just">
              <a:lnSpc>
                <a:spcPct val="150000"/>
              </a:lnSpc>
            </a:pPr>
            <a:r>
              <a:rPr lang="en-US" dirty="0"/>
              <a:t> In order to address these drawbacks, I build this platform. Application.</a:t>
            </a:r>
            <a:endParaRPr lang="en-IN" dirty="0"/>
          </a:p>
          <a:p>
            <a:endParaRPr lang="en-IN" dirty="0"/>
          </a:p>
        </p:txBody>
      </p:sp>
    </p:spTree>
    <p:extLst>
      <p:ext uri="{BB962C8B-B14F-4D97-AF65-F5344CB8AC3E}">
        <p14:creationId xmlns:p14="http://schemas.microsoft.com/office/powerpoint/2010/main" val="1716398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DCA1C-289F-2736-4D9E-565BD6A5025A}"/>
              </a:ext>
            </a:extLst>
          </p:cNvPr>
          <p:cNvSpPr>
            <a:spLocks noGrp="1"/>
          </p:cNvSpPr>
          <p:nvPr>
            <p:ph type="title"/>
          </p:nvPr>
        </p:nvSpPr>
        <p:spPr>
          <a:xfrm>
            <a:off x="0" y="0"/>
            <a:ext cx="8596668" cy="1320800"/>
          </a:xfrm>
        </p:spPr>
        <p:txBody>
          <a:bodyPr/>
          <a:lstStyle/>
          <a:p>
            <a:r>
              <a:rPr lang="en-US" b="1" dirty="0"/>
              <a:t>Objective</a:t>
            </a:r>
            <a:endParaRPr lang="en-IN" dirty="0"/>
          </a:p>
        </p:txBody>
      </p:sp>
      <p:sp>
        <p:nvSpPr>
          <p:cNvPr id="3" name="Content Placeholder 2">
            <a:extLst>
              <a:ext uri="{FF2B5EF4-FFF2-40B4-BE49-F238E27FC236}">
                <a16:creationId xmlns:a16="http://schemas.microsoft.com/office/drawing/2014/main" id="{69BC6ACB-7419-043E-AB98-7CD93040FDC7}"/>
              </a:ext>
            </a:extLst>
          </p:cNvPr>
          <p:cNvSpPr>
            <a:spLocks noGrp="1"/>
          </p:cNvSpPr>
          <p:nvPr>
            <p:ph idx="1"/>
          </p:nvPr>
        </p:nvSpPr>
        <p:spPr>
          <a:xfrm>
            <a:off x="384464" y="945572"/>
            <a:ext cx="9154391" cy="5413664"/>
          </a:xfrm>
        </p:spPr>
        <p:txBody>
          <a:bodyPr>
            <a:normAutofit/>
          </a:bodyPr>
          <a:lstStyle/>
          <a:p>
            <a:pPr algn="just">
              <a:lnSpc>
                <a:spcPct val="150000"/>
              </a:lnSpc>
            </a:pPr>
            <a:r>
              <a:rPr lang="en-US" dirty="0"/>
              <a:t> For business owners, the objective is to secure the necessary capital, expertise, and networks to expand their operations, scale their products, or enter new markets.</a:t>
            </a:r>
          </a:p>
          <a:p>
            <a:pPr algn="just">
              <a:lnSpc>
                <a:spcPct val="150000"/>
              </a:lnSpc>
            </a:pPr>
            <a:r>
              <a:rPr lang="en-US" dirty="0"/>
              <a:t> Investors, on the other hand, aim to identify and support promising ventures that align with their financial goals, while managing risks and ensuring strong returns on their investments.</a:t>
            </a:r>
          </a:p>
          <a:p>
            <a:pPr algn="just">
              <a:lnSpc>
                <a:spcPct val="150000"/>
              </a:lnSpc>
            </a:pPr>
            <a:r>
              <a:rPr lang="en-US" dirty="0"/>
              <a:t> Additionally, the bridge seeks to foster transparency, trust, and clear communication between both parties, ensuring that their expectations, objectives, and strategies are aligned. </a:t>
            </a:r>
          </a:p>
          <a:p>
            <a:pPr algn="just">
              <a:lnSpc>
                <a:spcPct val="150000"/>
              </a:lnSpc>
            </a:pPr>
            <a:r>
              <a:rPr lang="en-US" dirty="0"/>
              <a:t>This collaboration not only enables business people to achieve their vision but also allows investors to play an active role in shaping the company’s growth trajectory, leading to long-term, sustainable success for both sides.</a:t>
            </a:r>
            <a:endParaRPr lang="en-IN" dirty="0"/>
          </a:p>
        </p:txBody>
      </p:sp>
    </p:spTree>
    <p:extLst>
      <p:ext uri="{BB962C8B-B14F-4D97-AF65-F5344CB8AC3E}">
        <p14:creationId xmlns:p14="http://schemas.microsoft.com/office/powerpoint/2010/main" val="35005822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6B3A9-988F-416D-F456-EFB11A76B352}"/>
              </a:ext>
            </a:extLst>
          </p:cNvPr>
          <p:cNvSpPr>
            <a:spLocks noGrp="1"/>
          </p:cNvSpPr>
          <p:nvPr>
            <p:ph type="title"/>
          </p:nvPr>
        </p:nvSpPr>
        <p:spPr>
          <a:xfrm>
            <a:off x="53879" y="0"/>
            <a:ext cx="8596668" cy="1320800"/>
          </a:xfrm>
        </p:spPr>
        <p:txBody>
          <a:bodyPr/>
          <a:lstStyle/>
          <a:p>
            <a:r>
              <a:rPr lang="en-US" b="1" dirty="0"/>
              <a:t>Existing System</a:t>
            </a:r>
            <a:endParaRPr lang="en-IN" dirty="0"/>
          </a:p>
        </p:txBody>
      </p:sp>
      <p:sp>
        <p:nvSpPr>
          <p:cNvPr id="3" name="Content Placeholder 2">
            <a:extLst>
              <a:ext uri="{FF2B5EF4-FFF2-40B4-BE49-F238E27FC236}">
                <a16:creationId xmlns:a16="http://schemas.microsoft.com/office/drawing/2014/main" id="{1C3CB395-5C3F-8538-C528-EE57C977B1FD}"/>
              </a:ext>
            </a:extLst>
          </p:cNvPr>
          <p:cNvSpPr>
            <a:spLocks noGrp="1"/>
          </p:cNvSpPr>
          <p:nvPr>
            <p:ph idx="1"/>
          </p:nvPr>
        </p:nvSpPr>
        <p:spPr>
          <a:xfrm>
            <a:off x="750070" y="955243"/>
            <a:ext cx="8082203" cy="4073957"/>
          </a:xfrm>
        </p:spPr>
        <p:txBody>
          <a:bodyPr/>
          <a:lstStyle/>
          <a:p>
            <a:pPr algn="just">
              <a:lnSpc>
                <a:spcPct val="150000"/>
              </a:lnSpc>
            </a:pPr>
            <a:r>
              <a:rPr lang="en-US" dirty="0"/>
              <a:t>Only business ideas are offered on a separate application in the existing system. Ideas will be there supplied for any business regardless of the business it may be. </a:t>
            </a:r>
          </a:p>
          <a:p>
            <a:pPr algn="just">
              <a:lnSpc>
                <a:spcPct val="150000"/>
              </a:lnSpc>
            </a:pPr>
            <a:r>
              <a:rPr lang="en-US" dirty="0"/>
              <a:t>And there is no right thing. Communication between investors and employees of business. And all the features cannot be found Conceived in one application. </a:t>
            </a:r>
          </a:p>
          <a:p>
            <a:pPr algn="just">
              <a:lnSpc>
                <a:spcPct val="150000"/>
              </a:lnSpc>
            </a:pPr>
            <a:r>
              <a:rPr lang="en-US" dirty="0"/>
              <a:t>To overcome all this new system, advanced solutions were presented. Features that lead to greater programmed use. </a:t>
            </a:r>
            <a:endParaRPr lang="en-IN" dirty="0"/>
          </a:p>
        </p:txBody>
      </p:sp>
    </p:spTree>
    <p:extLst>
      <p:ext uri="{BB962C8B-B14F-4D97-AF65-F5344CB8AC3E}">
        <p14:creationId xmlns:p14="http://schemas.microsoft.com/office/powerpoint/2010/main" val="22038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F38E8-2BE9-3598-436A-B34B8129192F}"/>
              </a:ext>
            </a:extLst>
          </p:cNvPr>
          <p:cNvSpPr>
            <a:spLocks noGrp="1"/>
          </p:cNvSpPr>
          <p:nvPr>
            <p:ph type="title"/>
          </p:nvPr>
        </p:nvSpPr>
        <p:spPr>
          <a:xfrm>
            <a:off x="33098" y="156238"/>
            <a:ext cx="8596668" cy="1320800"/>
          </a:xfrm>
        </p:spPr>
        <p:txBody>
          <a:bodyPr/>
          <a:lstStyle/>
          <a:p>
            <a:r>
              <a:rPr lang="en-US" b="1"/>
              <a:t>Disadvantage</a:t>
            </a:r>
            <a:endParaRPr lang="en-IN" dirty="0"/>
          </a:p>
        </p:txBody>
      </p:sp>
      <p:sp>
        <p:nvSpPr>
          <p:cNvPr id="3" name="Content Placeholder 2">
            <a:extLst>
              <a:ext uri="{FF2B5EF4-FFF2-40B4-BE49-F238E27FC236}">
                <a16:creationId xmlns:a16="http://schemas.microsoft.com/office/drawing/2014/main" id="{7FBDB509-2902-0D8B-720A-C5DC679373E8}"/>
              </a:ext>
            </a:extLst>
          </p:cNvPr>
          <p:cNvSpPr>
            <a:spLocks noGrp="1"/>
          </p:cNvSpPr>
          <p:nvPr>
            <p:ph idx="1"/>
          </p:nvPr>
        </p:nvSpPr>
        <p:spPr>
          <a:xfrm>
            <a:off x="490298" y="966355"/>
            <a:ext cx="8596668" cy="5569528"/>
          </a:xfrm>
        </p:spPr>
        <p:txBody>
          <a:bodyPr>
            <a:normAutofit/>
          </a:bodyPr>
          <a:lstStyle/>
          <a:p>
            <a:pPr algn="just">
              <a:lnSpc>
                <a:spcPct val="150000"/>
              </a:lnSpc>
            </a:pPr>
            <a:r>
              <a:rPr lang="en-US" b="1" dirty="0"/>
              <a:t>Equity Dilution</a:t>
            </a:r>
            <a:r>
              <a:rPr lang="en-US" dirty="0"/>
              <a:t>: Business owners may have to give up a portion of ownership in exchange for investment, leading to reduced control over business decisions.</a:t>
            </a:r>
          </a:p>
          <a:p>
            <a:pPr algn="just">
              <a:lnSpc>
                <a:spcPct val="150000"/>
              </a:lnSpc>
            </a:pPr>
            <a:r>
              <a:rPr lang="en-US" b="1" dirty="0"/>
              <a:t>Focus on Quick Returns</a:t>
            </a:r>
            <a:r>
              <a:rPr lang="en-US" dirty="0"/>
              <a:t>: Investors may prioritize short-term profitability and growth, pressuring business owners to deliver immediate results, which could harm long-term objectives.</a:t>
            </a:r>
          </a:p>
          <a:p>
            <a:pPr algn="just">
              <a:lnSpc>
                <a:spcPct val="150000"/>
              </a:lnSpc>
            </a:pPr>
            <a:r>
              <a:rPr lang="en-US" b="1" dirty="0"/>
              <a:t>Divergent Visions</a:t>
            </a:r>
            <a:r>
              <a:rPr lang="en-US" dirty="0"/>
              <a:t>: Investors might focus on maximizing returns, while entrepreneurs may prioritize brand development, innovation, or sustainability, leading to tension.</a:t>
            </a:r>
          </a:p>
          <a:p>
            <a:pPr algn="just">
              <a:lnSpc>
                <a:spcPct val="150000"/>
              </a:lnSpc>
            </a:pPr>
            <a:r>
              <a:rPr lang="en-US" b="1" dirty="0"/>
              <a:t>Complicated Agreements</a:t>
            </a:r>
            <a:r>
              <a:rPr lang="en-US" dirty="0"/>
              <a:t>: Investment deals often involve intricate legal contracts, equity terms, and compliance requirements, which can be challenging for business owners to navigate without expert assistance.</a:t>
            </a:r>
          </a:p>
          <a:p>
            <a:pPr marL="0" indent="0">
              <a:buNone/>
            </a:pPr>
            <a:endParaRPr lang="en-IN" dirty="0"/>
          </a:p>
        </p:txBody>
      </p:sp>
    </p:spTree>
    <p:extLst>
      <p:ext uri="{BB962C8B-B14F-4D97-AF65-F5344CB8AC3E}">
        <p14:creationId xmlns:p14="http://schemas.microsoft.com/office/powerpoint/2010/main" val="211315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8275D-431D-07E6-A571-6953381B0D9A}"/>
              </a:ext>
            </a:extLst>
          </p:cNvPr>
          <p:cNvSpPr>
            <a:spLocks noGrp="1"/>
          </p:cNvSpPr>
          <p:nvPr>
            <p:ph type="title"/>
          </p:nvPr>
        </p:nvSpPr>
        <p:spPr>
          <a:xfrm>
            <a:off x="43489" y="156238"/>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01A2A375-0235-C946-CF34-5F40C5B2CF96}"/>
              </a:ext>
            </a:extLst>
          </p:cNvPr>
          <p:cNvSpPr>
            <a:spLocks noGrp="1"/>
          </p:cNvSpPr>
          <p:nvPr>
            <p:ph idx="1"/>
          </p:nvPr>
        </p:nvSpPr>
        <p:spPr>
          <a:xfrm>
            <a:off x="791634" y="944852"/>
            <a:ext cx="8596668" cy="3880773"/>
          </a:xfrm>
        </p:spPr>
        <p:txBody>
          <a:bodyPr/>
          <a:lstStyle/>
          <a:p>
            <a:pPr algn="just">
              <a:lnSpc>
                <a:spcPct val="150000"/>
              </a:lnSpc>
            </a:pPr>
            <a:r>
              <a:rPr lang="en-US" dirty="0"/>
              <a:t>After completing business people’s proposal investor going to post their requirement or demands like investment type, amount, category and expected. </a:t>
            </a:r>
          </a:p>
          <a:p>
            <a:pPr algn="just">
              <a:lnSpc>
                <a:spcPct val="150000"/>
              </a:lnSpc>
            </a:pPr>
            <a:r>
              <a:rPr lang="en-US" dirty="0"/>
              <a:t>Design for any methodologies and concepts to define a device, processor system in sufficient depth to enable its physical implementation are the first step in the development phase.</a:t>
            </a:r>
            <a:endParaRPr lang="en-IN" dirty="0"/>
          </a:p>
        </p:txBody>
      </p:sp>
    </p:spTree>
    <p:extLst>
      <p:ext uri="{BB962C8B-B14F-4D97-AF65-F5344CB8AC3E}">
        <p14:creationId xmlns:p14="http://schemas.microsoft.com/office/powerpoint/2010/main" val="2287479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58290-2C94-6581-2483-3A21847AEE54}"/>
              </a:ext>
            </a:extLst>
          </p:cNvPr>
          <p:cNvSpPr>
            <a:spLocks noGrp="1"/>
          </p:cNvSpPr>
          <p:nvPr>
            <p:ph type="title"/>
          </p:nvPr>
        </p:nvSpPr>
        <p:spPr>
          <a:xfrm>
            <a:off x="157789" y="156238"/>
            <a:ext cx="8596668" cy="1320800"/>
          </a:xfrm>
        </p:spPr>
        <p:txBody>
          <a:bodyPr/>
          <a:lstStyle/>
          <a:p>
            <a:r>
              <a:rPr lang="en-US" b="1" dirty="0"/>
              <a:t>Advantage</a:t>
            </a:r>
            <a:endParaRPr lang="en-IN" dirty="0"/>
          </a:p>
        </p:txBody>
      </p:sp>
      <p:sp>
        <p:nvSpPr>
          <p:cNvPr id="3" name="Content Placeholder 2">
            <a:extLst>
              <a:ext uri="{FF2B5EF4-FFF2-40B4-BE49-F238E27FC236}">
                <a16:creationId xmlns:a16="http://schemas.microsoft.com/office/drawing/2014/main" id="{1017ED0E-520E-3CFD-2974-7A051A88A795}"/>
              </a:ext>
            </a:extLst>
          </p:cNvPr>
          <p:cNvSpPr>
            <a:spLocks noGrp="1"/>
          </p:cNvSpPr>
          <p:nvPr>
            <p:ph idx="1"/>
          </p:nvPr>
        </p:nvSpPr>
        <p:spPr>
          <a:xfrm>
            <a:off x="436418" y="410629"/>
            <a:ext cx="9050481" cy="6036742"/>
          </a:xfrm>
        </p:spPr>
        <p:txBody>
          <a:bodyPr>
            <a:normAutofit/>
          </a:bodyPr>
          <a:lstStyle/>
          <a:p>
            <a:pPr algn="just">
              <a:lnSpc>
                <a:spcPct val="160000"/>
              </a:lnSpc>
            </a:pPr>
            <a:endParaRPr lang="en-US" dirty="0"/>
          </a:p>
          <a:p>
            <a:pPr algn="just">
              <a:lnSpc>
                <a:spcPct val="160000"/>
              </a:lnSpc>
            </a:pPr>
            <a:r>
              <a:rPr lang="en-US" b="1" dirty="0"/>
              <a:t>Funding Opportunities</a:t>
            </a:r>
            <a:r>
              <a:rPr lang="en-US" dirty="0"/>
              <a:t>: Investors provide essential capital that business owners may need to scale or launch their operations, helping them meet financial goals and expand their businesses.</a:t>
            </a:r>
          </a:p>
          <a:p>
            <a:pPr algn="just">
              <a:lnSpc>
                <a:spcPct val="160000"/>
              </a:lnSpc>
            </a:pPr>
            <a:r>
              <a:rPr lang="en-US" b="1" dirty="0"/>
              <a:t>Mentorship</a:t>
            </a:r>
            <a:r>
              <a:rPr lang="en-US" dirty="0"/>
              <a:t>: Investors often bring valuable industry experience, knowledge, and networks that can guide entrepreneurs through strategic decision-making.</a:t>
            </a:r>
          </a:p>
          <a:p>
            <a:pPr algn="just">
              <a:lnSpc>
                <a:spcPct val="160000"/>
              </a:lnSpc>
            </a:pPr>
            <a:r>
              <a:rPr lang="en-US" b="1" dirty="0"/>
              <a:t>Lower Investment Risk</a:t>
            </a:r>
            <a:r>
              <a:rPr lang="en-US" dirty="0"/>
              <a:t>: Investors can mitigate risks by diversifying their portfolios across different businesses and industries, improving their chances of securing profitable ventures.</a:t>
            </a:r>
          </a:p>
          <a:p>
            <a:pPr algn="just">
              <a:lnSpc>
                <a:spcPct val="160000"/>
              </a:lnSpc>
            </a:pPr>
            <a:r>
              <a:rPr lang="en-US" b="1" dirty="0"/>
              <a:t> Resource Support</a:t>
            </a:r>
            <a:r>
              <a:rPr lang="en-US" dirty="0"/>
              <a:t>: Business owners can benefit from not only financial investment but also operational support, such as marketing, sales, or logistics assistance from their investors.</a:t>
            </a:r>
            <a:endParaRPr lang="en-IN" dirty="0"/>
          </a:p>
        </p:txBody>
      </p:sp>
    </p:spTree>
    <p:extLst>
      <p:ext uri="{BB962C8B-B14F-4D97-AF65-F5344CB8AC3E}">
        <p14:creationId xmlns:p14="http://schemas.microsoft.com/office/powerpoint/2010/main" val="2105789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491E5-341E-EA51-D2B1-54BA4EBEF1FA}"/>
              </a:ext>
            </a:extLst>
          </p:cNvPr>
          <p:cNvSpPr>
            <a:spLocks noGrp="1"/>
          </p:cNvSpPr>
          <p:nvPr>
            <p:ph type="title"/>
          </p:nvPr>
        </p:nvSpPr>
        <p:spPr>
          <a:xfrm>
            <a:off x="1925" y="0"/>
            <a:ext cx="8596668" cy="1320800"/>
          </a:xfrm>
        </p:spPr>
        <p:txBody>
          <a:bodyPr/>
          <a:lstStyle/>
          <a:p>
            <a:r>
              <a:rPr lang="en-US" b="1" dirty="0"/>
              <a:t>Introduction</a:t>
            </a:r>
            <a:endParaRPr lang="en-IN" dirty="0"/>
          </a:p>
        </p:txBody>
      </p:sp>
      <p:sp>
        <p:nvSpPr>
          <p:cNvPr id="3" name="Content Placeholder 2">
            <a:extLst>
              <a:ext uri="{FF2B5EF4-FFF2-40B4-BE49-F238E27FC236}">
                <a16:creationId xmlns:a16="http://schemas.microsoft.com/office/drawing/2014/main" id="{BACEFD15-9A12-4629-DB40-034DDAC795CC}"/>
              </a:ext>
            </a:extLst>
          </p:cNvPr>
          <p:cNvSpPr>
            <a:spLocks noGrp="1"/>
          </p:cNvSpPr>
          <p:nvPr>
            <p:ph idx="1"/>
          </p:nvPr>
        </p:nvSpPr>
        <p:spPr>
          <a:xfrm>
            <a:off x="363682" y="727363"/>
            <a:ext cx="9040091" cy="5777345"/>
          </a:xfrm>
        </p:spPr>
        <p:txBody>
          <a:bodyPr>
            <a:noAutofit/>
          </a:bodyPr>
          <a:lstStyle/>
          <a:p>
            <a:pPr algn="just">
              <a:lnSpc>
                <a:spcPct val="150000"/>
              </a:lnSpc>
            </a:pPr>
            <a:r>
              <a:rPr lang="en-US" dirty="0"/>
              <a:t>A bridge between investors and business people serves as a vital connection that facilitates the flow of capital, expertise, and opportunities between the two parties. </a:t>
            </a:r>
          </a:p>
          <a:p>
            <a:pPr algn="just">
              <a:lnSpc>
                <a:spcPct val="150000"/>
              </a:lnSpc>
            </a:pPr>
            <a:r>
              <a:rPr lang="en-US" dirty="0"/>
              <a:t>In today’s dynamic business environment, entrepreneurs often require funding to scale their ventures, while investors seek promising opportunities that offer high returns.</a:t>
            </a:r>
          </a:p>
          <a:p>
            <a:pPr algn="just">
              <a:lnSpc>
                <a:spcPct val="150000"/>
              </a:lnSpc>
            </a:pPr>
            <a:r>
              <a:rPr lang="en-US" dirty="0"/>
              <a:t> This partnership goes beyond just financial transactions—it is a collaborative relationship where investors bring valuable resources such as capital, knowledge, and networks, while business owners offer innovation, vision, and growth potential. </a:t>
            </a:r>
          </a:p>
          <a:p>
            <a:pPr algn="just">
              <a:lnSpc>
                <a:spcPct val="150000"/>
              </a:lnSpc>
            </a:pPr>
            <a:r>
              <a:rPr lang="en-US" dirty="0"/>
              <a:t>A well-established bridge between investors and business people ensures that both sides align their goals, manage risks effectively, and contribute to the long-term success of the business. </a:t>
            </a:r>
          </a:p>
        </p:txBody>
      </p:sp>
    </p:spTree>
    <p:extLst>
      <p:ext uri="{BB962C8B-B14F-4D97-AF65-F5344CB8AC3E}">
        <p14:creationId xmlns:p14="http://schemas.microsoft.com/office/powerpoint/2010/main" val="2483677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C3799F-0AE9-8D36-F6D5-7C429639A584}"/>
              </a:ext>
            </a:extLst>
          </p:cNvPr>
          <p:cNvSpPr>
            <a:spLocks noGrp="1"/>
          </p:cNvSpPr>
          <p:nvPr>
            <p:ph idx="4294967295"/>
          </p:nvPr>
        </p:nvSpPr>
        <p:spPr>
          <a:xfrm>
            <a:off x="457200" y="446088"/>
            <a:ext cx="8596313" cy="3881437"/>
          </a:xfrm>
        </p:spPr>
        <p:txBody>
          <a:bodyPr/>
          <a:lstStyle/>
          <a:p>
            <a:pPr algn="just">
              <a:lnSpc>
                <a:spcPct val="150000"/>
              </a:lnSpc>
            </a:pPr>
            <a:r>
              <a:rPr lang="en-US" dirty="0"/>
              <a:t> By fostering trust, transparency, and strategic collaboration, this bridge not only accelerates business growth but also helps investors achieve their financial objectives, creating a win-win scenario for both parties.</a:t>
            </a:r>
            <a:endParaRPr lang="en-IN" dirty="0"/>
          </a:p>
          <a:p>
            <a:pPr algn="just"/>
            <a:endParaRPr lang="en-IN" dirty="0"/>
          </a:p>
        </p:txBody>
      </p:sp>
    </p:spTree>
    <p:extLst>
      <p:ext uri="{BB962C8B-B14F-4D97-AF65-F5344CB8AC3E}">
        <p14:creationId xmlns:p14="http://schemas.microsoft.com/office/powerpoint/2010/main" val="4246406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9BE26-82F7-FD0C-6382-34613260E469}"/>
              </a:ext>
            </a:extLst>
          </p:cNvPr>
          <p:cNvSpPr>
            <a:spLocks noGrp="1"/>
          </p:cNvSpPr>
          <p:nvPr>
            <p:ph type="title"/>
          </p:nvPr>
        </p:nvSpPr>
        <p:spPr>
          <a:xfrm>
            <a:off x="64270" y="156238"/>
            <a:ext cx="8596668" cy="1320800"/>
          </a:xfrm>
        </p:spPr>
        <p:txBody>
          <a:bodyPr/>
          <a:lstStyle/>
          <a:p>
            <a:r>
              <a:rPr lang="en-IN" b="1" dirty="0"/>
              <a:t>MODULES</a:t>
            </a:r>
            <a:endParaRPr lang="en-IN" dirty="0"/>
          </a:p>
        </p:txBody>
      </p:sp>
      <p:sp>
        <p:nvSpPr>
          <p:cNvPr id="3" name="Content Placeholder 2">
            <a:extLst>
              <a:ext uri="{FF2B5EF4-FFF2-40B4-BE49-F238E27FC236}">
                <a16:creationId xmlns:a16="http://schemas.microsoft.com/office/drawing/2014/main" id="{C1963DAC-1333-438B-80AD-06703DFABB94}"/>
              </a:ext>
            </a:extLst>
          </p:cNvPr>
          <p:cNvSpPr>
            <a:spLocks noGrp="1"/>
          </p:cNvSpPr>
          <p:nvPr>
            <p:ph idx="1"/>
          </p:nvPr>
        </p:nvSpPr>
        <p:spPr>
          <a:xfrm>
            <a:off x="947498" y="1308534"/>
            <a:ext cx="8596668" cy="3880773"/>
          </a:xfrm>
        </p:spPr>
        <p:txBody>
          <a:bodyPr/>
          <a:lstStyle/>
          <a:p>
            <a:pPr algn="just">
              <a:lnSpc>
                <a:spcPct val="150000"/>
              </a:lnSpc>
            </a:pPr>
            <a:r>
              <a:rPr lang="en-US" sz="2000" b="1" dirty="0"/>
              <a:t>Initial Introduction and Networking</a:t>
            </a:r>
          </a:p>
          <a:p>
            <a:pPr algn="just">
              <a:lnSpc>
                <a:spcPct val="150000"/>
              </a:lnSpc>
            </a:pPr>
            <a:r>
              <a:rPr lang="en-US" sz="2000" b="1" dirty="0"/>
              <a:t>Business Valuation and Feasibility Assessment</a:t>
            </a:r>
          </a:p>
          <a:p>
            <a:pPr algn="just">
              <a:lnSpc>
                <a:spcPct val="150000"/>
              </a:lnSpc>
            </a:pPr>
            <a:r>
              <a:rPr lang="en-US" sz="2000" b="1" dirty="0"/>
              <a:t>Investor Pitch and Business Proposal Development</a:t>
            </a:r>
          </a:p>
          <a:p>
            <a:pPr algn="just">
              <a:lnSpc>
                <a:spcPct val="150000"/>
              </a:lnSpc>
            </a:pPr>
            <a:r>
              <a:rPr lang="en-US" sz="2000" b="1" dirty="0"/>
              <a:t>Negotiation and Structuring Investment Terms</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19362708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C4ACB-922B-92AE-17D2-1F7B466225FF}"/>
              </a:ext>
            </a:extLst>
          </p:cNvPr>
          <p:cNvSpPr>
            <a:spLocks noGrp="1"/>
          </p:cNvSpPr>
          <p:nvPr>
            <p:ph type="title"/>
          </p:nvPr>
        </p:nvSpPr>
        <p:spPr>
          <a:xfrm>
            <a:off x="282480" y="156238"/>
            <a:ext cx="8596668" cy="1320800"/>
          </a:xfrm>
        </p:spPr>
        <p:txBody>
          <a:bodyPr/>
          <a:lstStyle/>
          <a:p>
            <a:r>
              <a:rPr lang="en-US" b="1" dirty="0"/>
              <a:t>Initial Introduction and Networking</a:t>
            </a:r>
            <a:br>
              <a:rPr lang="en-US" b="1" dirty="0"/>
            </a:br>
            <a:endParaRPr lang="en-IN" dirty="0"/>
          </a:p>
        </p:txBody>
      </p:sp>
      <p:sp>
        <p:nvSpPr>
          <p:cNvPr id="3" name="Content Placeholder 2">
            <a:extLst>
              <a:ext uri="{FF2B5EF4-FFF2-40B4-BE49-F238E27FC236}">
                <a16:creationId xmlns:a16="http://schemas.microsoft.com/office/drawing/2014/main" id="{5F0DAA21-2602-6EB3-7CA2-B3676371DE22}"/>
              </a:ext>
            </a:extLst>
          </p:cNvPr>
          <p:cNvSpPr>
            <a:spLocks noGrp="1"/>
          </p:cNvSpPr>
          <p:nvPr>
            <p:ph idx="1"/>
          </p:nvPr>
        </p:nvSpPr>
        <p:spPr>
          <a:xfrm>
            <a:off x="750070" y="1194235"/>
            <a:ext cx="8596668" cy="3880773"/>
          </a:xfrm>
        </p:spPr>
        <p:txBody>
          <a:bodyPr>
            <a:normAutofit lnSpcReduction="10000"/>
          </a:bodyPr>
          <a:lstStyle/>
          <a:p>
            <a:pPr algn="just">
              <a:lnSpc>
                <a:spcPct val="150000"/>
              </a:lnSpc>
            </a:pPr>
            <a:r>
              <a:rPr lang="en-US" b="1" dirty="0"/>
              <a:t>Objective</a:t>
            </a:r>
            <a:r>
              <a:rPr lang="en-US" dirty="0"/>
              <a:t>: To create connections between business people and potential investors.</a:t>
            </a:r>
          </a:p>
          <a:p>
            <a:pPr algn="just">
              <a:lnSpc>
                <a:spcPct val="150000"/>
              </a:lnSpc>
            </a:pPr>
            <a:r>
              <a:rPr lang="en-US" b="1" dirty="0"/>
              <a:t>Activities</a:t>
            </a:r>
            <a:r>
              <a:rPr lang="en-US" dirty="0"/>
              <a:t>:</a:t>
            </a:r>
          </a:p>
          <a:p>
            <a:pPr marL="742950" lvl="1" indent="-285750" algn="just">
              <a:lnSpc>
                <a:spcPct val="150000"/>
              </a:lnSpc>
              <a:buFont typeface="Arial" panose="020B0604020202020204" pitchFamily="34" charset="0"/>
              <a:buChar char="•"/>
            </a:pPr>
            <a:r>
              <a:rPr lang="en-US" sz="1800" dirty="0"/>
              <a:t>Networking events (conferences, pitch events, online platforms).</a:t>
            </a:r>
          </a:p>
          <a:p>
            <a:pPr marL="742950" lvl="1" indent="-285750" algn="just">
              <a:lnSpc>
                <a:spcPct val="150000"/>
              </a:lnSpc>
              <a:buFont typeface="Arial" panose="020B0604020202020204" pitchFamily="34" charset="0"/>
              <a:buChar char="•"/>
            </a:pPr>
            <a:r>
              <a:rPr lang="en-US" sz="1800" dirty="0"/>
              <a:t>Investor roadshows or business expos.</a:t>
            </a:r>
          </a:p>
          <a:p>
            <a:pPr marL="742950" lvl="1" indent="-285750" algn="just">
              <a:lnSpc>
                <a:spcPct val="150000"/>
              </a:lnSpc>
              <a:buFont typeface="Arial" panose="020B0604020202020204" pitchFamily="34" charset="0"/>
              <a:buChar char="•"/>
            </a:pPr>
            <a:r>
              <a:rPr lang="en-US" sz="1800" dirty="0"/>
              <a:t>Utilizing intermediaries (brokers, advisors) to facilitate introductions.</a:t>
            </a:r>
          </a:p>
          <a:p>
            <a:pPr algn="just">
              <a:lnSpc>
                <a:spcPct val="150000"/>
              </a:lnSpc>
            </a:pPr>
            <a:r>
              <a:rPr lang="en-US" b="1" dirty="0"/>
              <a:t>Benefits</a:t>
            </a:r>
            <a:r>
              <a:rPr lang="en-US" dirty="0"/>
              <a:t>: This module helps both parties identify compatible goals and interests before moving forward with formal discussions.</a:t>
            </a:r>
          </a:p>
          <a:p>
            <a:endParaRPr lang="en-IN" dirty="0"/>
          </a:p>
        </p:txBody>
      </p:sp>
    </p:spTree>
    <p:extLst>
      <p:ext uri="{BB962C8B-B14F-4D97-AF65-F5344CB8AC3E}">
        <p14:creationId xmlns:p14="http://schemas.microsoft.com/office/powerpoint/2010/main" val="2299601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E0E20-5265-906D-6115-ECDC78C884C3}"/>
              </a:ext>
            </a:extLst>
          </p:cNvPr>
          <p:cNvSpPr>
            <a:spLocks noGrp="1"/>
          </p:cNvSpPr>
          <p:nvPr>
            <p:ph type="title"/>
          </p:nvPr>
        </p:nvSpPr>
        <p:spPr>
          <a:xfrm>
            <a:off x="490297" y="156238"/>
            <a:ext cx="8596668" cy="1320800"/>
          </a:xfrm>
        </p:spPr>
        <p:txBody>
          <a:bodyPr>
            <a:normAutofit fontScale="90000"/>
          </a:bodyPr>
          <a:lstStyle/>
          <a:p>
            <a:r>
              <a:rPr lang="en-US" b="1" dirty="0"/>
              <a:t>Business Valuation and Feasibility Assessment</a:t>
            </a:r>
            <a:br>
              <a:rPr lang="en-US" b="1" dirty="0"/>
            </a:br>
            <a:endParaRPr lang="en-IN" dirty="0"/>
          </a:p>
        </p:txBody>
      </p:sp>
      <p:sp>
        <p:nvSpPr>
          <p:cNvPr id="3" name="Content Placeholder 2">
            <a:extLst>
              <a:ext uri="{FF2B5EF4-FFF2-40B4-BE49-F238E27FC236}">
                <a16:creationId xmlns:a16="http://schemas.microsoft.com/office/drawing/2014/main" id="{45723C67-8A7F-1142-7013-6C58849D62BD}"/>
              </a:ext>
            </a:extLst>
          </p:cNvPr>
          <p:cNvSpPr>
            <a:spLocks noGrp="1"/>
          </p:cNvSpPr>
          <p:nvPr>
            <p:ph idx="1"/>
          </p:nvPr>
        </p:nvSpPr>
        <p:spPr>
          <a:xfrm>
            <a:off x="490297" y="1477038"/>
            <a:ext cx="9006994" cy="4902979"/>
          </a:xfrm>
        </p:spPr>
        <p:txBody>
          <a:bodyPr>
            <a:normAutofit lnSpcReduction="10000"/>
          </a:bodyPr>
          <a:lstStyle/>
          <a:p>
            <a:pPr algn="just">
              <a:lnSpc>
                <a:spcPct val="150000"/>
              </a:lnSpc>
            </a:pPr>
            <a:r>
              <a:rPr lang="en-US" b="1" dirty="0"/>
              <a:t>Objective</a:t>
            </a:r>
            <a:r>
              <a:rPr lang="en-US" dirty="0"/>
              <a:t>: To assess the financial health, potential, and growth prospects of the business.</a:t>
            </a:r>
          </a:p>
          <a:p>
            <a:pPr algn="just">
              <a:lnSpc>
                <a:spcPct val="150000"/>
              </a:lnSpc>
            </a:pPr>
            <a:r>
              <a:rPr lang="en-US" b="1" dirty="0"/>
              <a:t>Activities</a:t>
            </a:r>
            <a:r>
              <a:rPr lang="en-US" dirty="0"/>
              <a:t>:</a:t>
            </a:r>
          </a:p>
          <a:p>
            <a:pPr lvl="1" algn="just">
              <a:lnSpc>
                <a:spcPct val="150000"/>
              </a:lnSpc>
              <a:buFont typeface="Arial" panose="020B0604020202020204" pitchFamily="34" charset="0"/>
              <a:buChar char="•"/>
            </a:pPr>
            <a:r>
              <a:rPr lang="en-US" sz="1800" dirty="0"/>
              <a:t>Business model analysis.</a:t>
            </a:r>
          </a:p>
          <a:p>
            <a:pPr lvl="1" algn="just">
              <a:lnSpc>
                <a:spcPct val="150000"/>
              </a:lnSpc>
              <a:buFont typeface="Arial" panose="020B0604020202020204" pitchFamily="34" charset="0"/>
              <a:buChar char="•"/>
            </a:pPr>
            <a:r>
              <a:rPr lang="en-US" sz="1800" dirty="0"/>
              <a:t>Market research and competitive analysis.</a:t>
            </a:r>
          </a:p>
          <a:p>
            <a:pPr lvl="1" algn="just">
              <a:lnSpc>
                <a:spcPct val="150000"/>
              </a:lnSpc>
              <a:buFont typeface="Arial" panose="020B0604020202020204" pitchFamily="34" charset="0"/>
              <a:buChar char="•"/>
            </a:pPr>
            <a:r>
              <a:rPr lang="en-US" sz="1800" dirty="0"/>
              <a:t>Financial due diligence (revenue streams, cost structure, profit margins).</a:t>
            </a:r>
          </a:p>
          <a:p>
            <a:pPr lvl="1" algn="just">
              <a:lnSpc>
                <a:spcPct val="150000"/>
              </a:lnSpc>
              <a:buFont typeface="Arial" panose="020B0604020202020204" pitchFamily="34" charset="0"/>
              <a:buChar char="•"/>
            </a:pPr>
            <a:r>
              <a:rPr lang="en-US" sz="1800" dirty="0"/>
              <a:t>Risk assessment (economic, market, regulatory).</a:t>
            </a:r>
          </a:p>
          <a:p>
            <a:pPr algn="just">
              <a:lnSpc>
                <a:spcPct val="150000"/>
              </a:lnSpc>
            </a:pPr>
            <a:r>
              <a:rPr lang="en-US" b="1" dirty="0"/>
              <a:t>Benefits</a:t>
            </a:r>
            <a:r>
              <a:rPr lang="en-US" dirty="0"/>
              <a:t>: Investors can determine whether the business is a worthwhile investment, while business owners understand how their company is perceived in terms of valuation.</a:t>
            </a:r>
          </a:p>
          <a:p>
            <a:endParaRPr lang="en-IN" dirty="0"/>
          </a:p>
        </p:txBody>
      </p:sp>
    </p:spTree>
    <p:extLst>
      <p:ext uri="{BB962C8B-B14F-4D97-AF65-F5344CB8AC3E}">
        <p14:creationId xmlns:p14="http://schemas.microsoft.com/office/powerpoint/2010/main" val="3109104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7433F-76AB-B45F-6E72-C115707A181F}"/>
              </a:ext>
            </a:extLst>
          </p:cNvPr>
          <p:cNvSpPr>
            <a:spLocks noGrp="1"/>
          </p:cNvSpPr>
          <p:nvPr>
            <p:ph type="title"/>
          </p:nvPr>
        </p:nvSpPr>
        <p:spPr>
          <a:xfrm>
            <a:off x="427952" y="156238"/>
            <a:ext cx="8596668" cy="1320800"/>
          </a:xfrm>
        </p:spPr>
        <p:txBody>
          <a:bodyPr>
            <a:normAutofit fontScale="90000"/>
          </a:bodyPr>
          <a:lstStyle/>
          <a:p>
            <a:r>
              <a:rPr lang="en-US" b="1" dirty="0"/>
              <a:t>Investor Pitch and Business Proposal Development</a:t>
            </a:r>
            <a:br>
              <a:rPr lang="en-US" b="1" dirty="0"/>
            </a:br>
            <a:endParaRPr lang="en-IN" dirty="0"/>
          </a:p>
        </p:txBody>
      </p:sp>
      <p:sp>
        <p:nvSpPr>
          <p:cNvPr id="3" name="Content Placeholder 2">
            <a:extLst>
              <a:ext uri="{FF2B5EF4-FFF2-40B4-BE49-F238E27FC236}">
                <a16:creationId xmlns:a16="http://schemas.microsoft.com/office/drawing/2014/main" id="{B1EFB845-B8E0-4E9F-1D5D-68FBB3353B04}"/>
              </a:ext>
            </a:extLst>
          </p:cNvPr>
          <p:cNvSpPr>
            <a:spLocks noGrp="1"/>
          </p:cNvSpPr>
          <p:nvPr>
            <p:ph idx="1"/>
          </p:nvPr>
        </p:nvSpPr>
        <p:spPr>
          <a:xfrm>
            <a:off x="781243" y="1578698"/>
            <a:ext cx="8871911" cy="4125911"/>
          </a:xfrm>
        </p:spPr>
        <p:txBody>
          <a:bodyPr>
            <a:normAutofit/>
          </a:bodyPr>
          <a:lstStyle/>
          <a:p>
            <a:pPr algn="just">
              <a:lnSpc>
                <a:spcPct val="150000"/>
              </a:lnSpc>
            </a:pPr>
            <a:r>
              <a:rPr lang="en-US" b="1" dirty="0"/>
              <a:t>Objective</a:t>
            </a:r>
            <a:r>
              <a:rPr lang="en-US" dirty="0"/>
              <a:t>: To present the business to investors in a compelling way.</a:t>
            </a:r>
          </a:p>
          <a:p>
            <a:pPr algn="just">
              <a:lnSpc>
                <a:spcPct val="150000"/>
              </a:lnSpc>
            </a:pPr>
            <a:r>
              <a:rPr lang="en-US" b="1" dirty="0"/>
              <a:t>Activities</a:t>
            </a:r>
            <a:r>
              <a:rPr lang="en-US" dirty="0"/>
              <a:t>:</a:t>
            </a:r>
          </a:p>
          <a:p>
            <a:pPr lvl="1" algn="just">
              <a:lnSpc>
                <a:spcPct val="150000"/>
              </a:lnSpc>
              <a:buFont typeface="Arial" panose="020B0604020202020204" pitchFamily="34" charset="0"/>
              <a:buChar char="•"/>
            </a:pPr>
            <a:r>
              <a:rPr lang="en-US" sz="1800" dirty="0"/>
              <a:t>Crafting a business plan and investment proposal.</a:t>
            </a:r>
          </a:p>
          <a:p>
            <a:pPr lvl="1" algn="just">
              <a:lnSpc>
                <a:spcPct val="150000"/>
              </a:lnSpc>
              <a:buFont typeface="Arial" panose="020B0604020202020204" pitchFamily="34" charset="0"/>
              <a:buChar char="•"/>
            </a:pPr>
            <a:r>
              <a:rPr lang="en-US" sz="1800" dirty="0"/>
              <a:t>Creating a pitch deck (highlighting the value proposition, team, market opportunity, and financial projections).</a:t>
            </a:r>
          </a:p>
          <a:p>
            <a:pPr lvl="1" algn="just">
              <a:lnSpc>
                <a:spcPct val="150000"/>
              </a:lnSpc>
              <a:buFont typeface="Arial" panose="020B0604020202020204" pitchFamily="34" charset="0"/>
              <a:buChar char="•"/>
            </a:pPr>
            <a:r>
              <a:rPr lang="en-US" sz="1800" dirty="0"/>
              <a:t>Rehearsing and refining the pitch to make it persuasive and clear.</a:t>
            </a:r>
          </a:p>
          <a:p>
            <a:pPr algn="just">
              <a:lnSpc>
                <a:spcPct val="150000"/>
              </a:lnSpc>
            </a:pPr>
            <a:r>
              <a:rPr lang="en-US" b="1" dirty="0"/>
              <a:t>Benefits</a:t>
            </a:r>
            <a:r>
              <a:rPr lang="en-US" dirty="0"/>
              <a:t>: This module allows business owners to present themselves professionally and increases the likelihood of securing funding.</a:t>
            </a:r>
          </a:p>
          <a:p>
            <a:endParaRPr lang="en-IN" dirty="0"/>
          </a:p>
        </p:txBody>
      </p:sp>
    </p:spTree>
    <p:extLst>
      <p:ext uri="{BB962C8B-B14F-4D97-AF65-F5344CB8AC3E}">
        <p14:creationId xmlns:p14="http://schemas.microsoft.com/office/powerpoint/2010/main" val="2291884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6228-2587-A5CF-C4CC-9B00C9B44F60}"/>
              </a:ext>
            </a:extLst>
          </p:cNvPr>
          <p:cNvSpPr>
            <a:spLocks noGrp="1"/>
          </p:cNvSpPr>
          <p:nvPr>
            <p:ph type="title"/>
          </p:nvPr>
        </p:nvSpPr>
        <p:spPr>
          <a:xfrm>
            <a:off x="677334" y="156238"/>
            <a:ext cx="8596668" cy="1320800"/>
          </a:xfrm>
        </p:spPr>
        <p:txBody>
          <a:bodyPr>
            <a:normAutofit fontScale="90000"/>
          </a:bodyPr>
          <a:lstStyle/>
          <a:p>
            <a:r>
              <a:rPr lang="en-US" b="1" dirty="0"/>
              <a:t>Negotiation and Structuring Investment Terms</a:t>
            </a:r>
            <a:br>
              <a:rPr lang="en-US" b="1" dirty="0"/>
            </a:br>
            <a:endParaRPr lang="en-IN" dirty="0"/>
          </a:p>
        </p:txBody>
      </p:sp>
      <p:sp>
        <p:nvSpPr>
          <p:cNvPr id="3" name="Content Placeholder 2">
            <a:extLst>
              <a:ext uri="{FF2B5EF4-FFF2-40B4-BE49-F238E27FC236}">
                <a16:creationId xmlns:a16="http://schemas.microsoft.com/office/drawing/2014/main" id="{43C013AA-3758-FC79-66A3-37B87AE2A68B}"/>
              </a:ext>
            </a:extLst>
          </p:cNvPr>
          <p:cNvSpPr>
            <a:spLocks noGrp="1"/>
          </p:cNvSpPr>
          <p:nvPr>
            <p:ph idx="1"/>
          </p:nvPr>
        </p:nvSpPr>
        <p:spPr>
          <a:xfrm>
            <a:off x="592282" y="1477038"/>
            <a:ext cx="8951884" cy="4908753"/>
          </a:xfrm>
        </p:spPr>
        <p:txBody>
          <a:bodyPr>
            <a:normAutofit/>
          </a:bodyPr>
          <a:lstStyle/>
          <a:p>
            <a:pPr>
              <a:lnSpc>
                <a:spcPct val="150000"/>
              </a:lnSpc>
            </a:pPr>
            <a:r>
              <a:rPr lang="en-US" b="1" dirty="0"/>
              <a:t>Objective</a:t>
            </a:r>
            <a:r>
              <a:rPr lang="en-US" dirty="0"/>
              <a:t>: To define the financial terms and expectations for both parties.</a:t>
            </a:r>
          </a:p>
          <a:p>
            <a:pPr>
              <a:lnSpc>
                <a:spcPct val="150000"/>
              </a:lnSpc>
            </a:pPr>
            <a:r>
              <a:rPr lang="en-US" b="1" dirty="0"/>
              <a:t>Activities</a:t>
            </a:r>
            <a:r>
              <a:rPr lang="en-US" dirty="0"/>
              <a:t>:</a:t>
            </a:r>
          </a:p>
          <a:p>
            <a:pPr lvl="1">
              <a:lnSpc>
                <a:spcPct val="150000"/>
              </a:lnSpc>
              <a:buFont typeface="Arial" panose="020B0604020202020204" pitchFamily="34" charset="0"/>
              <a:buChar char="•"/>
            </a:pPr>
            <a:r>
              <a:rPr lang="en-US" sz="1800" dirty="0"/>
              <a:t>Negotiating equity stakes, valuations, and exit strategies.</a:t>
            </a:r>
          </a:p>
          <a:p>
            <a:pPr lvl="1">
              <a:lnSpc>
                <a:spcPct val="150000"/>
              </a:lnSpc>
              <a:buFont typeface="Arial" panose="020B0604020202020204" pitchFamily="34" charset="0"/>
              <a:buChar char="•"/>
            </a:pPr>
            <a:r>
              <a:rPr lang="en-US" sz="1800" dirty="0"/>
              <a:t>Deciding on the type of investment (e.g., equity investment, convertible notes, debt funding).</a:t>
            </a:r>
          </a:p>
          <a:p>
            <a:pPr lvl="1">
              <a:lnSpc>
                <a:spcPct val="150000"/>
              </a:lnSpc>
              <a:buFont typeface="Arial" panose="020B0604020202020204" pitchFamily="34" charset="0"/>
              <a:buChar char="•"/>
            </a:pPr>
            <a:r>
              <a:rPr lang="en-US" sz="1800" dirty="0"/>
              <a:t>Establishing rights and responsibilities (e.g., board positions, voting rights, involvement in day-to-day operations).</a:t>
            </a:r>
          </a:p>
          <a:p>
            <a:pPr>
              <a:lnSpc>
                <a:spcPct val="150000"/>
              </a:lnSpc>
            </a:pPr>
            <a:r>
              <a:rPr lang="en-US" b="1" dirty="0"/>
              <a:t>Benefits</a:t>
            </a:r>
            <a:r>
              <a:rPr lang="en-US" dirty="0"/>
              <a:t>: This module ensures that both parties agree on the terms and conditions, minimizing future conflicts or misunderstandings.</a:t>
            </a:r>
          </a:p>
          <a:p>
            <a:endParaRPr lang="en-IN" dirty="0"/>
          </a:p>
        </p:txBody>
      </p:sp>
    </p:spTree>
    <p:extLst>
      <p:ext uri="{BB962C8B-B14F-4D97-AF65-F5344CB8AC3E}">
        <p14:creationId xmlns:p14="http://schemas.microsoft.com/office/powerpoint/2010/main" val="4426990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D82A1-836C-2352-BAAD-4ED7B2F3D8DA}"/>
              </a:ext>
            </a:extLst>
          </p:cNvPr>
          <p:cNvSpPr>
            <a:spLocks noGrp="1"/>
          </p:cNvSpPr>
          <p:nvPr>
            <p:ph type="title"/>
          </p:nvPr>
        </p:nvSpPr>
        <p:spPr>
          <a:xfrm>
            <a:off x="116225" y="156238"/>
            <a:ext cx="8596668" cy="1320800"/>
          </a:xfrm>
        </p:spPr>
        <p:txBody>
          <a:bodyPr/>
          <a:lstStyle/>
          <a:p>
            <a:r>
              <a:rPr lang="en-IN" b="1" dirty="0"/>
              <a:t>Software Details</a:t>
            </a:r>
            <a:endParaRPr lang="en-IN" dirty="0"/>
          </a:p>
        </p:txBody>
      </p:sp>
      <p:sp>
        <p:nvSpPr>
          <p:cNvPr id="3" name="Content Placeholder 2">
            <a:extLst>
              <a:ext uri="{FF2B5EF4-FFF2-40B4-BE49-F238E27FC236}">
                <a16:creationId xmlns:a16="http://schemas.microsoft.com/office/drawing/2014/main" id="{12F800B3-E0D6-D22E-8E81-2E0830FC3509}"/>
              </a:ext>
            </a:extLst>
          </p:cNvPr>
          <p:cNvSpPr>
            <a:spLocks noGrp="1"/>
          </p:cNvSpPr>
          <p:nvPr>
            <p:ph idx="1"/>
          </p:nvPr>
        </p:nvSpPr>
        <p:spPr>
          <a:xfrm>
            <a:off x="698116" y="996807"/>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604087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EF99-D71E-4AFE-F8C0-E63AB62B8DDA}"/>
              </a:ext>
            </a:extLst>
          </p:cNvPr>
          <p:cNvSpPr>
            <a:spLocks noGrp="1"/>
          </p:cNvSpPr>
          <p:nvPr>
            <p:ph type="title"/>
          </p:nvPr>
        </p:nvSpPr>
        <p:spPr>
          <a:xfrm>
            <a:off x="168179" y="0"/>
            <a:ext cx="8596668" cy="1320800"/>
          </a:xfrm>
        </p:spPr>
        <p:txBody>
          <a:bodyPr/>
          <a:lstStyle/>
          <a:p>
            <a:r>
              <a:rPr lang="en-IN" b="1" dirty="0"/>
              <a:t>Front End</a:t>
            </a:r>
            <a:endParaRPr lang="en-IN" dirty="0"/>
          </a:p>
        </p:txBody>
      </p:sp>
      <p:sp>
        <p:nvSpPr>
          <p:cNvPr id="3" name="Content Placeholder 2">
            <a:extLst>
              <a:ext uri="{FF2B5EF4-FFF2-40B4-BE49-F238E27FC236}">
                <a16:creationId xmlns:a16="http://schemas.microsoft.com/office/drawing/2014/main" id="{DCC66A45-2E76-8162-3CC3-50D791CADBDC}"/>
              </a:ext>
            </a:extLst>
          </p:cNvPr>
          <p:cNvSpPr>
            <a:spLocks noGrp="1"/>
          </p:cNvSpPr>
          <p:nvPr>
            <p:ph idx="1"/>
          </p:nvPr>
        </p:nvSpPr>
        <p:spPr>
          <a:xfrm>
            <a:off x="521471" y="788989"/>
            <a:ext cx="8882302" cy="4884447"/>
          </a:xfrm>
        </p:spPr>
        <p:txBody>
          <a:bodyPr>
            <a:normAutofit lnSpcReduction="10000"/>
          </a:bodyPr>
          <a:lstStyle/>
          <a:p>
            <a:pPr algn="just">
              <a:lnSpc>
                <a:spcPct val="16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6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6172342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C93F1-0B29-5D86-5C33-94FAE50F42B9}"/>
              </a:ext>
            </a:extLst>
          </p:cNvPr>
          <p:cNvSpPr>
            <a:spLocks noGrp="1"/>
          </p:cNvSpPr>
          <p:nvPr>
            <p:ph type="title"/>
          </p:nvPr>
        </p:nvSpPr>
        <p:spPr>
          <a:xfrm>
            <a:off x="178570" y="156238"/>
            <a:ext cx="8596668" cy="1320800"/>
          </a:xfrm>
        </p:spPr>
        <p:txBody>
          <a:bodyPr/>
          <a:lstStyle/>
          <a:p>
            <a:r>
              <a:rPr lang="en-IN" b="1" dirty="0"/>
              <a:t>Database</a:t>
            </a:r>
            <a:endParaRPr lang="en-IN" dirty="0"/>
          </a:p>
        </p:txBody>
      </p:sp>
      <p:sp>
        <p:nvSpPr>
          <p:cNvPr id="3" name="Content Placeholder 2">
            <a:extLst>
              <a:ext uri="{FF2B5EF4-FFF2-40B4-BE49-F238E27FC236}">
                <a16:creationId xmlns:a16="http://schemas.microsoft.com/office/drawing/2014/main" id="{1201A75A-9C64-6591-52E0-34B8206842A7}"/>
              </a:ext>
            </a:extLst>
          </p:cNvPr>
          <p:cNvSpPr>
            <a:spLocks noGrp="1"/>
          </p:cNvSpPr>
          <p:nvPr>
            <p:ph idx="1"/>
          </p:nvPr>
        </p:nvSpPr>
        <p:spPr>
          <a:xfrm>
            <a:off x="521470" y="971737"/>
            <a:ext cx="8882303" cy="4914526"/>
          </a:xfrm>
        </p:spPr>
        <p:txBody>
          <a:bodyPr>
            <a:normAutofit/>
          </a:bodyPr>
          <a:lstStyle/>
          <a:p>
            <a:pPr algn="just">
              <a:lnSpc>
                <a:spcPct val="160000"/>
              </a:lnSpc>
            </a:pPr>
            <a:r>
              <a:rPr lang="en-US"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15773333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BAB9C-89A3-CE7B-E80B-CDBF431297B6}"/>
              </a:ext>
            </a:extLst>
          </p:cNvPr>
          <p:cNvSpPr>
            <a:spLocks noGrp="1"/>
          </p:cNvSpPr>
          <p:nvPr>
            <p:ph type="title"/>
          </p:nvPr>
        </p:nvSpPr>
        <p:spPr>
          <a:xfrm>
            <a:off x="230525" y="156238"/>
            <a:ext cx="8596668" cy="1320800"/>
          </a:xfrm>
        </p:spPr>
        <p:txBody>
          <a:bodyPr/>
          <a:lstStyle/>
          <a:p>
            <a:r>
              <a:rPr lang="en-IN" b="1" dirty="0"/>
              <a:t>Cloud Web Server</a:t>
            </a:r>
            <a:endParaRPr lang="en-IN" dirty="0"/>
          </a:p>
        </p:txBody>
      </p:sp>
      <p:sp>
        <p:nvSpPr>
          <p:cNvPr id="3" name="Content Placeholder 2">
            <a:extLst>
              <a:ext uri="{FF2B5EF4-FFF2-40B4-BE49-F238E27FC236}">
                <a16:creationId xmlns:a16="http://schemas.microsoft.com/office/drawing/2014/main" id="{09FF1045-485B-066D-1BB9-D518B2905CB6}"/>
              </a:ext>
            </a:extLst>
          </p:cNvPr>
          <p:cNvSpPr>
            <a:spLocks noGrp="1"/>
          </p:cNvSpPr>
          <p:nvPr>
            <p:ph idx="1"/>
          </p:nvPr>
        </p:nvSpPr>
        <p:spPr>
          <a:xfrm>
            <a:off x="677334" y="945573"/>
            <a:ext cx="8435493" cy="5189307"/>
          </a:xfrm>
        </p:spPr>
        <p:txBody>
          <a:bodyPr>
            <a:normAutofit/>
          </a:bodyPr>
          <a:lstStyle/>
          <a:p>
            <a:pPr algn="just">
              <a:lnSpc>
                <a:spcPct val="16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9884129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44569-209C-ADA6-C40C-527B8BFBC9AB}"/>
              </a:ext>
            </a:extLst>
          </p:cNvPr>
          <p:cNvSpPr>
            <a:spLocks noGrp="1"/>
          </p:cNvSpPr>
          <p:nvPr>
            <p:ph type="title"/>
          </p:nvPr>
        </p:nvSpPr>
        <p:spPr>
          <a:xfrm>
            <a:off x="261698" y="277091"/>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3D643245-3588-BD23-5BEE-28BEB118FAD4}"/>
              </a:ext>
            </a:extLst>
          </p:cNvPr>
          <p:cNvSpPr>
            <a:spLocks noGrp="1"/>
          </p:cNvSpPr>
          <p:nvPr>
            <p:ph idx="1"/>
          </p:nvPr>
        </p:nvSpPr>
        <p:spPr>
          <a:xfrm>
            <a:off x="812416" y="1277362"/>
            <a:ext cx="8596668" cy="3880773"/>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9150510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79E4B-2134-ED20-ED20-EB573DF809C1}"/>
              </a:ext>
            </a:extLst>
          </p:cNvPr>
          <p:cNvSpPr>
            <a:spLocks noGrp="1"/>
          </p:cNvSpPr>
          <p:nvPr>
            <p:ph type="title"/>
          </p:nvPr>
        </p:nvSpPr>
        <p:spPr>
          <a:xfrm>
            <a:off x="12316" y="156238"/>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492DAD3-2BFF-B844-A494-77B41F9F6959}"/>
              </a:ext>
            </a:extLst>
          </p:cNvPr>
          <p:cNvSpPr>
            <a:spLocks noGrp="1"/>
          </p:cNvSpPr>
          <p:nvPr>
            <p:ph idx="1"/>
          </p:nvPr>
        </p:nvSpPr>
        <p:spPr>
          <a:xfrm>
            <a:off x="874762" y="1017589"/>
            <a:ext cx="8596668" cy="388077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a:t>
            </a:r>
            <a:endParaRPr lang="en-IN" dirty="0"/>
          </a:p>
          <a:p>
            <a:endParaRPr lang="en-IN" dirty="0"/>
          </a:p>
        </p:txBody>
      </p:sp>
    </p:spTree>
    <p:extLst>
      <p:ext uri="{BB962C8B-B14F-4D97-AF65-F5344CB8AC3E}">
        <p14:creationId xmlns:p14="http://schemas.microsoft.com/office/powerpoint/2010/main" val="31628725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88D13-53FB-9B89-882D-2384A0EA8034}"/>
              </a:ext>
            </a:extLst>
          </p:cNvPr>
          <p:cNvSpPr>
            <a:spLocks noGrp="1"/>
          </p:cNvSpPr>
          <p:nvPr>
            <p:ph type="title"/>
          </p:nvPr>
        </p:nvSpPr>
        <p:spPr>
          <a:xfrm>
            <a:off x="74661" y="156238"/>
            <a:ext cx="8596668" cy="1320800"/>
          </a:xfrm>
        </p:spPr>
        <p:txBody>
          <a:bodyPr/>
          <a:lstStyle/>
          <a:p>
            <a:r>
              <a:rPr lang="en-US" b="1" dirty="0"/>
              <a:t>CONCLUSION</a:t>
            </a:r>
            <a:endParaRPr lang="en-IN" dirty="0"/>
          </a:p>
        </p:txBody>
      </p:sp>
      <p:sp>
        <p:nvSpPr>
          <p:cNvPr id="3" name="Content Placeholder 2">
            <a:extLst>
              <a:ext uri="{FF2B5EF4-FFF2-40B4-BE49-F238E27FC236}">
                <a16:creationId xmlns:a16="http://schemas.microsoft.com/office/drawing/2014/main" id="{857AFB4E-7F28-7831-A256-D447D8EF3DEC}"/>
              </a:ext>
            </a:extLst>
          </p:cNvPr>
          <p:cNvSpPr>
            <a:spLocks noGrp="1"/>
          </p:cNvSpPr>
          <p:nvPr>
            <p:ph idx="1"/>
          </p:nvPr>
        </p:nvSpPr>
        <p:spPr>
          <a:xfrm>
            <a:off x="666944" y="1266971"/>
            <a:ext cx="8596668" cy="3880773"/>
          </a:xfrm>
        </p:spPr>
        <p:txBody>
          <a:bodyPr/>
          <a:lstStyle/>
          <a:p>
            <a:pPr algn="just">
              <a:lnSpc>
                <a:spcPct val="150000"/>
              </a:lnSpc>
            </a:pPr>
            <a:r>
              <a:rPr lang="en-US" dirty="0"/>
              <a:t>This technique enhanced the aggregation of all categories to indicate one company. </a:t>
            </a:r>
          </a:p>
          <a:p>
            <a:pPr algn="just">
              <a:lnSpc>
                <a:spcPct val="150000"/>
              </a:lnSpc>
            </a:pPr>
            <a:r>
              <a:rPr lang="en-US" dirty="0"/>
              <a:t>All people are separated from the existing system. We have to contact each other. </a:t>
            </a:r>
          </a:p>
          <a:p>
            <a:pPr algn="just">
              <a:lnSpc>
                <a:spcPct val="150000"/>
              </a:lnSpc>
            </a:pPr>
            <a:r>
              <a:rPr lang="en-US" dirty="0"/>
              <a:t>But here anybody gathers a site and gives numerous ideas and solutions, advice etc. </a:t>
            </a:r>
          </a:p>
          <a:p>
            <a:pPr algn="just">
              <a:lnSpc>
                <a:spcPct val="150000"/>
              </a:lnSpc>
            </a:pPr>
            <a:r>
              <a:rPr lang="en-US" dirty="0"/>
              <a:t>If you need more contact, please contact us details. This is a complete business application suite.</a:t>
            </a:r>
            <a:endParaRPr lang="en-IN" dirty="0"/>
          </a:p>
        </p:txBody>
      </p:sp>
    </p:spTree>
    <p:extLst>
      <p:ext uri="{BB962C8B-B14F-4D97-AF65-F5344CB8AC3E}">
        <p14:creationId xmlns:p14="http://schemas.microsoft.com/office/powerpoint/2010/main" val="125837728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26</TotalTime>
  <Words>1767</Words>
  <Application>Microsoft Office PowerPoint</Application>
  <PresentationFormat>Widescreen</PresentationFormat>
  <Paragraphs>100</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Times New Roman</vt:lpstr>
      <vt:lpstr>Trebuchet MS</vt:lpstr>
      <vt:lpstr>Wingdings 3</vt:lpstr>
      <vt:lpstr>Facet</vt:lpstr>
      <vt:lpstr>Bridge between investor and business people</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Initial Introduction and Networking </vt:lpstr>
      <vt:lpstr>Business Valuation and Feasibility Assessment </vt:lpstr>
      <vt:lpstr>Investor Pitch and Business Proposal Development </vt:lpstr>
      <vt:lpstr>Negotiation and Structuring Investment Terms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2024-12-13T12:01:40Z</dcterms:created>
  <dcterms:modified xsi:type="dcterms:W3CDTF">2024-12-13T12:27:58Z</dcterms:modified>
</cp:coreProperties>
</file>