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3443A38-28B8-4321-BF45-0A92E583D78E}" type="datetimeFigureOut">
              <a:rPr lang="en-IN" smtClean="0"/>
              <a:t>16-12-2024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884DFC-8FE4-41FC-AAC1-8CF1AC013AE3}" type="slidenum">
              <a:rPr lang="en-IN" smtClean="0"/>
              <a:t>‹#›</a:t>
            </a:fld>
            <a:endParaRPr lang="en-IN"/>
          </a:p>
        </p:txBody>
      </p:sp>
    </p:spTree>
    <p:extLst>
      <p:ext uri="{BB962C8B-B14F-4D97-AF65-F5344CB8AC3E}">
        <p14:creationId xmlns:p14="http://schemas.microsoft.com/office/powerpoint/2010/main" val="21057236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43A38-28B8-4321-BF45-0A92E583D78E}" type="datetimeFigureOut">
              <a:rPr lang="en-IN" smtClean="0"/>
              <a:t>16-12-2024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884DFC-8FE4-41FC-AAC1-8CF1AC013AE3}" type="slidenum">
              <a:rPr lang="en-IN" smtClean="0"/>
              <a:t>‹#›</a:t>
            </a:fld>
            <a:endParaRPr lang="en-IN"/>
          </a:p>
        </p:txBody>
      </p:sp>
    </p:spTree>
    <p:extLst>
      <p:ext uri="{BB962C8B-B14F-4D97-AF65-F5344CB8AC3E}">
        <p14:creationId xmlns:p14="http://schemas.microsoft.com/office/powerpoint/2010/main" val="821544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3443A38-28B8-4321-BF45-0A92E583D78E}" type="datetimeFigureOut">
              <a:rPr lang="en-IN" smtClean="0"/>
              <a:t>16-12-2024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884DFC-8FE4-41FC-AAC1-8CF1AC013AE3}" type="slidenum">
              <a:rPr lang="en-IN" smtClean="0"/>
              <a:t>‹#›</a:t>
            </a:fld>
            <a:endParaRPr lang="en-IN"/>
          </a:p>
        </p:txBody>
      </p:sp>
    </p:spTree>
    <p:extLst>
      <p:ext uri="{BB962C8B-B14F-4D97-AF65-F5344CB8AC3E}">
        <p14:creationId xmlns:p14="http://schemas.microsoft.com/office/powerpoint/2010/main" val="35180133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3443A38-28B8-4321-BF45-0A92E583D78E}" type="datetimeFigureOut">
              <a:rPr lang="en-IN" smtClean="0"/>
              <a:t>16-12-2024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0884DFC-8FE4-41FC-AAC1-8CF1AC013AE3}" type="slidenum">
              <a:rPr lang="en-IN" smtClean="0"/>
              <a:t>‹#›</a:t>
            </a:fld>
            <a:endParaRPr lang="en-IN"/>
          </a:p>
        </p:txBody>
      </p:sp>
    </p:spTree>
    <p:extLst>
      <p:ext uri="{BB962C8B-B14F-4D97-AF65-F5344CB8AC3E}">
        <p14:creationId xmlns:p14="http://schemas.microsoft.com/office/powerpoint/2010/main" val="1898316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3443A38-28B8-4321-BF45-0A92E583D78E}" type="datetimeFigureOut">
              <a:rPr lang="en-IN" smtClean="0"/>
              <a:t>16-12-2024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0884DFC-8FE4-41FC-AAC1-8CF1AC013AE3}" type="slidenum">
              <a:rPr lang="en-IN" smtClean="0"/>
              <a:t>‹#›</a:t>
            </a:fld>
            <a:endParaRPr lang="en-IN"/>
          </a:p>
        </p:txBody>
      </p:sp>
    </p:spTree>
    <p:extLst>
      <p:ext uri="{BB962C8B-B14F-4D97-AF65-F5344CB8AC3E}">
        <p14:creationId xmlns:p14="http://schemas.microsoft.com/office/powerpoint/2010/main" val="24496870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3443A38-28B8-4321-BF45-0A92E583D78E}" type="datetimeFigureOut">
              <a:rPr lang="en-IN" smtClean="0"/>
              <a:t>16-12-2024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0884DFC-8FE4-41FC-AAC1-8CF1AC013AE3}" type="slidenum">
              <a:rPr lang="en-IN" smtClean="0"/>
              <a:t>‹#›</a:t>
            </a:fld>
            <a:endParaRPr lang="en-IN"/>
          </a:p>
        </p:txBody>
      </p:sp>
    </p:spTree>
    <p:extLst>
      <p:ext uri="{BB962C8B-B14F-4D97-AF65-F5344CB8AC3E}">
        <p14:creationId xmlns:p14="http://schemas.microsoft.com/office/powerpoint/2010/main" val="32111738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443A38-28B8-4321-BF45-0A92E583D78E}" type="datetimeFigureOut">
              <a:rPr lang="en-IN" smtClean="0"/>
              <a:t>16-12-2024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0884DFC-8FE4-41FC-AAC1-8CF1AC013AE3}" type="slidenum">
              <a:rPr lang="en-IN" smtClean="0"/>
              <a:t>‹#›</a:t>
            </a:fld>
            <a:endParaRPr lang="en-IN"/>
          </a:p>
        </p:txBody>
      </p:sp>
    </p:spTree>
    <p:extLst>
      <p:ext uri="{BB962C8B-B14F-4D97-AF65-F5344CB8AC3E}">
        <p14:creationId xmlns:p14="http://schemas.microsoft.com/office/powerpoint/2010/main" val="34475222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443A38-28B8-4321-BF45-0A92E583D78E}" type="datetimeFigureOut">
              <a:rPr lang="en-IN" smtClean="0"/>
              <a:t>16-12-2024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0884DFC-8FE4-41FC-AAC1-8CF1AC013AE3}" type="slidenum">
              <a:rPr lang="en-IN" smtClean="0"/>
              <a:t>‹#›</a:t>
            </a:fld>
            <a:endParaRPr lang="en-IN"/>
          </a:p>
        </p:txBody>
      </p:sp>
    </p:spTree>
    <p:extLst>
      <p:ext uri="{BB962C8B-B14F-4D97-AF65-F5344CB8AC3E}">
        <p14:creationId xmlns:p14="http://schemas.microsoft.com/office/powerpoint/2010/main" val="23947959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3443A38-28B8-4321-BF45-0A92E583D78E}" type="datetimeFigureOut">
              <a:rPr lang="en-IN" smtClean="0"/>
              <a:t>16-12-2024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0884DFC-8FE4-41FC-AAC1-8CF1AC013AE3}" type="slidenum">
              <a:rPr lang="en-IN" smtClean="0"/>
              <a:t>‹#›</a:t>
            </a:fld>
            <a:endParaRPr lang="en-IN"/>
          </a:p>
        </p:txBody>
      </p:sp>
    </p:spTree>
    <p:extLst>
      <p:ext uri="{BB962C8B-B14F-4D97-AF65-F5344CB8AC3E}">
        <p14:creationId xmlns:p14="http://schemas.microsoft.com/office/powerpoint/2010/main" val="3603102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3443A38-28B8-4321-BF45-0A92E583D78E}" type="datetimeFigureOut">
              <a:rPr lang="en-IN" smtClean="0"/>
              <a:t>16-12-2024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884DFC-8FE4-41FC-AAC1-8CF1AC013AE3}" type="slidenum">
              <a:rPr lang="en-IN" smtClean="0"/>
              <a:t>‹#›</a:t>
            </a:fld>
            <a:endParaRPr lang="en-IN"/>
          </a:p>
        </p:txBody>
      </p:sp>
    </p:spTree>
    <p:extLst>
      <p:ext uri="{BB962C8B-B14F-4D97-AF65-F5344CB8AC3E}">
        <p14:creationId xmlns:p14="http://schemas.microsoft.com/office/powerpoint/2010/main" val="6180362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3443A38-28B8-4321-BF45-0A92E583D78E}" type="datetimeFigureOut">
              <a:rPr lang="en-IN" smtClean="0"/>
              <a:t>16-12-2024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884DFC-8FE4-41FC-AAC1-8CF1AC013AE3}"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5679657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3443A38-28B8-4321-BF45-0A92E583D78E}" type="datetimeFigureOut">
              <a:rPr lang="en-IN" smtClean="0"/>
              <a:t>16-12-2024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884DFC-8FE4-41FC-AAC1-8CF1AC013AE3}" type="slidenum">
              <a:rPr lang="en-IN" smtClean="0"/>
              <a:t>‹#›</a:t>
            </a:fld>
            <a:endParaRPr lang="en-IN"/>
          </a:p>
        </p:txBody>
      </p:sp>
    </p:spTree>
    <p:extLst>
      <p:ext uri="{BB962C8B-B14F-4D97-AF65-F5344CB8AC3E}">
        <p14:creationId xmlns:p14="http://schemas.microsoft.com/office/powerpoint/2010/main" val="37422464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3443A38-28B8-4321-BF45-0A92E583D78E}" type="datetimeFigureOut">
              <a:rPr lang="en-IN" smtClean="0"/>
              <a:t>16-12-2024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884DFC-8FE4-41FC-AAC1-8CF1AC013AE3}"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835349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3443A38-28B8-4321-BF45-0A92E583D78E}" type="datetimeFigureOut">
              <a:rPr lang="en-IN" smtClean="0"/>
              <a:t>16-12-2024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884DFC-8FE4-41FC-AAC1-8CF1AC013AE3}" type="slidenum">
              <a:rPr lang="en-IN" smtClean="0"/>
              <a:t>‹#›</a:t>
            </a:fld>
            <a:endParaRPr lang="en-IN"/>
          </a:p>
        </p:txBody>
      </p:sp>
    </p:spTree>
    <p:extLst>
      <p:ext uri="{BB962C8B-B14F-4D97-AF65-F5344CB8AC3E}">
        <p14:creationId xmlns:p14="http://schemas.microsoft.com/office/powerpoint/2010/main" val="24051383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43A38-28B8-4321-BF45-0A92E583D78E}" type="datetimeFigureOut">
              <a:rPr lang="en-IN" smtClean="0"/>
              <a:t>16-12-2024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884DFC-8FE4-41FC-AAC1-8CF1AC013AE3}" type="slidenum">
              <a:rPr lang="en-IN" smtClean="0"/>
              <a:t>‹#›</a:t>
            </a:fld>
            <a:endParaRPr lang="en-IN"/>
          </a:p>
        </p:txBody>
      </p:sp>
    </p:spTree>
    <p:extLst>
      <p:ext uri="{BB962C8B-B14F-4D97-AF65-F5344CB8AC3E}">
        <p14:creationId xmlns:p14="http://schemas.microsoft.com/office/powerpoint/2010/main" val="13346630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43A38-28B8-4321-BF45-0A92E583D78E}" type="datetimeFigureOut">
              <a:rPr lang="en-IN" smtClean="0"/>
              <a:t>16-12-2024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884DFC-8FE4-41FC-AAC1-8CF1AC013AE3}" type="slidenum">
              <a:rPr lang="en-IN" smtClean="0"/>
              <a:t>‹#›</a:t>
            </a:fld>
            <a:endParaRPr lang="en-IN"/>
          </a:p>
        </p:txBody>
      </p:sp>
    </p:spTree>
    <p:extLst>
      <p:ext uri="{BB962C8B-B14F-4D97-AF65-F5344CB8AC3E}">
        <p14:creationId xmlns:p14="http://schemas.microsoft.com/office/powerpoint/2010/main" val="1036761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3443A38-28B8-4321-BF45-0A92E583D78E}" type="datetimeFigureOut">
              <a:rPr lang="en-IN" smtClean="0"/>
              <a:t>16-12-2024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0884DFC-8FE4-41FC-AAC1-8CF1AC013AE3}" type="slidenum">
              <a:rPr lang="en-IN" smtClean="0"/>
              <a:t>‹#›</a:t>
            </a:fld>
            <a:endParaRPr lang="en-IN"/>
          </a:p>
        </p:txBody>
      </p:sp>
    </p:spTree>
    <p:extLst>
      <p:ext uri="{BB962C8B-B14F-4D97-AF65-F5344CB8AC3E}">
        <p14:creationId xmlns:p14="http://schemas.microsoft.com/office/powerpoint/2010/main" val="33344261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3B375EF-3A48-ADCB-4865-59FF61EDF993}"/>
              </a:ext>
            </a:extLst>
          </p:cNvPr>
          <p:cNvSpPr>
            <a:spLocks noGrp="1"/>
          </p:cNvSpPr>
          <p:nvPr>
            <p:ph type="title"/>
          </p:nvPr>
        </p:nvSpPr>
        <p:spPr>
          <a:xfrm>
            <a:off x="770852" y="2500745"/>
            <a:ext cx="8596668" cy="1320800"/>
          </a:xfrm>
        </p:spPr>
        <p:txBody>
          <a:bodyPr>
            <a:normAutofit/>
          </a:bodyPr>
          <a:lstStyle/>
          <a:p>
            <a:pPr algn="ctr"/>
            <a:r>
              <a:rPr lang="en-US" sz="3200" dirty="0"/>
              <a:t>Bike and car service management based  web application</a:t>
            </a:r>
            <a:endParaRPr lang="en-IN" sz="3200" dirty="0"/>
          </a:p>
        </p:txBody>
      </p:sp>
    </p:spTree>
    <p:extLst>
      <p:ext uri="{BB962C8B-B14F-4D97-AF65-F5344CB8AC3E}">
        <p14:creationId xmlns:p14="http://schemas.microsoft.com/office/powerpoint/2010/main" val="19308457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94216A-5BF4-E906-D2DA-0372C0B0D40B}"/>
              </a:ext>
            </a:extLst>
          </p:cNvPr>
          <p:cNvSpPr>
            <a:spLocks noGrp="1"/>
          </p:cNvSpPr>
          <p:nvPr>
            <p:ph type="title"/>
          </p:nvPr>
        </p:nvSpPr>
        <p:spPr>
          <a:xfrm>
            <a:off x="85052" y="0"/>
            <a:ext cx="8596668" cy="1320800"/>
          </a:xfrm>
        </p:spPr>
        <p:txBody>
          <a:bodyPr/>
          <a:lstStyle/>
          <a:p>
            <a:r>
              <a:rPr lang="en-US" sz="3600" b="1" dirty="0"/>
              <a:t>Abstract</a:t>
            </a:r>
            <a:endParaRPr lang="en-IN" dirty="0"/>
          </a:p>
        </p:txBody>
      </p:sp>
      <p:sp>
        <p:nvSpPr>
          <p:cNvPr id="3" name="Content Placeholder 2">
            <a:extLst>
              <a:ext uri="{FF2B5EF4-FFF2-40B4-BE49-F238E27FC236}">
                <a16:creationId xmlns:a16="http://schemas.microsoft.com/office/drawing/2014/main" id="{E1BB9FE4-AFAD-685D-EC93-334845A48386}"/>
              </a:ext>
            </a:extLst>
          </p:cNvPr>
          <p:cNvSpPr>
            <a:spLocks noGrp="1"/>
          </p:cNvSpPr>
          <p:nvPr>
            <p:ph idx="1"/>
          </p:nvPr>
        </p:nvSpPr>
        <p:spPr>
          <a:xfrm>
            <a:off x="238991" y="961736"/>
            <a:ext cx="9388302" cy="5677680"/>
          </a:xfrm>
        </p:spPr>
        <p:txBody>
          <a:bodyPr>
            <a:normAutofit lnSpcReduction="10000"/>
          </a:bodyPr>
          <a:lstStyle/>
          <a:p>
            <a:pPr algn="just">
              <a:lnSpc>
                <a:spcPct val="160000"/>
              </a:lnSpc>
            </a:pPr>
            <a:r>
              <a:rPr lang="en-US" dirty="0"/>
              <a:t>Owners of vehicles can avoid unforeseen car problems by maintaining their vehicles regularly. Early detection of vehicle concerns is crucial to preventing them from developing into serious difficulties. Owners of vehicles frequently inquire about service at auto shops. </a:t>
            </a:r>
          </a:p>
          <a:p>
            <a:pPr algn="just">
              <a:lnSpc>
                <a:spcPct val="160000"/>
              </a:lnSpc>
            </a:pPr>
            <a:r>
              <a:rPr lang="en-US" dirty="0"/>
              <a:t>Vehicle technicians examine crucial parts of the vehicle and fix problems to make sure they are in good condition and won't break down suddenly. The study was carried out by the researchers to evaluate the everyday activities and transactions carried out in auto repair facilities.</a:t>
            </a:r>
          </a:p>
          <a:p>
            <a:pPr algn="just">
              <a:lnSpc>
                <a:spcPct val="160000"/>
              </a:lnSpc>
            </a:pPr>
            <a:r>
              <a:rPr lang="en-US" dirty="0"/>
              <a:t> The researchers gathered preliminary data and discovered that the majority of auto repair companies or garages still handle their daily transactions manually. </a:t>
            </a:r>
          </a:p>
          <a:p>
            <a:pPr algn="just">
              <a:lnSpc>
                <a:spcPct val="160000"/>
              </a:lnSpc>
            </a:pPr>
            <a:r>
              <a:rPr lang="en-US" dirty="0"/>
              <a:t>Customer records are still entered manually, as are transactions with clients, tracking of vehicle repairs as they are made, updates on vehicle services, and billing. </a:t>
            </a:r>
            <a:endParaRPr lang="en-IN" dirty="0"/>
          </a:p>
        </p:txBody>
      </p:sp>
    </p:spTree>
    <p:extLst>
      <p:ext uri="{BB962C8B-B14F-4D97-AF65-F5344CB8AC3E}">
        <p14:creationId xmlns:p14="http://schemas.microsoft.com/office/powerpoint/2010/main" val="21532599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548073-457B-8416-5B5A-70F7315A9013}"/>
              </a:ext>
            </a:extLst>
          </p:cNvPr>
          <p:cNvSpPr>
            <a:spLocks noGrp="1"/>
          </p:cNvSpPr>
          <p:nvPr>
            <p:ph idx="4294967295"/>
          </p:nvPr>
        </p:nvSpPr>
        <p:spPr>
          <a:xfrm>
            <a:off x="405245" y="279833"/>
            <a:ext cx="8596313" cy="3881437"/>
          </a:xfrm>
        </p:spPr>
        <p:txBody>
          <a:bodyPr/>
          <a:lstStyle/>
          <a:p>
            <a:pPr algn="just">
              <a:lnSpc>
                <a:spcPct val="150000"/>
              </a:lnSpc>
            </a:pPr>
            <a:r>
              <a:rPr lang="en-US" dirty="0"/>
              <a:t>The functioning of the garage and the response time to client inquiries will be slowed by the ongoing usage of manual procedures. </a:t>
            </a:r>
          </a:p>
          <a:p>
            <a:pPr algn="just">
              <a:lnSpc>
                <a:spcPct val="150000"/>
              </a:lnSpc>
            </a:pPr>
            <a:r>
              <a:rPr lang="en-US" dirty="0"/>
              <a:t>The researchers have identified a need to modernize how auto repair shops work. Customers and car garages will both profit from the system's installation. </a:t>
            </a:r>
          </a:p>
          <a:p>
            <a:pPr algn="just">
              <a:lnSpc>
                <a:spcPct val="150000"/>
              </a:lnSpc>
            </a:pPr>
            <a:r>
              <a:rPr lang="en-US" dirty="0"/>
              <a:t>Utilizing the technology to run the company will help car garages expand and improve operational efficiency. Customers may do business for car service easily and comfortably.</a:t>
            </a:r>
            <a:endParaRPr lang="en-IN" dirty="0"/>
          </a:p>
        </p:txBody>
      </p:sp>
    </p:spTree>
    <p:extLst>
      <p:ext uri="{BB962C8B-B14F-4D97-AF65-F5344CB8AC3E}">
        <p14:creationId xmlns:p14="http://schemas.microsoft.com/office/powerpoint/2010/main" val="19454908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4C5AB6-072C-4903-DC42-E96F0AD55CAD}"/>
              </a:ext>
            </a:extLst>
          </p:cNvPr>
          <p:cNvSpPr>
            <a:spLocks noGrp="1"/>
          </p:cNvSpPr>
          <p:nvPr>
            <p:ph type="title"/>
          </p:nvPr>
        </p:nvSpPr>
        <p:spPr>
          <a:xfrm>
            <a:off x="0" y="156238"/>
            <a:ext cx="8596668" cy="1320800"/>
          </a:xfrm>
        </p:spPr>
        <p:txBody>
          <a:bodyPr/>
          <a:lstStyle/>
          <a:p>
            <a:r>
              <a:rPr lang="en-US" sz="3600" b="1" dirty="0"/>
              <a:t>Objective</a:t>
            </a:r>
            <a:endParaRPr lang="en-IN" b="1" dirty="0"/>
          </a:p>
        </p:txBody>
      </p:sp>
      <p:sp>
        <p:nvSpPr>
          <p:cNvPr id="3" name="Content Placeholder 2">
            <a:extLst>
              <a:ext uri="{FF2B5EF4-FFF2-40B4-BE49-F238E27FC236}">
                <a16:creationId xmlns:a16="http://schemas.microsoft.com/office/drawing/2014/main" id="{558A3763-295E-DCAA-3D7A-488226EA6D61}"/>
              </a:ext>
            </a:extLst>
          </p:cNvPr>
          <p:cNvSpPr>
            <a:spLocks noGrp="1"/>
          </p:cNvSpPr>
          <p:nvPr>
            <p:ph idx="1"/>
          </p:nvPr>
        </p:nvSpPr>
        <p:spPr>
          <a:xfrm>
            <a:off x="342900" y="914400"/>
            <a:ext cx="8931102" cy="5579918"/>
          </a:xfrm>
        </p:spPr>
        <p:txBody>
          <a:bodyPr>
            <a:normAutofit lnSpcReduction="10000"/>
          </a:bodyPr>
          <a:lstStyle/>
          <a:p>
            <a:pPr algn="just">
              <a:lnSpc>
                <a:spcPct val="160000"/>
              </a:lnSpc>
            </a:pPr>
            <a:r>
              <a:rPr lang="en-US" dirty="0"/>
              <a:t>By integrating various functionalities such as appointment scheduling, service tracking, inventory management, and billing, the application aims to reduce manual errors, enhance workflow, and provide a seamless experience for both customers and service staff.</a:t>
            </a:r>
          </a:p>
          <a:p>
            <a:pPr algn="just">
              <a:lnSpc>
                <a:spcPct val="160000"/>
              </a:lnSpc>
            </a:pPr>
            <a:r>
              <a:rPr lang="en-US" dirty="0"/>
              <a:t> It also facilitates better communication between customers and service providers, ensuring timely service updates, reminders, and feedback.</a:t>
            </a:r>
          </a:p>
          <a:p>
            <a:pPr algn="just">
              <a:lnSpc>
                <a:spcPct val="160000"/>
              </a:lnSpc>
            </a:pPr>
            <a:r>
              <a:rPr lang="en-US" dirty="0"/>
              <a:t> Additionally, the application provides a centralized database to manage customer profiles, service histories, and payment details, which helps businesses deliver personalized services and maintain long-term customer relationships.</a:t>
            </a:r>
          </a:p>
          <a:p>
            <a:pPr algn="just">
              <a:lnSpc>
                <a:spcPct val="160000"/>
              </a:lnSpc>
            </a:pPr>
            <a:r>
              <a:rPr lang="en-US" dirty="0"/>
              <a:t> Ultimately, the application seeks to optimize resource allocation, minimize operational costs, and improve service quality, leading to a more efficient, transparent, and customer-centric business model.</a:t>
            </a:r>
            <a:endParaRPr lang="en-IN" dirty="0"/>
          </a:p>
        </p:txBody>
      </p:sp>
    </p:spTree>
    <p:extLst>
      <p:ext uri="{BB962C8B-B14F-4D97-AF65-F5344CB8AC3E}">
        <p14:creationId xmlns:p14="http://schemas.microsoft.com/office/powerpoint/2010/main" val="30458548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B3DAE-E4B9-C8BD-5A03-BCA12EEFBF34}"/>
              </a:ext>
            </a:extLst>
          </p:cNvPr>
          <p:cNvSpPr>
            <a:spLocks noGrp="1"/>
          </p:cNvSpPr>
          <p:nvPr>
            <p:ph type="title"/>
          </p:nvPr>
        </p:nvSpPr>
        <p:spPr>
          <a:xfrm>
            <a:off x="-18857" y="0"/>
            <a:ext cx="8596668" cy="1320800"/>
          </a:xfrm>
        </p:spPr>
        <p:txBody>
          <a:bodyPr/>
          <a:lstStyle/>
          <a:p>
            <a:r>
              <a:rPr lang="en-US" sz="3600" b="1" dirty="0"/>
              <a:t>Existing System</a:t>
            </a:r>
            <a:endParaRPr lang="en-IN" b="1" dirty="0"/>
          </a:p>
        </p:txBody>
      </p:sp>
      <p:sp>
        <p:nvSpPr>
          <p:cNvPr id="3" name="Content Placeholder 2">
            <a:extLst>
              <a:ext uri="{FF2B5EF4-FFF2-40B4-BE49-F238E27FC236}">
                <a16:creationId xmlns:a16="http://schemas.microsoft.com/office/drawing/2014/main" id="{FE139659-4BE0-F705-03E8-CD260BE8C2DC}"/>
              </a:ext>
            </a:extLst>
          </p:cNvPr>
          <p:cNvSpPr>
            <a:spLocks noGrp="1"/>
          </p:cNvSpPr>
          <p:nvPr>
            <p:ph idx="1"/>
          </p:nvPr>
        </p:nvSpPr>
        <p:spPr>
          <a:xfrm>
            <a:off x="791634" y="913679"/>
            <a:ext cx="8596668" cy="3880773"/>
          </a:xfrm>
        </p:spPr>
        <p:txBody>
          <a:bodyPr/>
          <a:lstStyle/>
          <a:p>
            <a:pPr algn="just">
              <a:lnSpc>
                <a:spcPct val="150000"/>
              </a:lnSpc>
            </a:pPr>
            <a:r>
              <a:rPr lang="en-US" dirty="0"/>
              <a:t>This prevents the buyer from having to pay more money for the additional damage the automobile would have sustained if the defective item had been driven. </a:t>
            </a:r>
          </a:p>
          <a:p>
            <a:pPr algn="just">
              <a:lnSpc>
                <a:spcPct val="150000"/>
              </a:lnSpc>
            </a:pPr>
            <a:r>
              <a:rPr lang="en-US" dirty="0"/>
              <a:t>Given that the service center already has cameras installed, our solution makes advantage of such infrastructure. </a:t>
            </a:r>
          </a:p>
          <a:p>
            <a:pPr algn="just">
              <a:lnSpc>
                <a:spcPct val="150000"/>
              </a:lnSpc>
            </a:pPr>
            <a:r>
              <a:rPr lang="en-US" dirty="0"/>
              <a:t>Following is a description of the following portions of the essay: The system's operational mechanism is explained in Section II. This study explains how forecasting may be used to anticipate a vehicle's failure.</a:t>
            </a:r>
            <a:endParaRPr lang="en-IN" dirty="0"/>
          </a:p>
        </p:txBody>
      </p:sp>
    </p:spTree>
    <p:extLst>
      <p:ext uri="{BB962C8B-B14F-4D97-AF65-F5344CB8AC3E}">
        <p14:creationId xmlns:p14="http://schemas.microsoft.com/office/powerpoint/2010/main" val="3612438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9483F-9BA8-9BDD-9F45-5B754AF591DB}"/>
              </a:ext>
            </a:extLst>
          </p:cNvPr>
          <p:cNvSpPr>
            <a:spLocks noGrp="1"/>
          </p:cNvSpPr>
          <p:nvPr>
            <p:ph type="title"/>
          </p:nvPr>
        </p:nvSpPr>
        <p:spPr>
          <a:xfrm>
            <a:off x="105834" y="156238"/>
            <a:ext cx="8596668" cy="1320800"/>
          </a:xfrm>
        </p:spPr>
        <p:txBody>
          <a:bodyPr/>
          <a:lstStyle/>
          <a:p>
            <a:r>
              <a:rPr lang="en-US" sz="3600" b="1" dirty="0"/>
              <a:t>Disadvantage</a:t>
            </a:r>
            <a:endParaRPr lang="en-IN" b="1" dirty="0"/>
          </a:p>
        </p:txBody>
      </p:sp>
      <p:sp>
        <p:nvSpPr>
          <p:cNvPr id="3" name="Content Placeholder 2">
            <a:extLst>
              <a:ext uri="{FF2B5EF4-FFF2-40B4-BE49-F238E27FC236}">
                <a16:creationId xmlns:a16="http://schemas.microsoft.com/office/drawing/2014/main" id="{613FC901-BB96-228B-3BCB-0B47461333FF}"/>
              </a:ext>
            </a:extLst>
          </p:cNvPr>
          <p:cNvSpPr>
            <a:spLocks noGrp="1"/>
          </p:cNvSpPr>
          <p:nvPr>
            <p:ph idx="1"/>
          </p:nvPr>
        </p:nvSpPr>
        <p:spPr>
          <a:xfrm>
            <a:off x="446809" y="768928"/>
            <a:ext cx="9050482" cy="6161808"/>
          </a:xfrm>
        </p:spPr>
        <p:txBody>
          <a:bodyPr>
            <a:normAutofit fontScale="92500" lnSpcReduction="20000"/>
          </a:bodyPr>
          <a:lstStyle/>
          <a:p>
            <a:pPr algn="just">
              <a:lnSpc>
                <a:spcPct val="160000"/>
              </a:lnSpc>
            </a:pPr>
            <a:r>
              <a:rPr lang="en-US" sz="1900" b="1" dirty="0"/>
              <a:t>Integration with existing systems</a:t>
            </a:r>
            <a:r>
              <a:rPr lang="en-US" sz="1900" dirty="0"/>
              <a:t>: If a business already uses other software systems (e.g., accounting, inventory management), integrating a web application with these systems can be challenging and time-consuming.</a:t>
            </a:r>
          </a:p>
          <a:p>
            <a:pPr algn="just">
              <a:lnSpc>
                <a:spcPct val="160000"/>
              </a:lnSpc>
            </a:pPr>
            <a:r>
              <a:rPr lang="en-US" sz="1900" b="1" dirty="0"/>
              <a:t>Initial Development and Setup Costs :</a:t>
            </a:r>
            <a:r>
              <a:rPr lang="en-US" sz="1900" dirty="0"/>
              <a:t>Developing a custom web application from scratch or adapting a pre-built solution can involve significant upfront costs. This includes the design, development, and deployment phases, as well as possible future modifications.</a:t>
            </a:r>
          </a:p>
          <a:p>
            <a:pPr algn="just">
              <a:lnSpc>
                <a:spcPct val="160000"/>
              </a:lnSpc>
            </a:pPr>
            <a:r>
              <a:rPr lang="en-US" sz="1900" b="1" dirty="0"/>
              <a:t>Security Risks :</a:t>
            </a:r>
            <a:r>
              <a:rPr lang="en-US" sz="1900" dirty="0"/>
              <a:t>Web applications are more exposed to security threats such as hacking, data breaches, and unauthorized access compared to traditional systems. Personal information about customers, payment details, and vehicle data must be protected through robust security measures.</a:t>
            </a:r>
          </a:p>
          <a:p>
            <a:pPr algn="just">
              <a:lnSpc>
                <a:spcPct val="160000"/>
              </a:lnSpc>
            </a:pPr>
            <a:r>
              <a:rPr lang="en-US" sz="1900" b="1" dirty="0"/>
              <a:t>Training Required</a:t>
            </a:r>
            <a:r>
              <a:rPr lang="en-US" sz="1900" dirty="0"/>
              <a:t>: Staff and customers may need to be trained on how to use the new system, which could result in resistance, especially if they are used to traditional methods or other software.</a:t>
            </a:r>
          </a:p>
          <a:p>
            <a:endParaRPr lang="en-US" sz="1900" dirty="0"/>
          </a:p>
          <a:p>
            <a:endParaRPr lang="en-IN" dirty="0"/>
          </a:p>
        </p:txBody>
      </p:sp>
    </p:spTree>
    <p:extLst>
      <p:ext uri="{BB962C8B-B14F-4D97-AF65-F5344CB8AC3E}">
        <p14:creationId xmlns:p14="http://schemas.microsoft.com/office/powerpoint/2010/main" val="14840335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B4FFD-1467-3C2E-03D4-04A4F984AB44}"/>
              </a:ext>
            </a:extLst>
          </p:cNvPr>
          <p:cNvSpPr>
            <a:spLocks noGrp="1"/>
          </p:cNvSpPr>
          <p:nvPr>
            <p:ph type="title"/>
          </p:nvPr>
        </p:nvSpPr>
        <p:spPr>
          <a:xfrm>
            <a:off x="33098" y="0"/>
            <a:ext cx="8596668" cy="1320800"/>
          </a:xfrm>
        </p:spPr>
        <p:txBody>
          <a:bodyPr/>
          <a:lstStyle/>
          <a:p>
            <a:r>
              <a:rPr lang="en-US" sz="3600" b="1" dirty="0"/>
              <a:t>PROPOSED SYSTEM :</a:t>
            </a:r>
            <a:endParaRPr lang="en-IN" dirty="0"/>
          </a:p>
        </p:txBody>
      </p:sp>
      <p:sp>
        <p:nvSpPr>
          <p:cNvPr id="3" name="Content Placeholder 2">
            <a:extLst>
              <a:ext uri="{FF2B5EF4-FFF2-40B4-BE49-F238E27FC236}">
                <a16:creationId xmlns:a16="http://schemas.microsoft.com/office/drawing/2014/main" id="{58491C31-072B-B4FB-53D5-AD0BC3587B87}"/>
              </a:ext>
            </a:extLst>
          </p:cNvPr>
          <p:cNvSpPr>
            <a:spLocks noGrp="1"/>
          </p:cNvSpPr>
          <p:nvPr>
            <p:ph idx="1"/>
          </p:nvPr>
        </p:nvSpPr>
        <p:spPr>
          <a:xfrm>
            <a:off x="436416" y="758537"/>
            <a:ext cx="9102437" cy="5839691"/>
          </a:xfrm>
        </p:spPr>
        <p:txBody>
          <a:bodyPr>
            <a:noAutofit/>
          </a:bodyPr>
          <a:lstStyle/>
          <a:p>
            <a:pPr algn="just">
              <a:lnSpc>
                <a:spcPct val="150000"/>
              </a:lnSpc>
            </a:pPr>
            <a:r>
              <a:rPr lang="en-US" dirty="0"/>
              <a:t>We have proposed a vehicular service management system that will solve some of the limitations of the existing system by streamlining the admin activities like handling day to day operation of the garage.</a:t>
            </a:r>
          </a:p>
          <a:p>
            <a:pPr algn="just">
              <a:lnSpc>
                <a:spcPct val="150000"/>
              </a:lnSpc>
            </a:pPr>
            <a:r>
              <a:rPr lang="en-US" dirty="0"/>
              <a:t> These operations include handling customer service enquiries, hiring mechanics and assigning tasks to them, tracking the status of car service, tracking employee attendance, managing feedback from customers, and billing.</a:t>
            </a:r>
          </a:p>
          <a:p>
            <a:pPr algn="just">
              <a:lnSpc>
                <a:spcPct val="150000"/>
              </a:lnSpc>
            </a:pPr>
            <a:r>
              <a:rPr lang="en-US" dirty="0"/>
              <a:t> The proposed system would minimize manual processes and transactions in the unstructured automotive repair industry. This system enhances operational efficiencies &amp; improves customer satisfaction with the frustrating and time-consuming vehicle service.</a:t>
            </a:r>
          </a:p>
          <a:p>
            <a:pPr algn="just">
              <a:lnSpc>
                <a:spcPct val="150000"/>
              </a:lnSpc>
            </a:pPr>
            <a:r>
              <a:rPr lang="en-US" dirty="0"/>
              <a:t> This system would have several advantages over the traditional system. It would be less time-consuming as the initial inquiry, mechanic allocation, and cost estimation is handled entirely online. </a:t>
            </a:r>
            <a:endParaRPr lang="en-IN" dirty="0"/>
          </a:p>
        </p:txBody>
      </p:sp>
    </p:spTree>
    <p:extLst>
      <p:ext uri="{BB962C8B-B14F-4D97-AF65-F5344CB8AC3E}">
        <p14:creationId xmlns:p14="http://schemas.microsoft.com/office/powerpoint/2010/main" val="22982129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9891231-5AC0-4BE2-3727-AA7D97F0C09C}"/>
              </a:ext>
            </a:extLst>
          </p:cNvPr>
          <p:cNvSpPr>
            <a:spLocks noGrp="1"/>
          </p:cNvSpPr>
          <p:nvPr>
            <p:ph idx="4294967295"/>
          </p:nvPr>
        </p:nvSpPr>
        <p:spPr>
          <a:xfrm>
            <a:off x="571500" y="404525"/>
            <a:ext cx="8596313" cy="3881437"/>
          </a:xfrm>
        </p:spPr>
        <p:txBody>
          <a:bodyPr/>
          <a:lstStyle/>
          <a:p>
            <a:pPr algn="just">
              <a:lnSpc>
                <a:spcPct val="150000"/>
              </a:lnSpc>
            </a:pPr>
            <a:r>
              <a:rPr lang="en-US" dirty="0"/>
              <a:t>It will save time when the customer visits the store during service. The website is simple to use because it has a very user-friendly interface as there is no need to download any application. </a:t>
            </a:r>
          </a:p>
          <a:p>
            <a:pPr algn="just">
              <a:lnSpc>
                <a:spcPct val="150000"/>
              </a:lnSpc>
            </a:pPr>
            <a:r>
              <a:rPr lang="en-US" dirty="0"/>
              <a:t>The customer won’t need to travel to the service center for every minor task as they can be completed online with ease. The main landing page of our website has all our general and social media information. </a:t>
            </a:r>
          </a:p>
          <a:p>
            <a:pPr algn="just">
              <a:lnSpc>
                <a:spcPct val="150000"/>
              </a:lnSpc>
            </a:pPr>
            <a:r>
              <a:rPr lang="en-US" dirty="0"/>
              <a:t>The customer can contact the owner through WhatsApp directly from the website for ease of communication.</a:t>
            </a:r>
            <a:endParaRPr lang="en-IN" dirty="0"/>
          </a:p>
        </p:txBody>
      </p:sp>
    </p:spTree>
    <p:extLst>
      <p:ext uri="{BB962C8B-B14F-4D97-AF65-F5344CB8AC3E}">
        <p14:creationId xmlns:p14="http://schemas.microsoft.com/office/powerpoint/2010/main" val="19880250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8834F6-535E-F4DF-724D-47C6F7DEC205}"/>
              </a:ext>
            </a:extLst>
          </p:cNvPr>
          <p:cNvSpPr>
            <a:spLocks noGrp="1"/>
          </p:cNvSpPr>
          <p:nvPr>
            <p:ph type="title"/>
          </p:nvPr>
        </p:nvSpPr>
        <p:spPr>
          <a:xfrm>
            <a:off x="0" y="156238"/>
            <a:ext cx="8596668" cy="1320800"/>
          </a:xfrm>
        </p:spPr>
        <p:txBody>
          <a:bodyPr/>
          <a:lstStyle/>
          <a:p>
            <a:r>
              <a:rPr lang="en-US" sz="3600" b="1" dirty="0"/>
              <a:t>Advantage</a:t>
            </a:r>
            <a:endParaRPr lang="en-IN" b="1" dirty="0"/>
          </a:p>
        </p:txBody>
      </p:sp>
      <p:sp>
        <p:nvSpPr>
          <p:cNvPr id="3" name="Content Placeholder 2">
            <a:extLst>
              <a:ext uri="{FF2B5EF4-FFF2-40B4-BE49-F238E27FC236}">
                <a16:creationId xmlns:a16="http://schemas.microsoft.com/office/drawing/2014/main" id="{7A6DDF49-B681-7528-37EC-578DBA3DCF04}"/>
              </a:ext>
            </a:extLst>
          </p:cNvPr>
          <p:cNvSpPr>
            <a:spLocks noGrp="1"/>
          </p:cNvSpPr>
          <p:nvPr>
            <p:ph idx="1"/>
          </p:nvPr>
        </p:nvSpPr>
        <p:spPr>
          <a:xfrm>
            <a:off x="311727" y="831271"/>
            <a:ext cx="9227128" cy="5704235"/>
          </a:xfrm>
        </p:spPr>
        <p:txBody>
          <a:bodyPr>
            <a:noAutofit/>
          </a:bodyPr>
          <a:lstStyle/>
          <a:p>
            <a:pPr algn="just">
              <a:lnSpc>
                <a:spcPct val="160000"/>
              </a:lnSpc>
            </a:pPr>
            <a:r>
              <a:rPr lang="en-US" b="1" dirty="0"/>
              <a:t>Automated Booking and Scheduling</a:t>
            </a:r>
            <a:r>
              <a:rPr lang="en-US" dirty="0"/>
              <a:t>: Customers can book service appointments online, while the system can automatically allocate technicians and manage the schedule. This reduces manual work and minimizes the risk of human error.</a:t>
            </a:r>
          </a:p>
          <a:p>
            <a:pPr algn="just">
              <a:lnSpc>
                <a:spcPct val="160000"/>
              </a:lnSpc>
            </a:pPr>
            <a:r>
              <a:rPr lang="en-US" b="1" dirty="0"/>
              <a:t>Automatic Replenishment Alerts</a:t>
            </a:r>
            <a:r>
              <a:rPr lang="en-US" dirty="0"/>
              <a:t>: The app can send alerts when inventory levels drop below a certain threshold, ensuring timely reordering and preventing delays in service due to missing parts.</a:t>
            </a:r>
          </a:p>
          <a:p>
            <a:pPr algn="just">
              <a:lnSpc>
                <a:spcPct val="160000"/>
              </a:lnSpc>
            </a:pPr>
            <a:r>
              <a:rPr lang="en-US" b="1" dirty="0"/>
              <a:t>Convenient Online Booking</a:t>
            </a:r>
            <a:r>
              <a:rPr lang="en-US" dirty="0"/>
              <a:t>: Customers can easily schedule their services at their convenience, reducing the need to make calls or visit in person. This leads to higher customer satisfaction.</a:t>
            </a:r>
          </a:p>
          <a:p>
            <a:pPr algn="just">
              <a:lnSpc>
                <a:spcPct val="160000"/>
              </a:lnSpc>
            </a:pPr>
            <a:r>
              <a:rPr lang="en-US" b="1" dirty="0"/>
              <a:t>Customer Retention</a:t>
            </a:r>
            <a:r>
              <a:rPr lang="en-US" dirty="0"/>
              <a:t>: By offering loyalty programs, service reminders, and special discounts through the web app, businesses can retain customers and encourage repeat visits.</a:t>
            </a:r>
            <a:endParaRPr lang="en-IN" dirty="0"/>
          </a:p>
        </p:txBody>
      </p:sp>
    </p:spTree>
    <p:extLst>
      <p:ext uri="{BB962C8B-B14F-4D97-AF65-F5344CB8AC3E}">
        <p14:creationId xmlns:p14="http://schemas.microsoft.com/office/powerpoint/2010/main" val="29391800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54B97-7134-768F-15A1-3884045D3A13}"/>
              </a:ext>
            </a:extLst>
          </p:cNvPr>
          <p:cNvSpPr>
            <a:spLocks noGrp="1"/>
          </p:cNvSpPr>
          <p:nvPr>
            <p:ph type="title"/>
          </p:nvPr>
        </p:nvSpPr>
        <p:spPr>
          <a:xfrm>
            <a:off x="105834" y="0"/>
            <a:ext cx="8596668" cy="1320800"/>
          </a:xfrm>
        </p:spPr>
        <p:txBody>
          <a:bodyPr/>
          <a:lstStyle/>
          <a:p>
            <a:r>
              <a:rPr lang="en-US" sz="3600" b="1" dirty="0"/>
              <a:t>Introduction</a:t>
            </a:r>
            <a:endParaRPr lang="en-IN" b="1" dirty="0"/>
          </a:p>
        </p:txBody>
      </p:sp>
      <p:sp>
        <p:nvSpPr>
          <p:cNvPr id="3" name="Content Placeholder 2">
            <a:extLst>
              <a:ext uri="{FF2B5EF4-FFF2-40B4-BE49-F238E27FC236}">
                <a16:creationId xmlns:a16="http://schemas.microsoft.com/office/drawing/2014/main" id="{5C93066F-F826-E2D9-7E82-C4329E9DAF59}"/>
              </a:ext>
            </a:extLst>
          </p:cNvPr>
          <p:cNvSpPr>
            <a:spLocks noGrp="1"/>
          </p:cNvSpPr>
          <p:nvPr>
            <p:ph idx="1"/>
          </p:nvPr>
        </p:nvSpPr>
        <p:spPr>
          <a:xfrm>
            <a:off x="218208" y="841664"/>
            <a:ext cx="9476509" cy="6016336"/>
          </a:xfrm>
        </p:spPr>
        <p:txBody>
          <a:bodyPr>
            <a:noAutofit/>
          </a:bodyPr>
          <a:lstStyle/>
          <a:p>
            <a:pPr algn="just">
              <a:lnSpc>
                <a:spcPct val="150000"/>
              </a:lnSpc>
            </a:pPr>
            <a:r>
              <a:rPr lang="en-US" dirty="0"/>
              <a:t>With advancing globalization, transport plays an important role. Nowadays, vehicles are very crucial in transportation sector. Also, the number and uses of vehicles has been phenomenal in recent years due to population growth and human needs.</a:t>
            </a:r>
          </a:p>
          <a:p>
            <a:pPr algn="just">
              <a:lnSpc>
                <a:spcPct val="150000"/>
              </a:lnSpc>
            </a:pPr>
            <a:r>
              <a:rPr lang="en-US" dirty="0"/>
              <a:t> Vehicle control therefore becomes a big and much more difficult problem to solve. Vehicle control systems are used for effective control. In today's world, the human population is growing in number. </a:t>
            </a:r>
          </a:p>
          <a:p>
            <a:pPr algn="just">
              <a:lnSpc>
                <a:spcPct val="150000"/>
              </a:lnSpc>
            </a:pPr>
            <a:r>
              <a:rPr lang="en-US" dirty="0"/>
              <a:t>So, the vehicle they use will be more in number. Monitoring becomes a big challenge. Maintaining vehicle and data records is a complex task in a manual process and it is also difficult to generate reports. Also, customer satisfaction is a necessity.</a:t>
            </a:r>
          </a:p>
          <a:p>
            <a:pPr algn="just">
              <a:lnSpc>
                <a:spcPct val="150000"/>
              </a:lnSpc>
            </a:pPr>
            <a:r>
              <a:rPr lang="en-US" dirty="0"/>
              <a:t> Customer service and service management is a determining factor in choosing a particular dealership and ensuring customer loyalty. The day-to-day tasks of service dealers include service requests and planning, optimization of technicians, tools and parts, as well as their deployment and planning</a:t>
            </a:r>
            <a:endParaRPr lang="en-IN" dirty="0"/>
          </a:p>
        </p:txBody>
      </p:sp>
    </p:spTree>
    <p:extLst>
      <p:ext uri="{BB962C8B-B14F-4D97-AF65-F5344CB8AC3E}">
        <p14:creationId xmlns:p14="http://schemas.microsoft.com/office/powerpoint/2010/main" val="124662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E2D7826-9983-344E-EE43-FE4CBB6B663E}"/>
              </a:ext>
            </a:extLst>
          </p:cNvPr>
          <p:cNvSpPr>
            <a:spLocks noGrp="1"/>
          </p:cNvSpPr>
          <p:nvPr>
            <p:ph idx="4294967295"/>
          </p:nvPr>
        </p:nvSpPr>
        <p:spPr>
          <a:xfrm>
            <a:off x="374073" y="238991"/>
            <a:ext cx="8873837" cy="5579918"/>
          </a:xfrm>
        </p:spPr>
        <p:txBody>
          <a:bodyPr>
            <a:normAutofit/>
          </a:bodyPr>
          <a:lstStyle/>
          <a:p>
            <a:pPr algn="just">
              <a:lnSpc>
                <a:spcPct val="150000"/>
              </a:lnSpc>
            </a:pPr>
            <a:r>
              <a:rPr lang="en-US" dirty="0"/>
              <a:t>We need an application that will provide an online platform to mechanics, administrators, and customers for garages. Therefore, the daily operations and transactions of the automobile service will be automated by this technology. </a:t>
            </a:r>
          </a:p>
          <a:p>
            <a:pPr algn="just">
              <a:lnSpc>
                <a:spcPct val="150000"/>
              </a:lnSpc>
            </a:pPr>
            <a:r>
              <a:rPr lang="en-US" dirty="0"/>
              <a:t>Processes including managing vehicle service orders, maintaining maintenance records, managing client records and transaction records, service updates, and billing will all be electronically streamlined by the system. </a:t>
            </a:r>
          </a:p>
          <a:p>
            <a:pPr algn="just">
              <a:lnSpc>
                <a:spcPct val="150000"/>
              </a:lnSpc>
            </a:pPr>
            <a:r>
              <a:rPr lang="en-US" dirty="0"/>
              <a:t>Managing service requests and keeping all kinds of data takes less time for the administrator, mechanic, and customer as a result of this. </a:t>
            </a:r>
          </a:p>
          <a:p>
            <a:pPr algn="just">
              <a:lnSpc>
                <a:spcPct val="150000"/>
              </a:lnSpc>
            </a:pPr>
            <a:r>
              <a:rPr lang="en-US" dirty="0"/>
              <a:t>It is simpler to use software to automatically maintain car entries in the database than it is to do it by hand. It will have an easy-to-use UI that is straightforward to use.</a:t>
            </a:r>
            <a:endParaRPr lang="en-IN" dirty="0"/>
          </a:p>
        </p:txBody>
      </p:sp>
    </p:spTree>
    <p:extLst>
      <p:ext uri="{BB962C8B-B14F-4D97-AF65-F5344CB8AC3E}">
        <p14:creationId xmlns:p14="http://schemas.microsoft.com/office/powerpoint/2010/main" val="668717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C9C6A2-FD96-E6B6-AF82-84D5BB14A1EA}"/>
              </a:ext>
            </a:extLst>
          </p:cNvPr>
          <p:cNvSpPr>
            <a:spLocks noGrp="1"/>
          </p:cNvSpPr>
          <p:nvPr>
            <p:ph type="title"/>
          </p:nvPr>
        </p:nvSpPr>
        <p:spPr>
          <a:xfrm>
            <a:off x="1925" y="156238"/>
            <a:ext cx="8596668" cy="1320800"/>
          </a:xfrm>
        </p:spPr>
        <p:txBody>
          <a:bodyPr/>
          <a:lstStyle/>
          <a:p>
            <a:r>
              <a:rPr lang="en-IN" sz="3600" b="1" dirty="0"/>
              <a:t>MODULES</a:t>
            </a:r>
            <a:endParaRPr lang="en-IN" b="1" dirty="0"/>
          </a:p>
        </p:txBody>
      </p:sp>
      <p:sp>
        <p:nvSpPr>
          <p:cNvPr id="3" name="Content Placeholder 2">
            <a:extLst>
              <a:ext uri="{FF2B5EF4-FFF2-40B4-BE49-F238E27FC236}">
                <a16:creationId xmlns:a16="http://schemas.microsoft.com/office/drawing/2014/main" id="{70B2B7FD-0424-0E89-D3C7-32A9256372AF}"/>
              </a:ext>
            </a:extLst>
          </p:cNvPr>
          <p:cNvSpPr>
            <a:spLocks noGrp="1"/>
          </p:cNvSpPr>
          <p:nvPr>
            <p:ph idx="1"/>
          </p:nvPr>
        </p:nvSpPr>
        <p:spPr>
          <a:xfrm>
            <a:off x="843589" y="986416"/>
            <a:ext cx="8596668" cy="3880773"/>
          </a:xfrm>
        </p:spPr>
        <p:txBody>
          <a:bodyPr/>
          <a:lstStyle/>
          <a:p>
            <a:pPr algn="just">
              <a:lnSpc>
                <a:spcPct val="150000"/>
              </a:lnSpc>
            </a:pPr>
            <a:r>
              <a:rPr lang="en-US" sz="2000" b="1" dirty="0"/>
              <a:t>Customer Management Module</a:t>
            </a:r>
          </a:p>
          <a:p>
            <a:pPr algn="just">
              <a:lnSpc>
                <a:spcPct val="150000"/>
              </a:lnSpc>
            </a:pPr>
            <a:r>
              <a:rPr lang="en-US" sz="2000" b="1" dirty="0"/>
              <a:t>Appointment and Scheduling Module</a:t>
            </a:r>
          </a:p>
          <a:p>
            <a:pPr algn="just">
              <a:lnSpc>
                <a:spcPct val="150000"/>
              </a:lnSpc>
            </a:pPr>
            <a:r>
              <a:rPr lang="en-US" sz="2000" b="1" dirty="0"/>
              <a:t>Service Management Module</a:t>
            </a:r>
          </a:p>
          <a:p>
            <a:pPr algn="just">
              <a:lnSpc>
                <a:spcPct val="150000"/>
              </a:lnSpc>
            </a:pPr>
            <a:r>
              <a:rPr lang="en-US" sz="2000" b="1" dirty="0"/>
              <a:t>Inventory and Parts Management Module</a:t>
            </a:r>
          </a:p>
          <a:p>
            <a:endParaRPr lang="en-US" b="1" dirty="0"/>
          </a:p>
          <a:p>
            <a:endParaRPr lang="en-US" b="1" dirty="0"/>
          </a:p>
          <a:p>
            <a:endParaRPr lang="en-US" b="1" dirty="0"/>
          </a:p>
          <a:p>
            <a:endParaRPr lang="en-IN" dirty="0"/>
          </a:p>
        </p:txBody>
      </p:sp>
    </p:spTree>
    <p:extLst>
      <p:ext uri="{BB962C8B-B14F-4D97-AF65-F5344CB8AC3E}">
        <p14:creationId xmlns:p14="http://schemas.microsoft.com/office/powerpoint/2010/main" val="11504267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735515-1367-EE67-809F-D2AFACE5FF00}"/>
              </a:ext>
            </a:extLst>
          </p:cNvPr>
          <p:cNvSpPr>
            <a:spLocks noGrp="1"/>
          </p:cNvSpPr>
          <p:nvPr>
            <p:ph type="title"/>
          </p:nvPr>
        </p:nvSpPr>
        <p:spPr>
          <a:xfrm>
            <a:off x="178571" y="156238"/>
            <a:ext cx="8596668" cy="1320800"/>
          </a:xfrm>
        </p:spPr>
        <p:txBody>
          <a:bodyPr/>
          <a:lstStyle/>
          <a:p>
            <a:r>
              <a:rPr lang="en-US" b="1" dirty="0"/>
              <a:t>Customer Management Module</a:t>
            </a:r>
            <a:br>
              <a:rPr lang="en-US" b="1" dirty="0"/>
            </a:br>
            <a:endParaRPr lang="en-IN" dirty="0"/>
          </a:p>
        </p:txBody>
      </p:sp>
      <p:sp>
        <p:nvSpPr>
          <p:cNvPr id="3" name="Content Placeholder 2">
            <a:extLst>
              <a:ext uri="{FF2B5EF4-FFF2-40B4-BE49-F238E27FC236}">
                <a16:creationId xmlns:a16="http://schemas.microsoft.com/office/drawing/2014/main" id="{0E7934C0-EF8E-F029-9294-856E412A7627}"/>
              </a:ext>
            </a:extLst>
          </p:cNvPr>
          <p:cNvSpPr>
            <a:spLocks noGrp="1"/>
          </p:cNvSpPr>
          <p:nvPr>
            <p:ph idx="1"/>
          </p:nvPr>
        </p:nvSpPr>
        <p:spPr>
          <a:xfrm>
            <a:off x="843588" y="1318925"/>
            <a:ext cx="8596668" cy="3880773"/>
          </a:xfrm>
        </p:spPr>
        <p:txBody>
          <a:bodyPr/>
          <a:lstStyle/>
          <a:p>
            <a:pPr algn="just">
              <a:lnSpc>
                <a:spcPct val="150000"/>
              </a:lnSpc>
            </a:pPr>
            <a:r>
              <a:rPr lang="en-US" b="1" dirty="0"/>
              <a:t>Customer Registration and Profiles</a:t>
            </a:r>
            <a:r>
              <a:rPr lang="en-US" dirty="0"/>
              <a:t>: Allows customers to create and manage their profiles, store contact details, vehicle information (make, model, year), and service history.</a:t>
            </a:r>
          </a:p>
          <a:p>
            <a:pPr algn="just">
              <a:lnSpc>
                <a:spcPct val="150000"/>
              </a:lnSpc>
            </a:pPr>
            <a:r>
              <a:rPr lang="en-US" b="1" dirty="0"/>
              <a:t>Service History Tracking</a:t>
            </a:r>
            <a:r>
              <a:rPr lang="en-US" dirty="0"/>
              <a:t>: Keeps a record of all the services performed on a customer’s vehicle, including repairs, maintenance, and part replacements.</a:t>
            </a:r>
          </a:p>
          <a:p>
            <a:pPr algn="just">
              <a:lnSpc>
                <a:spcPct val="150000"/>
              </a:lnSpc>
            </a:pPr>
            <a:r>
              <a:rPr lang="en-US" b="1" dirty="0"/>
              <a:t>Communication Tools</a:t>
            </a:r>
            <a:r>
              <a:rPr lang="en-US" dirty="0"/>
              <a:t>: Facilitates communication between customers and service staff via notifications, messages, or email alerts regarding appointments, service updates, and promotional offers.</a:t>
            </a:r>
          </a:p>
          <a:p>
            <a:endParaRPr lang="en-IN" dirty="0"/>
          </a:p>
        </p:txBody>
      </p:sp>
    </p:spTree>
    <p:extLst>
      <p:ext uri="{BB962C8B-B14F-4D97-AF65-F5344CB8AC3E}">
        <p14:creationId xmlns:p14="http://schemas.microsoft.com/office/powerpoint/2010/main" val="11436476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3C306-5EDC-457B-7559-684E56FAE4FC}"/>
              </a:ext>
            </a:extLst>
          </p:cNvPr>
          <p:cNvSpPr>
            <a:spLocks noGrp="1"/>
          </p:cNvSpPr>
          <p:nvPr>
            <p:ph type="title"/>
          </p:nvPr>
        </p:nvSpPr>
        <p:spPr>
          <a:xfrm>
            <a:off x="240916" y="156238"/>
            <a:ext cx="8596668" cy="1320800"/>
          </a:xfrm>
        </p:spPr>
        <p:txBody>
          <a:bodyPr/>
          <a:lstStyle/>
          <a:p>
            <a:r>
              <a:rPr lang="en-US" b="1" dirty="0"/>
              <a:t>Appointment and Scheduling Module</a:t>
            </a:r>
            <a:br>
              <a:rPr lang="en-US" b="1" dirty="0"/>
            </a:br>
            <a:endParaRPr lang="en-IN" dirty="0"/>
          </a:p>
        </p:txBody>
      </p:sp>
      <p:sp>
        <p:nvSpPr>
          <p:cNvPr id="3" name="Content Placeholder 2">
            <a:extLst>
              <a:ext uri="{FF2B5EF4-FFF2-40B4-BE49-F238E27FC236}">
                <a16:creationId xmlns:a16="http://schemas.microsoft.com/office/drawing/2014/main" id="{7EEEB925-49EA-3455-8557-93EF713C280A}"/>
              </a:ext>
            </a:extLst>
          </p:cNvPr>
          <p:cNvSpPr>
            <a:spLocks noGrp="1"/>
          </p:cNvSpPr>
          <p:nvPr>
            <p:ph idx="1"/>
          </p:nvPr>
        </p:nvSpPr>
        <p:spPr>
          <a:xfrm>
            <a:off x="334434" y="1132609"/>
            <a:ext cx="9274002" cy="4898362"/>
          </a:xfrm>
        </p:spPr>
        <p:txBody>
          <a:bodyPr>
            <a:normAutofit/>
          </a:bodyPr>
          <a:lstStyle/>
          <a:p>
            <a:pPr algn="just">
              <a:lnSpc>
                <a:spcPct val="150000"/>
              </a:lnSpc>
            </a:pPr>
            <a:r>
              <a:rPr lang="en-US" b="1" dirty="0"/>
              <a:t>Online Booking</a:t>
            </a:r>
            <a:r>
              <a:rPr lang="en-US" dirty="0"/>
              <a:t>: Allows customers to book service appointments directly from the website, selecting the date, time, and service type.</a:t>
            </a:r>
          </a:p>
          <a:p>
            <a:pPr algn="just">
              <a:lnSpc>
                <a:spcPct val="150000"/>
              </a:lnSpc>
            </a:pPr>
            <a:r>
              <a:rPr lang="en-US" b="1" dirty="0"/>
              <a:t>Real-Time Availability</a:t>
            </a:r>
            <a:r>
              <a:rPr lang="en-US" dirty="0"/>
              <a:t>: Displays available time slots for customers, helping them choose a convenient time for their vehicle service.</a:t>
            </a:r>
          </a:p>
          <a:p>
            <a:pPr algn="just">
              <a:lnSpc>
                <a:spcPct val="150000"/>
              </a:lnSpc>
            </a:pPr>
            <a:r>
              <a:rPr lang="en-US" b="1" dirty="0"/>
              <a:t>Automated Scheduling</a:t>
            </a:r>
            <a:r>
              <a:rPr lang="en-US" dirty="0"/>
              <a:t>: Once an appointment is confirmed, the system automatically updates the technician’s schedule and allocates resources (e.g., bays, tools) accordingly.</a:t>
            </a:r>
          </a:p>
          <a:p>
            <a:pPr algn="just">
              <a:lnSpc>
                <a:spcPct val="150000"/>
              </a:lnSpc>
            </a:pPr>
            <a:r>
              <a:rPr lang="en-US" b="1" dirty="0"/>
              <a:t>Appointment Reminders</a:t>
            </a:r>
            <a:r>
              <a:rPr lang="en-US" dirty="0"/>
              <a:t>: Sends automated reminders to customers via email, SMS, or push notifications, reducing no-shows and improving appointment adherence.</a:t>
            </a:r>
          </a:p>
          <a:p>
            <a:endParaRPr lang="en-IN" dirty="0"/>
          </a:p>
        </p:txBody>
      </p:sp>
    </p:spTree>
    <p:extLst>
      <p:ext uri="{BB962C8B-B14F-4D97-AF65-F5344CB8AC3E}">
        <p14:creationId xmlns:p14="http://schemas.microsoft.com/office/powerpoint/2010/main" val="534636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8421D4-5476-9874-59BC-2A48D6D942BE}"/>
              </a:ext>
            </a:extLst>
          </p:cNvPr>
          <p:cNvSpPr>
            <a:spLocks noGrp="1"/>
          </p:cNvSpPr>
          <p:nvPr>
            <p:ph type="title"/>
          </p:nvPr>
        </p:nvSpPr>
        <p:spPr>
          <a:xfrm>
            <a:off x="251307" y="156238"/>
            <a:ext cx="8596668" cy="1320800"/>
          </a:xfrm>
        </p:spPr>
        <p:txBody>
          <a:bodyPr/>
          <a:lstStyle/>
          <a:p>
            <a:r>
              <a:rPr lang="en-US" b="1" dirty="0"/>
              <a:t>Service Management Module</a:t>
            </a:r>
            <a:br>
              <a:rPr lang="en-US" b="1" dirty="0"/>
            </a:br>
            <a:endParaRPr lang="en-IN" dirty="0"/>
          </a:p>
        </p:txBody>
      </p:sp>
      <p:sp>
        <p:nvSpPr>
          <p:cNvPr id="3" name="Content Placeholder 2">
            <a:extLst>
              <a:ext uri="{FF2B5EF4-FFF2-40B4-BE49-F238E27FC236}">
                <a16:creationId xmlns:a16="http://schemas.microsoft.com/office/drawing/2014/main" id="{9847235D-4790-EBE9-D0EE-7F78D3458F38}"/>
              </a:ext>
            </a:extLst>
          </p:cNvPr>
          <p:cNvSpPr>
            <a:spLocks noGrp="1"/>
          </p:cNvSpPr>
          <p:nvPr>
            <p:ph idx="1"/>
          </p:nvPr>
        </p:nvSpPr>
        <p:spPr>
          <a:xfrm>
            <a:off x="758538" y="966356"/>
            <a:ext cx="8671329" cy="4254126"/>
          </a:xfrm>
        </p:spPr>
        <p:txBody>
          <a:bodyPr>
            <a:normAutofit/>
          </a:bodyPr>
          <a:lstStyle/>
          <a:p>
            <a:pPr algn="just">
              <a:lnSpc>
                <a:spcPct val="150000"/>
              </a:lnSpc>
            </a:pPr>
            <a:r>
              <a:rPr lang="en-US" b="1" dirty="0"/>
              <a:t>Service Catalog</a:t>
            </a:r>
            <a:r>
              <a:rPr lang="en-US" dirty="0"/>
              <a:t>: Lists available services (e.g., oil change, tire replacement, brake inspection), allowing customers to choose the required service.</a:t>
            </a:r>
          </a:p>
          <a:p>
            <a:pPr algn="just">
              <a:lnSpc>
                <a:spcPct val="150000"/>
              </a:lnSpc>
            </a:pPr>
            <a:r>
              <a:rPr lang="en-US" b="1" dirty="0"/>
              <a:t>Service Customization</a:t>
            </a:r>
            <a:r>
              <a:rPr lang="en-US" dirty="0"/>
              <a:t>: Allows technicians to customize services according to customer needs (e.g., adding additional repairs or upsells like premium parts or labor).</a:t>
            </a:r>
          </a:p>
          <a:p>
            <a:pPr algn="just">
              <a:lnSpc>
                <a:spcPct val="150000"/>
              </a:lnSpc>
            </a:pPr>
            <a:r>
              <a:rPr lang="en-US" b="1" dirty="0"/>
              <a:t>Job Assignments</a:t>
            </a:r>
            <a:r>
              <a:rPr lang="en-US" dirty="0"/>
              <a:t>: Assigns specific technicians to a customer’s service request, managing workload and expertise.</a:t>
            </a:r>
          </a:p>
          <a:p>
            <a:pPr algn="just">
              <a:lnSpc>
                <a:spcPct val="150000"/>
              </a:lnSpc>
            </a:pPr>
            <a:r>
              <a:rPr lang="en-US" b="1" dirty="0"/>
              <a:t>Work Order Creation</a:t>
            </a:r>
            <a:r>
              <a:rPr lang="en-US" dirty="0"/>
              <a:t>: Generates work orders detailing services requested, parts needed, and labor hours.</a:t>
            </a:r>
          </a:p>
          <a:p>
            <a:endParaRPr lang="en-IN" dirty="0"/>
          </a:p>
        </p:txBody>
      </p:sp>
    </p:spTree>
    <p:extLst>
      <p:ext uri="{BB962C8B-B14F-4D97-AF65-F5344CB8AC3E}">
        <p14:creationId xmlns:p14="http://schemas.microsoft.com/office/powerpoint/2010/main" val="24519144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B48F5-E278-B105-2A24-76C62B56F37E}"/>
              </a:ext>
            </a:extLst>
          </p:cNvPr>
          <p:cNvSpPr>
            <a:spLocks noGrp="1"/>
          </p:cNvSpPr>
          <p:nvPr>
            <p:ph type="title"/>
          </p:nvPr>
        </p:nvSpPr>
        <p:spPr>
          <a:xfrm>
            <a:off x="168179" y="156238"/>
            <a:ext cx="8596668" cy="1320800"/>
          </a:xfrm>
        </p:spPr>
        <p:txBody>
          <a:bodyPr>
            <a:normAutofit fontScale="90000"/>
          </a:bodyPr>
          <a:lstStyle/>
          <a:p>
            <a:r>
              <a:rPr lang="en-US" b="1" dirty="0"/>
              <a:t>Inventory and Parts Management Module</a:t>
            </a:r>
            <a:br>
              <a:rPr lang="en-US" b="1" dirty="0"/>
            </a:br>
            <a:endParaRPr lang="en-IN" dirty="0"/>
          </a:p>
        </p:txBody>
      </p:sp>
      <p:sp>
        <p:nvSpPr>
          <p:cNvPr id="3" name="Content Placeholder 2">
            <a:extLst>
              <a:ext uri="{FF2B5EF4-FFF2-40B4-BE49-F238E27FC236}">
                <a16:creationId xmlns:a16="http://schemas.microsoft.com/office/drawing/2014/main" id="{3A6151F4-9C1D-9E14-2D9A-8BF872757F91}"/>
              </a:ext>
            </a:extLst>
          </p:cNvPr>
          <p:cNvSpPr>
            <a:spLocks noGrp="1"/>
          </p:cNvSpPr>
          <p:nvPr>
            <p:ph idx="1"/>
          </p:nvPr>
        </p:nvSpPr>
        <p:spPr>
          <a:xfrm>
            <a:off x="822807" y="1017589"/>
            <a:ext cx="8596668" cy="3880773"/>
          </a:xfrm>
        </p:spPr>
        <p:txBody>
          <a:bodyPr/>
          <a:lstStyle/>
          <a:p>
            <a:pPr algn="just">
              <a:lnSpc>
                <a:spcPct val="150000"/>
              </a:lnSpc>
            </a:pPr>
            <a:r>
              <a:rPr lang="en-US" b="1" dirty="0"/>
              <a:t>Inventory Tracking</a:t>
            </a:r>
            <a:r>
              <a:rPr lang="en-US" dirty="0"/>
              <a:t>: Tracks stock levels of spare parts, tools, and other materials, helping businesses manage inventory efficiently.</a:t>
            </a:r>
          </a:p>
          <a:p>
            <a:pPr algn="just">
              <a:lnSpc>
                <a:spcPct val="150000"/>
              </a:lnSpc>
            </a:pPr>
            <a:r>
              <a:rPr lang="en-US" b="1" dirty="0"/>
              <a:t>Order Management</a:t>
            </a:r>
            <a:r>
              <a:rPr lang="en-US" dirty="0"/>
              <a:t>: Alerts when inventory levels are low and triggers restocking orders with suppliers automatically.</a:t>
            </a:r>
          </a:p>
          <a:p>
            <a:pPr algn="just">
              <a:lnSpc>
                <a:spcPct val="150000"/>
              </a:lnSpc>
            </a:pPr>
            <a:r>
              <a:rPr lang="en-US" b="1" dirty="0"/>
              <a:t>Parts Usage Monitoring</a:t>
            </a:r>
            <a:r>
              <a:rPr lang="en-US" dirty="0"/>
              <a:t>: Records which parts have been used in each job to ensure accurate billing and track part lifecycle.</a:t>
            </a:r>
          </a:p>
          <a:p>
            <a:pPr algn="just">
              <a:lnSpc>
                <a:spcPct val="150000"/>
              </a:lnSpc>
            </a:pPr>
            <a:r>
              <a:rPr lang="en-US" b="1" dirty="0"/>
              <a:t>Vendor Management</a:t>
            </a:r>
            <a:r>
              <a:rPr lang="en-US" dirty="0"/>
              <a:t>: Stores supplier details, including price lists, order history, and lead times.</a:t>
            </a:r>
          </a:p>
          <a:p>
            <a:endParaRPr lang="en-IN" dirty="0"/>
          </a:p>
        </p:txBody>
      </p:sp>
    </p:spTree>
    <p:extLst>
      <p:ext uri="{BB962C8B-B14F-4D97-AF65-F5344CB8AC3E}">
        <p14:creationId xmlns:p14="http://schemas.microsoft.com/office/powerpoint/2010/main" val="8178807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BB99C-91E5-3014-6135-2423A0802F35}"/>
              </a:ext>
            </a:extLst>
          </p:cNvPr>
          <p:cNvSpPr>
            <a:spLocks noGrp="1"/>
          </p:cNvSpPr>
          <p:nvPr>
            <p:ph type="title"/>
          </p:nvPr>
        </p:nvSpPr>
        <p:spPr>
          <a:xfrm>
            <a:off x="188961" y="156238"/>
            <a:ext cx="8596668" cy="1320800"/>
          </a:xfrm>
        </p:spPr>
        <p:txBody>
          <a:bodyPr/>
          <a:lstStyle/>
          <a:p>
            <a:r>
              <a:rPr lang="en-IN" sz="3600" b="1" dirty="0"/>
              <a:t>Software Details</a:t>
            </a:r>
            <a:endParaRPr lang="en-IN" b="1" dirty="0"/>
          </a:p>
        </p:txBody>
      </p:sp>
      <p:sp>
        <p:nvSpPr>
          <p:cNvPr id="3" name="Content Placeholder 2">
            <a:extLst>
              <a:ext uri="{FF2B5EF4-FFF2-40B4-BE49-F238E27FC236}">
                <a16:creationId xmlns:a16="http://schemas.microsoft.com/office/drawing/2014/main" id="{E5FED5AD-9A4D-3F64-B6E7-A11C95E632B5}"/>
              </a:ext>
            </a:extLst>
          </p:cNvPr>
          <p:cNvSpPr>
            <a:spLocks noGrp="1"/>
          </p:cNvSpPr>
          <p:nvPr>
            <p:ph idx="1"/>
          </p:nvPr>
        </p:nvSpPr>
        <p:spPr>
          <a:xfrm>
            <a:off x="957889" y="986416"/>
            <a:ext cx="8596668" cy="3880773"/>
          </a:xfrm>
        </p:spPr>
        <p:txBody>
          <a:bodyPr>
            <a:normAutofit lnSpcReduction="10000"/>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p>
          <a:p>
            <a:endParaRPr lang="en-IN" dirty="0"/>
          </a:p>
        </p:txBody>
      </p:sp>
    </p:spTree>
    <p:extLst>
      <p:ext uri="{BB962C8B-B14F-4D97-AF65-F5344CB8AC3E}">
        <p14:creationId xmlns:p14="http://schemas.microsoft.com/office/powerpoint/2010/main" val="20044062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2AD4C-5C91-7842-7447-BA4606E4BFC1}"/>
              </a:ext>
            </a:extLst>
          </p:cNvPr>
          <p:cNvSpPr>
            <a:spLocks noGrp="1"/>
          </p:cNvSpPr>
          <p:nvPr>
            <p:ph type="title"/>
          </p:nvPr>
        </p:nvSpPr>
        <p:spPr>
          <a:xfrm>
            <a:off x="188961" y="0"/>
            <a:ext cx="8596668" cy="1320800"/>
          </a:xfrm>
        </p:spPr>
        <p:txBody>
          <a:bodyPr/>
          <a:lstStyle/>
          <a:p>
            <a:r>
              <a:rPr lang="en-IN" sz="3600" b="1" dirty="0"/>
              <a:t>Front End</a:t>
            </a:r>
            <a:endParaRPr lang="en-IN" b="1" dirty="0"/>
          </a:p>
        </p:txBody>
      </p:sp>
      <p:sp>
        <p:nvSpPr>
          <p:cNvPr id="3" name="Content Placeholder 2">
            <a:extLst>
              <a:ext uri="{FF2B5EF4-FFF2-40B4-BE49-F238E27FC236}">
                <a16:creationId xmlns:a16="http://schemas.microsoft.com/office/drawing/2014/main" id="{912F695E-0E3B-EF8F-D73A-97B17CEC63D3}"/>
              </a:ext>
            </a:extLst>
          </p:cNvPr>
          <p:cNvSpPr>
            <a:spLocks noGrp="1"/>
          </p:cNvSpPr>
          <p:nvPr>
            <p:ph idx="1"/>
          </p:nvPr>
        </p:nvSpPr>
        <p:spPr>
          <a:xfrm>
            <a:off x="677334" y="863601"/>
            <a:ext cx="8879147" cy="4720562"/>
          </a:xfrm>
        </p:spPr>
        <p:txBody>
          <a:bodyPr>
            <a:normAutofit fontScale="92500" lnSpcReduction="10000"/>
          </a:bodyPr>
          <a:lstStyle/>
          <a:p>
            <a:pPr algn="just">
              <a:lnSpc>
                <a:spcPct val="150000"/>
              </a:lnSpc>
            </a:pPr>
            <a:r>
              <a:rPr lang="en-US" sz="19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9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1898538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89CAD-A099-63C1-4A09-02F0B628D019}"/>
              </a:ext>
            </a:extLst>
          </p:cNvPr>
          <p:cNvSpPr>
            <a:spLocks noGrp="1"/>
          </p:cNvSpPr>
          <p:nvPr>
            <p:ph type="title"/>
          </p:nvPr>
        </p:nvSpPr>
        <p:spPr>
          <a:xfrm>
            <a:off x="251307" y="156238"/>
            <a:ext cx="8596668" cy="1320800"/>
          </a:xfrm>
        </p:spPr>
        <p:txBody>
          <a:bodyPr/>
          <a:lstStyle/>
          <a:p>
            <a:r>
              <a:rPr lang="en-IN" sz="3600" b="1" dirty="0"/>
              <a:t>Database</a:t>
            </a:r>
            <a:endParaRPr lang="en-IN" b="1" dirty="0"/>
          </a:p>
        </p:txBody>
      </p:sp>
      <p:sp>
        <p:nvSpPr>
          <p:cNvPr id="3" name="Content Placeholder 2">
            <a:extLst>
              <a:ext uri="{FF2B5EF4-FFF2-40B4-BE49-F238E27FC236}">
                <a16:creationId xmlns:a16="http://schemas.microsoft.com/office/drawing/2014/main" id="{93D85AFD-C487-D288-205E-94061AB92CA2}"/>
              </a:ext>
            </a:extLst>
          </p:cNvPr>
          <p:cNvSpPr>
            <a:spLocks noGrp="1"/>
          </p:cNvSpPr>
          <p:nvPr>
            <p:ph idx="1"/>
          </p:nvPr>
        </p:nvSpPr>
        <p:spPr>
          <a:xfrm>
            <a:off x="675409" y="1122218"/>
            <a:ext cx="8816802" cy="4316471"/>
          </a:xfrm>
        </p:spPr>
        <p:txBody>
          <a:bodyPr>
            <a:normAutofit lnSpcReduction="10000"/>
          </a:bodyPr>
          <a:lstStyle/>
          <a:p>
            <a:pPr algn="just">
              <a:lnSpc>
                <a:spcPct val="150000"/>
              </a:lnSpc>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1132329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99EA2-5957-FBA4-01EA-4C6704BD0F8F}"/>
              </a:ext>
            </a:extLst>
          </p:cNvPr>
          <p:cNvSpPr>
            <a:spLocks noGrp="1"/>
          </p:cNvSpPr>
          <p:nvPr>
            <p:ph type="title"/>
          </p:nvPr>
        </p:nvSpPr>
        <p:spPr>
          <a:xfrm>
            <a:off x="0" y="79664"/>
            <a:ext cx="8596668" cy="1320800"/>
          </a:xfrm>
        </p:spPr>
        <p:txBody>
          <a:bodyPr/>
          <a:lstStyle/>
          <a:p>
            <a:r>
              <a:rPr lang="en-IN" sz="3600" b="1" dirty="0"/>
              <a:t>Cloud Web Server</a:t>
            </a:r>
            <a:endParaRPr lang="en-IN" b="1" dirty="0"/>
          </a:p>
        </p:txBody>
      </p:sp>
      <p:sp>
        <p:nvSpPr>
          <p:cNvPr id="3" name="Content Placeholder 2">
            <a:extLst>
              <a:ext uri="{FF2B5EF4-FFF2-40B4-BE49-F238E27FC236}">
                <a16:creationId xmlns:a16="http://schemas.microsoft.com/office/drawing/2014/main" id="{AC81AFD0-05CD-43C8-1EEB-E000F8DDB8C4}"/>
              </a:ext>
            </a:extLst>
          </p:cNvPr>
          <p:cNvSpPr>
            <a:spLocks noGrp="1"/>
          </p:cNvSpPr>
          <p:nvPr>
            <p:ph idx="1"/>
          </p:nvPr>
        </p:nvSpPr>
        <p:spPr>
          <a:xfrm>
            <a:off x="602673" y="990210"/>
            <a:ext cx="8692111" cy="4877580"/>
          </a:xfrm>
        </p:spPr>
        <p:txBody>
          <a:bodyPr>
            <a:normAutofit/>
          </a:bodyPr>
          <a:lstStyle/>
          <a:p>
            <a:pPr algn="just">
              <a:lnSpc>
                <a:spcPct val="150000"/>
              </a:lnSpc>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1938461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6DBED-5383-34E1-7CCD-0D109F2BFBDA}"/>
              </a:ext>
            </a:extLst>
          </p:cNvPr>
          <p:cNvSpPr>
            <a:spLocks noGrp="1"/>
          </p:cNvSpPr>
          <p:nvPr>
            <p:ph type="title"/>
          </p:nvPr>
        </p:nvSpPr>
        <p:spPr>
          <a:xfrm>
            <a:off x="157789" y="156238"/>
            <a:ext cx="8596668" cy="1320800"/>
          </a:xfrm>
        </p:spPr>
        <p:txBody>
          <a:bodyPr/>
          <a:lstStyle/>
          <a:p>
            <a:r>
              <a:rPr lang="en-US" sz="3600" b="1" dirty="0"/>
              <a:t>SOFTWARE REQUIREMENTS:</a:t>
            </a:r>
            <a:endParaRPr lang="en-IN" b="1" dirty="0"/>
          </a:p>
        </p:txBody>
      </p:sp>
      <p:sp>
        <p:nvSpPr>
          <p:cNvPr id="3" name="Content Placeholder 2">
            <a:extLst>
              <a:ext uri="{FF2B5EF4-FFF2-40B4-BE49-F238E27FC236}">
                <a16:creationId xmlns:a16="http://schemas.microsoft.com/office/drawing/2014/main" id="{BF4EC8F7-8C98-A320-8C7C-5764D75D34DF}"/>
              </a:ext>
            </a:extLst>
          </p:cNvPr>
          <p:cNvSpPr>
            <a:spLocks noGrp="1"/>
          </p:cNvSpPr>
          <p:nvPr>
            <p:ph idx="1"/>
          </p:nvPr>
        </p:nvSpPr>
        <p:spPr>
          <a:xfrm>
            <a:off x="1051407" y="1048762"/>
            <a:ext cx="8596668" cy="3880773"/>
          </a:xfrm>
        </p:spPr>
        <p:txBody>
          <a:bodyPr/>
          <a:lstStyle/>
          <a:p>
            <a:pPr algn="just">
              <a:lnSpc>
                <a:spcPct val="150000"/>
              </a:lnSpc>
            </a:pPr>
            <a:r>
              <a:rPr lang="en-US" sz="1800" dirty="0">
                <a:cs typeface="Times New Roman" pitchFamily="18" charset="0"/>
              </a:rPr>
              <a:t>Operating System	: Windows 10</a:t>
            </a:r>
          </a:p>
          <a:p>
            <a:pPr algn="just">
              <a:lnSpc>
                <a:spcPct val="150000"/>
              </a:lnSpc>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21706486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E72DE4-5D04-148A-35D4-CACDE5A4C6A6}"/>
              </a:ext>
            </a:extLst>
          </p:cNvPr>
          <p:cNvSpPr>
            <a:spLocks noGrp="1"/>
          </p:cNvSpPr>
          <p:nvPr>
            <p:ph type="title"/>
          </p:nvPr>
        </p:nvSpPr>
        <p:spPr>
          <a:xfrm>
            <a:off x="64270" y="0"/>
            <a:ext cx="8596668" cy="1320800"/>
          </a:xfrm>
        </p:spPr>
        <p:txBody>
          <a:bodyPr/>
          <a:lstStyle/>
          <a:p>
            <a:r>
              <a:rPr lang="en-US" sz="3600" b="1" dirty="0"/>
              <a:t>HARDWARE REQUIREMENTS:</a:t>
            </a:r>
            <a:endParaRPr lang="en-IN" b="1" dirty="0"/>
          </a:p>
        </p:txBody>
      </p:sp>
      <p:sp>
        <p:nvSpPr>
          <p:cNvPr id="3" name="Content Placeholder 2">
            <a:extLst>
              <a:ext uri="{FF2B5EF4-FFF2-40B4-BE49-F238E27FC236}">
                <a16:creationId xmlns:a16="http://schemas.microsoft.com/office/drawing/2014/main" id="{75A0BF85-27EF-7B00-C2CF-2798324420C8}"/>
              </a:ext>
            </a:extLst>
          </p:cNvPr>
          <p:cNvSpPr>
            <a:spLocks noGrp="1"/>
          </p:cNvSpPr>
          <p:nvPr>
            <p:ph idx="1"/>
          </p:nvPr>
        </p:nvSpPr>
        <p:spPr>
          <a:xfrm>
            <a:off x="791634" y="788989"/>
            <a:ext cx="8596668" cy="3880773"/>
          </a:xfrm>
        </p:spPr>
        <p:txBody>
          <a:bodyPr/>
          <a:lstStyle/>
          <a:p>
            <a:pPr algn="just">
              <a:lnSpc>
                <a:spcPct val="150000"/>
              </a:lnSpc>
            </a:pPr>
            <a:r>
              <a:rPr lang="en-US" sz="1800" dirty="0">
                <a:cs typeface="Times New Roman" pitchFamily="18" charset="0"/>
              </a:rPr>
              <a:t>Keyboard</a:t>
            </a:r>
          </a:p>
          <a:p>
            <a:pPr algn="just">
              <a:lnSpc>
                <a:spcPct val="150000"/>
              </a:lnSpc>
            </a:pPr>
            <a:r>
              <a:rPr lang="en-US" sz="1800" dirty="0">
                <a:cs typeface="Times New Roman" pitchFamily="18" charset="0"/>
              </a:rPr>
              <a:t>Mouse </a:t>
            </a:r>
          </a:p>
          <a:p>
            <a:pPr algn="just">
              <a:lnSpc>
                <a:spcPct val="150000"/>
              </a:lnSpc>
            </a:pPr>
            <a:r>
              <a:rPr lang="en-US" sz="1800" dirty="0" err="1">
                <a:cs typeface="Times New Roman" pitchFamily="18" charset="0"/>
              </a:rPr>
              <a:t>Harddisk</a:t>
            </a:r>
            <a:r>
              <a:rPr lang="en-US" sz="1800" dirty="0">
                <a:cs typeface="Times New Roman" pitchFamily="18" charset="0"/>
              </a:rPr>
              <a:t>	</a:t>
            </a:r>
          </a:p>
          <a:p>
            <a:pPr algn="just">
              <a:lnSpc>
                <a:spcPct val="150000"/>
              </a:lnSpc>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2615640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EA670-E5A3-40E7-BA9E-6CA047416B4E}"/>
              </a:ext>
            </a:extLst>
          </p:cNvPr>
          <p:cNvSpPr>
            <a:spLocks noGrp="1"/>
          </p:cNvSpPr>
          <p:nvPr>
            <p:ph type="title"/>
          </p:nvPr>
        </p:nvSpPr>
        <p:spPr>
          <a:xfrm>
            <a:off x="1925" y="156238"/>
            <a:ext cx="8596668" cy="1320800"/>
          </a:xfrm>
        </p:spPr>
        <p:txBody>
          <a:bodyPr/>
          <a:lstStyle/>
          <a:p>
            <a:r>
              <a:rPr lang="en-US" sz="3600" b="1" dirty="0"/>
              <a:t>CONCLUSION</a:t>
            </a:r>
            <a:endParaRPr lang="en-IN" b="1" dirty="0"/>
          </a:p>
        </p:txBody>
      </p:sp>
      <p:sp>
        <p:nvSpPr>
          <p:cNvPr id="3" name="Content Placeholder 2">
            <a:extLst>
              <a:ext uri="{FF2B5EF4-FFF2-40B4-BE49-F238E27FC236}">
                <a16:creationId xmlns:a16="http://schemas.microsoft.com/office/drawing/2014/main" id="{781B58E1-007C-CA6E-99F9-B84DDA13DED5}"/>
              </a:ext>
            </a:extLst>
          </p:cNvPr>
          <p:cNvSpPr>
            <a:spLocks noGrp="1"/>
          </p:cNvSpPr>
          <p:nvPr>
            <p:ph idx="1"/>
          </p:nvPr>
        </p:nvSpPr>
        <p:spPr>
          <a:xfrm>
            <a:off x="301336" y="955963"/>
            <a:ext cx="9206345" cy="5818909"/>
          </a:xfrm>
        </p:spPr>
        <p:txBody>
          <a:bodyPr>
            <a:noAutofit/>
          </a:bodyPr>
          <a:lstStyle/>
          <a:p>
            <a:pPr algn="just">
              <a:lnSpc>
                <a:spcPct val="150000"/>
              </a:lnSpc>
            </a:pPr>
            <a:r>
              <a:rPr lang="en-US" dirty="0"/>
              <a:t>Effective Future adjustments may be made with ease because of how the package was created. The project's development has led to the following inferences. Efficiency is increased by automating the entire system.</a:t>
            </a:r>
          </a:p>
          <a:p>
            <a:pPr algn="just">
              <a:lnSpc>
                <a:spcPct val="150000"/>
              </a:lnSpc>
            </a:pPr>
            <a:r>
              <a:rPr lang="en-US" dirty="0"/>
              <a:t> When compared to the current system, it offers a user-friendly graphical interface that is superior. Depending on their permissions, it grants the permitted users the proper access. It successfully gets over the communication lag. </a:t>
            </a:r>
          </a:p>
          <a:p>
            <a:pPr algn="just">
              <a:lnSpc>
                <a:spcPct val="150000"/>
              </a:lnSpc>
            </a:pPr>
            <a:r>
              <a:rPr lang="en-US" dirty="0"/>
              <a:t>Our everyday lives revolve around our cars, which require routine maintenance to function well. IoT automation makes the entire process of automotive service quick and smart. </a:t>
            </a:r>
          </a:p>
          <a:p>
            <a:pPr algn="just">
              <a:lnSpc>
                <a:spcPct val="150000"/>
              </a:lnSpc>
            </a:pPr>
            <a:r>
              <a:rPr lang="en-US" dirty="0"/>
              <a:t>The above-mentioned technology not only keeps track of the condition of our automobile in </a:t>
            </a:r>
            <a:r>
              <a:rPr lang="en-US" dirty="0" err="1"/>
              <a:t>realtime</a:t>
            </a:r>
            <a:r>
              <a:rPr lang="en-US" dirty="0"/>
              <a:t>, but it also offers vital information and forecasts that enable us to estimate the cost and timing of the subsequent service.</a:t>
            </a:r>
          </a:p>
          <a:p>
            <a:pPr marL="0" indent="0" algn="just">
              <a:lnSpc>
                <a:spcPct val="150000"/>
              </a:lnSpc>
              <a:buNone/>
            </a:pPr>
            <a:r>
              <a:rPr lang="en-US" dirty="0"/>
              <a:t> </a:t>
            </a:r>
            <a:endParaRPr lang="en-IN" dirty="0"/>
          </a:p>
        </p:txBody>
      </p:sp>
    </p:spTree>
    <p:extLst>
      <p:ext uri="{BB962C8B-B14F-4D97-AF65-F5344CB8AC3E}">
        <p14:creationId xmlns:p14="http://schemas.microsoft.com/office/powerpoint/2010/main" val="7098890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95377BE-3103-5779-8DE4-63CEA7FE5501}"/>
              </a:ext>
            </a:extLst>
          </p:cNvPr>
          <p:cNvSpPr>
            <a:spLocks noGrp="1"/>
          </p:cNvSpPr>
          <p:nvPr>
            <p:ph idx="4294967295"/>
          </p:nvPr>
        </p:nvSpPr>
        <p:spPr>
          <a:xfrm>
            <a:off x="405245" y="373352"/>
            <a:ext cx="8596313" cy="3881437"/>
          </a:xfrm>
        </p:spPr>
        <p:txBody>
          <a:bodyPr>
            <a:normAutofit lnSpcReduction="10000"/>
          </a:bodyPr>
          <a:lstStyle/>
          <a:p>
            <a:pPr algn="just">
              <a:lnSpc>
                <a:spcPct val="150000"/>
              </a:lnSpc>
            </a:pPr>
            <a:r>
              <a:rPr lang="en-US" dirty="0"/>
              <a:t>Even though this technology raises the cost of servicing, it stops service facilities from charging more and informs the client of all the modifications made to the vehicle. Overall, the consumer saves time and money with this method.</a:t>
            </a:r>
          </a:p>
          <a:p>
            <a:pPr algn="just">
              <a:lnSpc>
                <a:spcPct val="150000"/>
              </a:lnSpc>
            </a:pPr>
            <a:r>
              <a:rPr lang="en-US" dirty="0"/>
              <a:t> The way we live and work has been dramatically changed by technologies like IoT and RPA. It has simplified our lives.</a:t>
            </a:r>
          </a:p>
          <a:p>
            <a:pPr algn="just">
              <a:lnSpc>
                <a:spcPct val="150000"/>
              </a:lnSpc>
            </a:pPr>
            <a:r>
              <a:rPr lang="en-US" dirty="0"/>
              <a:t> This technique lessens client effort while simultaneously improving the efficiency of our automobile. Predictive analysis may be enhanced by employing AI and different performance-enhancing techniques.</a:t>
            </a:r>
            <a:endParaRPr lang="en-IN" dirty="0"/>
          </a:p>
        </p:txBody>
      </p:sp>
    </p:spTree>
    <p:extLst>
      <p:ext uri="{BB962C8B-B14F-4D97-AF65-F5344CB8AC3E}">
        <p14:creationId xmlns:p14="http://schemas.microsoft.com/office/powerpoint/2010/main" val="351056009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23</TotalTime>
  <Words>2420</Words>
  <Application>Microsoft Office PowerPoint</Application>
  <PresentationFormat>Widescreen</PresentationFormat>
  <Paragraphs>102</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Times New Roman</vt:lpstr>
      <vt:lpstr>Trebuchet MS</vt:lpstr>
      <vt:lpstr>Wingdings 3</vt:lpstr>
      <vt:lpstr>Facet</vt:lpstr>
      <vt:lpstr>Bike and car service management based  web application</vt:lpstr>
      <vt:lpstr>Abstract</vt:lpstr>
      <vt:lpstr>PowerPoint Presentation</vt:lpstr>
      <vt:lpstr>Objective</vt:lpstr>
      <vt:lpstr>Existing System</vt:lpstr>
      <vt:lpstr>Disadvantage</vt:lpstr>
      <vt:lpstr>PROPOSED SYSTEM :</vt:lpstr>
      <vt:lpstr>PowerPoint Presentation</vt:lpstr>
      <vt:lpstr>Advantage</vt:lpstr>
      <vt:lpstr>Introduction</vt:lpstr>
      <vt:lpstr>PowerPoint Presentation</vt:lpstr>
      <vt:lpstr>MODULES</vt:lpstr>
      <vt:lpstr>Customer Management Module </vt:lpstr>
      <vt:lpstr>Appointment and Scheduling Module </vt:lpstr>
      <vt:lpstr>Service Management Module </vt:lpstr>
      <vt:lpstr>Inventory and Parts Management Module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2</cp:revision>
  <dcterms:created xsi:type="dcterms:W3CDTF">2024-12-16T12:09:07Z</dcterms:created>
  <dcterms:modified xsi:type="dcterms:W3CDTF">2024-12-16T12:32:50Z</dcterms:modified>
</cp:coreProperties>
</file>