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88A06E43-FB49-40EB-A136-219DD6CEE486}" type="datetimeFigureOut">
              <a:rPr lang="en-IN" smtClean="0"/>
              <a:t>14-12-2024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F72D2E26-2C70-468E-8AFA-EAE69EADD2FE}" type="slidenum">
              <a:rPr lang="en-IN" smtClean="0"/>
              <a:t>‹#›</a:t>
            </a:fld>
            <a:endParaRPr lang="en-IN"/>
          </a:p>
        </p:txBody>
      </p:sp>
    </p:spTree>
    <p:extLst>
      <p:ext uri="{BB962C8B-B14F-4D97-AF65-F5344CB8AC3E}">
        <p14:creationId xmlns:p14="http://schemas.microsoft.com/office/powerpoint/2010/main" val="115666745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A06E43-FB49-40EB-A136-219DD6CEE486}"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72D2E26-2C70-468E-8AFA-EAE69EADD2FE}" type="slidenum">
              <a:rPr lang="en-IN" smtClean="0"/>
              <a:t>‹#›</a:t>
            </a:fld>
            <a:endParaRPr lang="en-IN"/>
          </a:p>
        </p:txBody>
      </p:sp>
    </p:spTree>
    <p:extLst>
      <p:ext uri="{BB962C8B-B14F-4D97-AF65-F5344CB8AC3E}">
        <p14:creationId xmlns:p14="http://schemas.microsoft.com/office/powerpoint/2010/main" val="27394804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A06E43-FB49-40EB-A136-219DD6CEE486}"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72D2E26-2C70-468E-8AFA-EAE69EADD2FE}" type="slidenum">
              <a:rPr lang="en-IN" smtClean="0"/>
              <a:t>‹#›</a:t>
            </a:fld>
            <a:endParaRPr lang="en-IN"/>
          </a:p>
        </p:txBody>
      </p:sp>
    </p:spTree>
    <p:extLst>
      <p:ext uri="{BB962C8B-B14F-4D97-AF65-F5344CB8AC3E}">
        <p14:creationId xmlns:p14="http://schemas.microsoft.com/office/powerpoint/2010/main" val="5499389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8A06E43-FB49-40EB-A136-219DD6CEE486}"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72D2E26-2C70-468E-8AFA-EAE69EADD2FE}" type="slidenum">
              <a:rPr lang="en-IN" smtClean="0"/>
              <a:t>‹#›</a:t>
            </a:fld>
            <a:endParaRPr lang="en-IN"/>
          </a:p>
        </p:txBody>
      </p:sp>
    </p:spTree>
    <p:extLst>
      <p:ext uri="{BB962C8B-B14F-4D97-AF65-F5344CB8AC3E}">
        <p14:creationId xmlns:p14="http://schemas.microsoft.com/office/powerpoint/2010/main" val="1330596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8A06E43-FB49-40EB-A136-219DD6CEE486}" type="datetimeFigureOut">
              <a:rPr lang="en-IN" smtClean="0"/>
              <a:t>14-12-2024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72D2E26-2C70-468E-8AFA-EAE69EADD2FE}" type="slidenum">
              <a:rPr lang="en-IN" smtClean="0"/>
              <a:t>‹#›</a:t>
            </a:fld>
            <a:endParaRPr lang="en-IN"/>
          </a:p>
        </p:txBody>
      </p:sp>
    </p:spTree>
    <p:extLst>
      <p:ext uri="{BB962C8B-B14F-4D97-AF65-F5344CB8AC3E}">
        <p14:creationId xmlns:p14="http://schemas.microsoft.com/office/powerpoint/2010/main" val="3511674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8A06E43-FB49-40EB-A136-219DD6CEE486}" type="datetimeFigureOut">
              <a:rPr lang="en-IN" smtClean="0"/>
              <a:t>14-12-2024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72D2E26-2C70-468E-8AFA-EAE69EADD2FE}" type="slidenum">
              <a:rPr lang="en-IN" smtClean="0"/>
              <a:t>‹#›</a:t>
            </a:fld>
            <a:endParaRPr lang="en-IN"/>
          </a:p>
        </p:txBody>
      </p:sp>
    </p:spTree>
    <p:extLst>
      <p:ext uri="{BB962C8B-B14F-4D97-AF65-F5344CB8AC3E}">
        <p14:creationId xmlns:p14="http://schemas.microsoft.com/office/powerpoint/2010/main" val="1798137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88A06E43-FB49-40EB-A136-219DD6CEE486}" type="datetimeFigureOut">
              <a:rPr lang="en-IN" smtClean="0"/>
              <a:t>14-12-2024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72D2E26-2C70-468E-8AFA-EAE69EADD2FE}" type="slidenum">
              <a:rPr lang="en-IN" smtClean="0"/>
              <a:t>‹#›</a:t>
            </a:fld>
            <a:endParaRPr lang="en-IN"/>
          </a:p>
        </p:txBody>
      </p:sp>
    </p:spTree>
    <p:extLst>
      <p:ext uri="{BB962C8B-B14F-4D97-AF65-F5344CB8AC3E}">
        <p14:creationId xmlns:p14="http://schemas.microsoft.com/office/powerpoint/2010/main" val="35347758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A06E43-FB49-40EB-A136-219DD6CEE486}"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72D2E26-2C70-468E-8AFA-EAE69EADD2FE}" type="slidenum">
              <a:rPr lang="en-IN" smtClean="0"/>
              <a:t>‹#›</a:t>
            </a:fld>
            <a:endParaRPr lang="en-IN"/>
          </a:p>
        </p:txBody>
      </p:sp>
    </p:spTree>
    <p:extLst>
      <p:ext uri="{BB962C8B-B14F-4D97-AF65-F5344CB8AC3E}">
        <p14:creationId xmlns:p14="http://schemas.microsoft.com/office/powerpoint/2010/main" val="1184449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A06E43-FB49-40EB-A136-219DD6CEE486}"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72D2E26-2C70-468E-8AFA-EAE69EADD2FE}" type="slidenum">
              <a:rPr lang="en-IN" smtClean="0"/>
              <a:t>‹#›</a:t>
            </a:fld>
            <a:endParaRPr lang="en-IN"/>
          </a:p>
        </p:txBody>
      </p:sp>
    </p:spTree>
    <p:extLst>
      <p:ext uri="{BB962C8B-B14F-4D97-AF65-F5344CB8AC3E}">
        <p14:creationId xmlns:p14="http://schemas.microsoft.com/office/powerpoint/2010/main" val="6389671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A06E43-FB49-40EB-A136-219DD6CEE486}"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72D2E26-2C70-468E-8AFA-EAE69EADD2FE}" type="slidenum">
              <a:rPr lang="en-IN" smtClean="0"/>
              <a:t>‹#›</a:t>
            </a:fld>
            <a:endParaRPr lang="en-IN"/>
          </a:p>
        </p:txBody>
      </p:sp>
    </p:spTree>
    <p:extLst>
      <p:ext uri="{BB962C8B-B14F-4D97-AF65-F5344CB8AC3E}">
        <p14:creationId xmlns:p14="http://schemas.microsoft.com/office/powerpoint/2010/main" val="38744576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A06E43-FB49-40EB-A136-219DD6CEE486}"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72D2E26-2C70-468E-8AFA-EAE69EADD2FE}" type="slidenum">
              <a:rPr lang="en-IN" smtClean="0"/>
              <a:t>‹#›</a:t>
            </a:fld>
            <a:endParaRPr lang="en-IN"/>
          </a:p>
        </p:txBody>
      </p:sp>
    </p:spTree>
    <p:extLst>
      <p:ext uri="{BB962C8B-B14F-4D97-AF65-F5344CB8AC3E}">
        <p14:creationId xmlns:p14="http://schemas.microsoft.com/office/powerpoint/2010/main" val="42790061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A06E43-FB49-40EB-A136-219DD6CEE486}"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72D2E26-2C70-468E-8AFA-EAE69EADD2FE}" type="slidenum">
              <a:rPr lang="en-IN" smtClean="0"/>
              <a:t>‹#›</a:t>
            </a:fld>
            <a:endParaRPr lang="en-IN"/>
          </a:p>
        </p:txBody>
      </p:sp>
    </p:spTree>
    <p:extLst>
      <p:ext uri="{BB962C8B-B14F-4D97-AF65-F5344CB8AC3E}">
        <p14:creationId xmlns:p14="http://schemas.microsoft.com/office/powerpoint/2010/main" val="15028019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A06E43-FB49-40EB-A136-219DD6CEE486}"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72D2E26-2C70-468E-8AFA-EAE69EADD2FE}" type="slidenum">
              <a:rPr lang="en-IN" smtClean="0"/>
              <a:t>‹#›</a:t>
            </a:fld>
            <a:endParaRPr lang="en-IN"/>
          </a:p>
        </p:txBody>
      </p:sp>
    </p:spTree>
    <p:extLst>
      <p:ext uri="{BB962C8B-B14F-4D97-AF65-F5344CB8AC3E}">
        <p14:creationId xmlns:p14="http://schemas.microsoft.com/office/powerpoint/2010/main" val="35836806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A06E43-FB49-40EB-A136-219DD6CEE486}"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72D2E26-2C70-468E-8AFA-EAE69EADD2FE}" type="slidenum">
              <a:rPr lang="en-IN" smtClean="0"/>
              <a:t>‹#›</a:t>
            </a:fld>
            <a:endParaRPr lang="en-IN"/>
          </a:p>
        </p:txBody>
      </p:sp>
    </p:spTree>
    <p:extLst>
      <p:ext uri="{BB962C8B-B14F-4D97-AF65-F5344CB8AC3E}">
        <p14:creationId xmlns:p14="http://schemas.microsoft.com/office/powerpoint/2010/main" val="3954200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A06E43-FB49-40EB-A136-219DD6CEE486}"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72D2E26-2C70-468E-8AFA-EAE69EADD2FE}" type="slidenum">
              <a:rPr lang="en-IN" smtClean="0"/>
              <a:t>‹#›</a:t>
            </a:fld>
            <a:endParaRPr lang="en-IN"/>
          </a:p>
        </p:txBody>
      </p:sp>
    </p:spTree>
    <p:extLst>
      <p:ext uri="{BB962C8B-B14F-4D97-AF65-F5344CB8AC3E}">
        <p14:creationId xmlns:p14="http://schemas.microsoft.com/office/powerpoint/2010/main" val="18999482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A06E43-FB49-40EB-A136-219DD6CEE486}"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72D2E26-2C70-468E-8AFA-EAE69EADD2FE}" type="slidenum">
              <a:rPr lang="en-IN" smtClean="0"/>
              <a:t>‹#›</a:t>
            </a:fld>
            <a:endParaRPr lang="en-IN"/>
          </a:p>
        </p:txBody>
      </p:sp>
    </p:spTree>
    <p:extLst>
      <p:ext uri="{BB962C8B-B14F-4D97-AF65-F5344CB8AC3E}">
        <p14:creationId xmlns:p14="http://schemas.microsoft.com/office/powerpoint/2010/main" val="6096213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A06E43-FB49-40EB-A136-219DD6CEE486}"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72D2E26-2C70-468E-8AFA-EAE69EADD2FE}" type="slidenum">
              <a:rPr lang="en-IN" smtClean="0"/>
              <a:t>‹#›</a:t>
            </a:fld>
            <a:endParaRPr lang="en-IN"/>
          </a:p>
        </p:txBody>
      </p:sp>
    </p:spTree>
    <p:extLst>
      <p:ext uri="{BB962C8B-B14F-4D97-AF65-F5344CB8AC3E}">
        <p14:creationId xmlns:p14="http://schemas.microsoft.com/office/powerpoint/2010/main" val="3081363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8A06E43-FB49-40EB-A136-219DD6CEE486}" type="datetimeFigureOut">
              <a:rPr lang="en-IN" smtClean="0"/>
              <a:t>14-12-2024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72D2E26-2C70-468E-8AFA-EAE69EADD2FE}" type="slidenum">
              <a:rPr lang="en-IN" smtClean="0"/>
              <a:t>‹#›</a:t>
            </a:fld>
            <a:endParaRPr lang="en-IN"/>
          </a:p>
        </p:txBody>
      </p:sp>
    </p:spTree>
    <p:extLst>
      <p:ext uri="{BB962C8B-B14F-4D97-AF65-F5344CB8AC3E}">
        <p14:creationId xmlns:p14="http://schemas.microsoft.com/office/powerpoint/2010/main" val="1940815875"/>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4C8FAD5-336E-5E98-C207-3B4040B29B17}"/>
              </a:ext>
            </a:extLst>
          </p:cNvPr>
          <p:cNvSpPr>
            <a:spLocks noGrp="1"/>
          </p:cNvSpPr>
          <p:nvPr>
            <p:ph type="title"/>
          </p:nvPr>
        </p:nvSpPr>
        <p:spPr>
          <a:xfrm>
            <a:off x="2836719" y="2417618"/>
            <a:ext cx="10131425" cy="1456267"/>
          </a:xfrm>
        </p:spPr>
        <p:txBody>
          <a:bodyPr>
            <a:normAutofit/>
          </a:bodyPr>
          <a:lstStyle/>
          <a:p>
            <a:r>
              <a:rPr lang="en-IN" b="1" cap="none" dirty="0"/>
              <a:t>Automated chatbot web app</a:t>
            </a:r>
          </a:p>
        </p:txBody>
      </p:sp>
    </p:spTree>
    <p:extLst>
      <p:ext uri="{BB962C8B-B14F-4D97-AF65-F5344CB8AC3E}">
        <p14:creationId xmlns:p14="http://schemas.microsoft.com/office/powerpoint/2010/main" val="7505640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9A045-622F-B863-F826-97C4DB937359}"/>
              </a:ext>
            </a:extLst>
          </p:cNvPr>
          <p:cNvSpPr>
            <a:spLocks noGrp="1"/>
          </p:cNvSpPr>
          <p:nvPr>
            <p:ph type="title"/>
          </p:nvPr>
        </p:nvSpPr>
        <p:spPr>
          <a:xfrm>
            <a:off x="41565" y="-284019"/>
            <a:ext cx="10131425" cy="1456267"/>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6C1D83CD-1A9C-67AE-3F51-DBC56DB14F66}"/>
              </a:ext>
            </a:extLst>
          </p:cNvPr>
          <p:cNvSpPr>
            <a:spLocks noGrp="1"/>
          </p:cNvSpPr>
          <p:nvPr>
            <p:ph idx="1"/>
          </p:nvPr>
        </p:nvSpPr>
        <p:spPr>
          <a:xfrm>
            <a:off x="259774" y="1034665"/>
            <a:ext cx="11409218" cy="5283008"/>
          </a:xfrm>
        </p:spPr>
        <p:txBody>
          <a:bodyPr>
            <a:noAutofit/>
          </a:bodyPr>
          <a:lstStyle/>
          <a:p>
            <a:pPr algn="just">
              <a:lnSpc>
                <a:spcPct val="150000"/>
              </a:lnSpc>
            </a:pPr>
            <a:r>
              <a:rPr lang="en-US" dirty="0"/>
              <a:t>One of the most important features of any online service is the quality of its customer care. However, with the development of NLP tools, businesses are considering automated chatbot solutions to keep up with the increasing demand for their products and services. </a:t>
            </a:r>
          </a:p>
          <a:p>
            <a:pPr algn="just">
              <a:lnSpc>
                <a:spcPct val="150000"/>
              </a:lnSpc>
            </a:pPr>
            <a:r>
              <a:rPr lang="en-US" dirty="0"/>
              <a:t>In view of this, the chatbot was developed using AIML java interpreter library Program AB which helps match input and output predefined in the AIML file. AIML (Artificial Intelligence Markup Language) was used to preprocess and train the bot using ready-made AIML file for FAQ questions. </a:t>
            </a:r>
          </a:p>
          <a:p>
            <a:pPr algn="just">
              <a:lnSpc>
                <a:spcPct val="150000"/>
              </a:lnSpc>
            </a:pPr>
            <a:r>
              <a:rPr lang="en-US" dirty="0"/>
              <a:t>Also, </a:t>
            </a:r>
            <a:r>
              <a:rPr lang="en-US" dirty="0" err="1"/>
              <a:t>vaadin</a:t>
            </a:r>
            <a:r>
              <a:rPr lang="en-US" dirty="0"/>
              <a:t> was used to build a web UI to interact with the trained AIML bot. Finally, a google script was written to translate from any language to English for the bot to understand and send the response in the preferred language of the user. Findings showed that the response time of the bot is dependent of the network, as the design gave a score of 70%, 80%, 90% and 90% for load testing, stability, reliability testing and usability testing, respectively. </a:t>
            </a:r>
          </a:p>
        </p:txBody>
      </p:sp>
    </p:spTree>
    <p:extLst>
      <p:ext uri="{BB962C8B-B14F-4D97-AF65-F5344CB8AC3E}">
        <p14:creationId xmlns:p14="http://schemas.microsoft.com/office/powerpoint/2010/main" val="23522119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13CF96-D32B-75C8-B2D4-49DD4FE843CE}"/>
              </a:ext>
            </a:extLst>
          </p:cNvPr>
          <p:cNvSpPr>
            <a:spLocks noGrp="1"/>
          </p:cNvSpPr>
          <p:nvPr>
            <p:ph idx="4294967295"/>
          </p:nvPr>
        </p:nvSpPr>
        <p:spPr>
          <a:xfrm>
            <a:off x="529937" y="375083"/>
            <a:ext cx="10245726" cy="3802062"/>
          </a:xfrm>
        </p:spPr>
        <p:txBody>
          <a:bodyPr/>
          <a:lstStyle/>
          <a:p>
            <a:pPr algn="just">
              <a:lnSpc>
                <a:spcPct val="150000"/>
              </a:lnSpc>
            </a:pPr>
            <a:r>
              <a:rPr lang="en-US" dirty="0"/>
              <a:t>Also, the bot is compatible with different operating systems, both for forward compatibility and backward compatibility having a score of 95%. The bot was able to answer customer questions, enquiries and complaints and the response time of the bot depends on the strength of the network since it is web based.</a:t>
            </a:r>
          </a:p>
          <a:p>
            <a:pPr algn="just">
              <a:lnSpc>
                <a:spcPct val="150000"/>
              </a:lnSpc>
            </a:pPr>
            <a:r>
              <a:rPr lang="en-US" dirty="0"/>
              <a:t> Hence, the system provided a simple, cheaper, and durable customer financial and payment application service. Since chatbots cannot answer all questions, businesses that decide to implement them should ensure that they have enough protections in place against attacks and that routine requests are </a:t>
            </a:r>
            <a:r>
              <a:rPr lang="en-US" dirty="0" err="1"/>
              <a:t>standardised</a:t>
            </a:r>
            <a:r>
              <a:rPr lang="en-US" dirty="0"/>
              <a:t> to ensure optimal performance.</a:t>
            </a:r>
            <a:endParaRPr lang="en-IN" dirty="0"/>
          </a:p>
          <a:p>
            <a:endParaRPr lang="en-IN" dirty="0"/>
          </a:p>
        </p:txBody>
      </p:sp>
    </p:spTree>
    <p:extLst>
      <p:ext uri="{BB962C8B-B14F-4D97-AF65-F5344CB8AC3E}">
        <p14:creationId xmlns:p14="http://schemas.microsoft.com/office/powerpoint/2010/main" val="11546607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20C3C-AFFA-48A0-DA79-18AA83C2E70B}"/>
              </a:ext>
            </a:extLst>
          </p:cNvPr>
          <p:cNvSpPr>
            <a:spLocks noGrp="1"/>
          </p:cNvSpPr>
          <p:nvPr>
            <p:ph type="title"/>
          </p:nvPr>
        </p:nvSpPr>
        <p:spPr>
          <a:xfrm>
            <a:off x="31174" y="-273627"/>
            <a:ext cx="10131425" cy="1456267"/>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D80890ED-87F7-A5F2-28CA-B0E1863AC259}"/>
              </a:ext>
            </a:extLst>
          </p:cNvPr>
          <p:cNvSpPr>
            <a:spLocks noGrp="1"/>
          </p:cNvSpPr>
          <p:nvPr>
            <p:ph idx="1"/>
          </p:nvPr>
        </p:nvSpPr>
        <p:spPr>
          <a:xfrm>
            <a:off x="862447" y="863985"/>
            <a:ext cx="10131425" cy="3649133"/>
          </a:xfrm>
        </p:spPr>
        <p:txBody>
          <a:bodyPr/>
          <a:lstStyle/>
          <a:p>
            <a:pPr algn="just">
              <a:lnSpc>
                <a:spcPct val="150000"/>
              </a:lnSpc>
            </a:pPr>
            <a:r>
              <a:rPr lang="en-US" dirty="0"/>
              <a:t>This study aims to design a chatbot to solve web-based financial and payment application services. Specific Objectives are to: </a:t>
            </a:r>
          </a:p>
          <a:p>
            <a:pPr algn="just">
              <a:lnSpc>
                <a:spcPct val="150000"/>
              </a:lnSpc>
            </a:pPr>
            <a:r>
              <a:rPr lang="en-US" dirty="0"/>
              <a:t> Create a web page on which the chatbot was deployed using Java interpreter and spring boot project using Spring </a:t>
            </a:r>
            <a:r>
              <a:rPr lang="en-US" dirty="0" err="1"/>
              <a:t>initializr</a:t>
            </a:r>
            <a:r>
              <a:rPr lang="en-US" dirty="0"/>
              <a:t>. </a:t>
            </a:r>
          </a:p>
          <a:p>
            <a:pPr algn="just">
              <a:lnSpc>
                <a:spcPct val="150000"/>
              </a:lnSpc>
            </a:pPr>
            <a:r>
              <a:rPr lang="en-US" dirty="0"/>
              <a:t> Implement the design in (</a:t>
            </a:r>
            <a:r>
              <a:rPr lang="en-US" dirty="0" err="1"/>
              <a:t>i</a:t>
            </a:r>
            <a:r>
              <a:rPr lang="en-US" dirty="0"/>
              <a:t>), the Bot logic and build a web UI to interact with the AIML bot using </a:t>
            </a:r>
            <a:r>
              <a:rPr lang="en-US" dirty="0" err="1"/>
              <a:t>vaadin</a:t>
            </a:r>
            <a:r>
              <a:rPr lang="en-US" dirty="0"/>
              <a:t>. </a:t>
            </a:r>
          </a:p>
          <a:p>
            <a:pPr algn="just">
              <a:lnSpc>
                <a:spcPct val="150000"/>
              </a:lnSpc>
            </a:pPr>
            <a:r>
              <a:rPr lang="en-US" dirty="0"/>
              <a:t>Evaluate and test the performance of the designed chatbot using accuracy, scalability, and functionality</a:t>
            </a:r>
            <a:endParaRPr lang="en-IN" dirty="0"/>
          </a:p>
        </p:txBody>
      </p:sp>
    </p:spTree>
    <p:extLst>
      <p:ext uri="{BB962C8B-B14F-4D97-AF65-F5344CB8AC3E}">
        <p14:creationId xmlns:p14="http://schemas.microsoft.com/office/powerpoint/2010/main" val="38235515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FEC57-B406-BDD3-2037-A1322BEF5F1E}"/>
              </a:ext>
            </a:extLst>
          </p:cNvPr>
          <p:cNvSpPr>
            <a:spLocks noGrp="1"/>
          </p:cNvSpPr>
          <p:nvPr>
            <p:ph type="title"/>
          </p:nvPr>
        </p:nvSpPr>
        <p:spPr>
          <a:xfrm>
            <a:off x="93519" y="-148936"/>
            <a:ext cx="10131425" cy="1456267"/>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DEB45134-B0C4-41A9-1FA4-7BC1178DAF55}"/>
              </a:ext>
            </a:extLst>
          </p:cNvPr>
          <p:cNvSpPr>
            <a:spLocks noGrp="1"/>
          </p:cNvSpPr>
          <p:nvPr>
            <p:ph idx="1"/>
          </p:nvPr>
        </p:nvSpPr>
        <p:spPr>
          <a:xfrm>
            <a:off x="484909" y="1196494"/>
            <a:ext cx="11222181" cy="5027660"/>
          </a:xfrm>
        </p:spPr>
        <p:txBody>
          <a:bodyPr>
            <a:noAutofit/>
          </a:bodyPr>
          <a:lstStyle/>
          <a:p>
            <a:pPr algn="just">
              <a:lnSpc>
                <a:spcPct val="150000"/>
              </a:lnSpc>
            </a:pPr>
            <a:r>
              <a:rPr lang="en-US" dirty="0"/>
              <a:t>This system leverages advanced technologies such as </a:t>
            </a:r>
            <a:r>
              <a:rPr lang="en-US" b="1" dirty="0"/>
              <a:t>Natural Language Processing (NLP)</a:t>
            </a:r>
            <a:r>
              <a:rPr lang="en-US" dirty="0"/>
              <a:t>, </a:t>
            </a:r>
            <a:r>
              <a:rPr lang="en-US" b="1" dirty="0"/>
              <a:t>Machine Learning (ML)</a:t>
            </a:r>
            <a:r>
              <a:rPr lang="en-US" dirty="0"/>
              <a:t>, and </a:t>
            </a:r>
            <a:r>
              <a:rPr lang="en-US" b="1" dirty="0"/>
              <a:t>Artificial Intelligence (AI)</a:t>
            </a:r>
            <a:r>
              <a:rPr lang="en-US" dirty="0"/>
              <a:t> to understand, process, and respond to user inquiries, offering a seamless conversational experience. </a:t>
            </a:r>
          </a:p>
          <a:p>
            <a:pPr algn="just">
              <a:lnSpc>
                <a:spcPct val="150000"/>
              </a:lnSpc>
            </a:pPr>
            <a:r>
              <a:rPr lang="en-US" dirty="0"/>
              <a:t>The chatbot can handle a wide range of tasks, from answering frequently asked questions (FAQs) to processing complex requests, depending on its design and functionality. The architecture typically consists of several core modules, including </a:t>
            </a:r>
            <a:r>
              <a:rPr lang="en-US" b="1" dirty="0"/>
              <a:t>User Interface (UI)</a:t>
            </a:r>
            <a:r>
              <a:rPr lang="en-US" dirty="0"/>
              <a:t>, which displays the chat window and enables user interaction, </a:t>
            </a:r>
            <a:r>
              <a:rPr lang="en-US" b="1" dirty="0"/>
              <a:t>Dialogue Management</a:t>
            </a:r>
            <a:r>
              <a:rPr lang="en-US" dirty="0"/>
              <a:t> to handle the flow of conversations, and </a:t>
            </a:r>
            <a:r>
              <a:rPr lang="en-US" b="1" dirty="0"/>
              <a:t>NLP</a:t>
            </a:r>
            <a:r>
              <a:rPr lang="en-US" dirty="0"/>
              <a:t> to interpret and understand user inputs. </a:t>
            </a:r>
          </a:p>
          <a:p>
            <a:pPr algn="just">
              <a:lnSpc>
                <a:spcPct val="150000"/>
              </a:lnSpc>
            </a:pPr>
            <a:r>
              <a:rPr lang="en-US" dirty="0"/>
              <a:t>Additionally, the system may feature </a:t>
            </a:r>
            <a:r>
              <a:rPr lang="en-US" b="1" dirty="0"/>
              <a:t>Knowledge Base Integration</a:t>
            </a:r>
            <a:r>
              <a:rPr lang="en-US" dirty="0"/>
              <a:t> for automated responses, </a:t>
            </a:r>
            <a:r>
              <a:rPr lang="en-US" b="1" dirty="0"/>
              <a:t>User Authentication</a:t>
            </a:r>
            <a:r>
              <a:rPr lang="en-US" dirty="0"/>
              <a:t> for personalized services, and </a:t>
            </a:r>
            <a:r>
              <a:rPr lang="en-US" b="1" dirty="0"/>
              <a:t>Analytics</a:t>
            </a:r>
            <a:r>
              <a:rPr lang="en-US" dirty="0"/>
              <a:t> to track performance and enhance the chatbot’s learning over time. </a:t>
            </a:r>
          </a:p>
          <a:p>
            <a:pPr algn="just">
              <a:lnSpc>
                <a:spcPct val="150000"/>
              </a:lnSpc>
            </a:pPr>
            <a:r>
              <a:rPr lang="en-US" dirty="0"/>
              <a:t>Chatbots can be integrated across multiple platforms, including websites, messaging apps, and social media, providing users with a consistent experience across various channels. Security measures are crucial.</a:t>
            </a:r>
            <a:endParaRPr lang="en-IN" dirty="0"/>
          </a:p>
        </p:txBody>
      </p:sp>
    </p:spTree>
    <p:extLst>
      <p:ext uri="{BB962C8B-B14F-4D97-AF65-F5344CB8AC3E}">
        <p14:creationId xmlns:p14="http://schemas.microsoft.com/office/powerpoint/2010/main" val="35225548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2DD72-455A-F5A6-CB7E-957C7FB22761}"/>
              </a:ext>
            </a:extLst>
          </p:cNvPr>
          <p:cNvSpPr>
            <a:spLocks noGrp="1"/>
          </p:cNvSpPr>
          <p:nvPr>
            <p:ph type="title"/>
          </p:nvPr>
        </p:nvSpPr>
        <p:spPr>
          <a:xfrm>
            <a:off x="0" y="-389467"/>
            <a:ext cx="10131425" cy="1456267"/>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F658A59D-F133-802C-FE8B-5170B7836B4B}"/>
              </a:ext>
            </a:extLst>
          </p:cNvPr>
          <p:cNvSpPr>
            <a:spLocks noGrp="1"/>
          </p:cNvSpPr>
          <p:nvPr>
            <p:ph idx="1"/>
          </p:nvPr>
        </p:nvSpPr>
        <p:spPr>
          <a:xfrm>
            <a:off x="529936" y="633846"/>
            <a:ext cx="10983190" cy="5964381"/>
          </a:xfrm>
        </p:spPr>
        <p:txBody>
          <a:bodyPr>
            <a:normAutofit/>
          </a:bodyPr>
          <a:lstStyle/>
          <a:p>
            <a:pPr algn="just">
              <a:lnSpc>
                <a:spcPct val="150000"/>
              </a:lnSpc>
            </a:pPr>
            <a:r>
              <a:rPr lang="en-US" b="1" dirty="0"/>
              <a:t>Contextual Limitations</a:t>
            </a:r>
            <a:r>
              <a:rPr lang="en-US" dirty="0"/>
              <a:t>: Automated chatbots may struggle to understand the nuances of human language, including sarcasm, tone, and complex questions. They can provide inaccurate or irrelevant responses when they fail to grasp the full context.</a:t>
            </a:r>
          </a:p>
          <a:p>
            <a:pPr algn="just">
              <a:lnSpc>
                <a:spcPct val="150000"/>
              </a:lnSpc>
            </a:pPr>
            <a:r>
              <a:rPr lang="en-US" b="1" dirty="0"/>
              <a:t>Inflexibility</a:t>
            </a:r>
            <a:r>
              <a:rPr lang="en-US" dirty="0"/>
              <a:t>: Many chatbots rely on predefined scripts or decision trees. If a user asks a question or makes a request that the bot wasn't programmed to handle, it may fail to provide an appropriate response.</a:t>
            </a:r>
          </a:p>
          <a:p>
            <a:pPr algn="just">
              <a:lnSpc>
                <a:spcPct val="150000"/>
              </a:lnSpc>
            </a:pPr>
            <a:r>
              <a:rPr lang="en-US" b="1" dirty="0"/>
              <a:t>Impersonal Interaction</a:t>
            </a:r>
            <a:r>
              <a:rPr lang="en-US" dirty="0"/>
              <a:t>: Users may feel frustrated if the chatbot fails to address their needs or provides incorrect information. Human interactions often feel more personal and empathetic, which chatbots can't replicate.</a:t>
            </a:r>
          </a:p>
          <a:p>
            <a:pPr algn="just">
              <a:lnSpc>
                <a:spcPct val="150000"/>
              </a:lnSpc>
            </a:pPr>
            <a:r>
              <a:rPr lang="en-US" b="1" dirty="0"/>
              <a:t>Continuous Training</a:t>
            </a:r>
            <a:r>
              <a:rPr lang="en-US" dirty="0"/>
              <a:t>: Chatbots require regular updates and training to ensure they handle new queries or changes in products/services. This ongoing effort can incur costs and require technical expertise.</a:t>
            </a:r>
          </a:p>
          <a:p>
            <a:pPr algn="just">
              <a:lnSpc>
                <a:spcPct val="150000"/>
              </a:lnSpc>
            </a:pPr>
            <a:r>
              <a:rPr lang="en-US" b="1" dirty="0"/>
              <a:t>Loss of Human Touch</a:t>
            </a:r>
            <a:r>
              <a:rPr lang="en-US" dirty="0"/>
              <a:t>: Some situations, especially in customer service, may require empathy or understanding that an automated system cannot provide. Over-reliance on automation can make customers feel neglected or undervalued.</a:t>
            </a:r>
            <a:endParaRPr lang="en-IN" dirty="0"/>
          </a:p>
        </p:txBody>
      </p:sp>
    </p:spTree>
    <p:extLst>
      <p:ext uri="{BB962C8B-B14F-4D97-AF65-F5344CB8AC3E}">
        <p14:creationId xmlns:p14="http://schemas.microsoft.com/office/powerpoint/2010/main" val="1694853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90413-3EDC-63EF-2BF6-17657BF5E786}"/>
              </a:ext>
            </a:extLst>
          </p:cNvPr>
          <p:cNvSpPr>
            <a:spLocks noGrp="1"/>
          </p:cNvSpPr>
          <p:nvPr>
            <p:ph type="title"/>
          </p:nvPr>
        </p:nvSpPr>
        <p:spPr>
          <a:xfrm>
            <a:off x="20783" y="-107373"/>
            <a:ext cx="10131425" cy="1456267"/>
          </a:xfrm>
        </p:spPr>
        <p:txBody>
          <a:bodyPr/>
          <a:lstStyle/>
          <a:p>
            <a:r>
              <a:rPr lang="en-US" b="1"/>
              <a:t>PROPOSED SYSTEM :</a:t>
            </a:r>
            <a:endParaRPr lang="en-IN" dirty="0"/>
          </a:p>
        </p:txBody>
      </p:sp>
      <p:sp>
        <p:nvSpPr>
          <p:cNvPr id="3" name="Content Placeholder 2">
            <a:extLst>
              <a:ext uri="{FF2B5EF4-FFF2-40B4-BE49-F238E27FC236}">
                <a16:creationId xmlns:a16="http://schemas.microsoft.com/office/drawing/2014/main" id="{C376F99A-31F6-ED27-EB12-A497E6A8B473}"/>
              </a:ext>
            </a:extLst>
          </p:cNvPr>
          <p:cNvSpPr>
            <a:spLocks noGrp="1"/>
          </p:cNvSpPr>
          <p:nvPr>
            <p:ph idx="1"/>
          </p:nvPr>
        </p:nvSpPr>
        <p:spPr>
          <a:xfrm>
            <a:off x="945575" y="967894"/>
            <a:ext cx="9705108" cy="3801533"/>
          </a:xfrm>
        </p:spPr>
        <p:txBody>
          <a:bodyPr/>
          <a:lstStyle/>
          <a:p>
            <a:pPr algn="just">
              <a:lnSpc>
                <a:spcPct val="150000"/>
              </a:lnSpc>
            </a:pPr>
            <a:r>
              <a:rPr lang="en-US" dirty="0"/>
              <a:t>The proposed system is an educational chatbot that is used to provide the user with information regarding the college, student details, and CGPA the students. </a:t>
            </a:r>
          </a:p>
          <a:p>
            <a:pPr algn="just">
              <a:lnSpc>
                <a:spcPct val="150000"/>
              </a:lnSpc>
            </a:pPr>
            <a:r>
              <a:rPr lang="en-US" dirty="0"/>
              <a:t>It consists of the database of the students, a gallery of the college, and detailed information about the institution as required by the user. </a:t>
            </a:r>
          </a:p>
          <a:p>
            <a:pPr algn="just">
              <a:lnSpc>
                <a:spcPct val="150000"/>
              </a:lnSpc>
            </a:pPr>
            <a:r>
              <a:rPr lang="en-US" dirty="0"/>
              <a:t>The CGPA can be acquired by providing the user’s name and password to the system. The Chatbot will provide the correct details if the appropriate credentials are given.</a:t>
            </a:r>
            <a:endParaRPr lang="en-IN" dirty="0"/>
          </a:p>
        </p:txBody>
      </p:sp>
    </p:spTree>
    <p:extLst>
      <p:ext uri="{BB962C8B-B14F-4D97-AF65-F5344CB8AC3E}">
        <p14:creationId xmlns:p14="http://schemas.microsoft.com/office/powerpoint/2010/main" val="8967966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7E130-1A02-400C-D840-4AE669B1A7DD}"/>
              </a:ext>
            </a:extLst>
          </p:cNvPr>
          <p:cNvSpPr>
            <a:spLocks noGrp="1"/>
          </p:cNvSpPr>
          <p:nvPr>
            <p:ph type="title"/>
          </p:nvPr>
        </p:nvSpPr>
        <p:spPr>
          <a:xfrm>
            <a:off x="31174" y="-200891"/>
            <a:ext cx="10131425" cy="1456267"/>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AFD7793F-9002-454C-BB67-54793474121A}"/>
              </a:ext>
            </a:extLst>
          </p:cNvPr>
          <p:cNvSpPr>
            <a:spLocks noGrp="1"/>
          </p:cNvSpPr>
          <p:nvPr>
            <p:ph idx="1"/>
          </p:nvPr>
        </p:nvSpPr>
        <p:spPr>
          <a:xfrm>
            <a:off x="467592" y="703117"/>
            <a:ext cx="10952308" cy="5992091"/>
          </a:xfrm>
        </p:spPr>
        <p:txBody>
          <a:bodyPr>
            <a:normAutofit/>
          </a:bodyPr>
          <a:lstStyle/>
          <a:p>
            <a:pPr algn="just">
              <a:lnSpc>
                <a:spcPct val="150000"/>
              </a:lnSpc>
            </a:pPr>
            <a:r>
              <a:rPr lang="en-US" b="1" dirty="0"/>
              <a:t>Round-the-Clock Service</a:t>
            </a:r>
            <a:r>
              <a:rPr lang="en-US" dirty="0"/>
              <a:t>: Chatbots can operate continuously without the need for breaks or downtime, providing users with support at any time of the day or night. This is particularly beneficial for businesses that cater to international customers across different time zones.</a:t>
            </a:r>
          </a:p>
          <a:p>
            <a:pPr algn="just">
              <a:lnSpc>
                <a:spcPct val="150000"/>
              </a:lnSpc>
            </a:pPr>
            <a:r>
              <a:rPr lang="en-US" b="1" dirty="0"/>
              <a:t>Reduced Labor Costs</a:t>
            </a:r>
            <a:r>
              <a:rPr lang="en-US" dirty="0"/>
              <a:t>: Automated chatbots can handle repetitive tasks and basic inquiries, reducing the need for a large customer service team. This can significantly lower labor costs for businesses.</a:t>
            </a:r>
          </a:p>
          <a:p>
            <a:pPr algn="just">
              <a:lnSpc>
                <a:spcPct val="150000"/>
              </a:lnSpc>
            </a:pPr>
            <a:r>
              <a:rPr lang="en-US" b="1" dirty="0"/>
              <a:t>Quick Response Times</a:t>
            </a:r>
            <a:r>
              <a:rPr lang="en-US" dirty="0"/>
              <a:t>: Chatbots can provide instant responses to user queries, which enhances the overall user experience by reducing frustration associated with waiting for human support.</a:t>
            </a:r>
          </a:p>
          <a:p>
            <a:pPr algn="just">
              <a:lnSpc>
                <a:spcPct val="150000"/>
              </a:lnSpc>
            </a:pPr>
            <a:r>
              <a:rPr lang="en-US" b="1" dirty="0"/>
              <a:t>Efficient Multitasking</a:t>
            </a:r>
            <a:r>
              <a:rPr lang="en-US" dirty="0"/>
              <a:t>: Chatbots can simultaneously handle thousands of customer interactions, which helps during peak periods when human agents might struggle to manage high volumes of requests.</a:t>
            </a:r>
          </a:p>
          <a:p>
            <a:pPr algn="just">
              <a:lnSpc>
                <a:spcPct val="150000"/>
              </a:lnSpc>
            </a:pPr>
            <a:r>
              <a:rPr lang="en-US" b="1" dirty="0"/>
              <a:t>Lead Qualification</a:t>
            </a:r>
            <a:r>
              <a:rPr lang="en-US" dirty="0"/>
              <a:t>: Chatbots can engage visitors on websites or social media platforms and qualify leads by asking specific questions or gathering relevant information. This can streamline the sales process.</a:t>
            </a:r>
            <a:endParaRPr lang="en-IN" dirty="0"/>
          </a:p>
        </p:txBody>
      </p:sp>
    </p:spTree>
    <p:extLst>
      <p:ext uri="{BB962C8B-B14F-4D97-AF65-F5344CB8AC3E}">
        <p14:creationId xmlns:p14="http://schemas.microsoft.com/office/powerpoint/2010/main" val="28814366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E482A-75E8-1045-AD29-F17F0E0E059B}"/>
              </a:ext>
            </a:extLst>
          </p:cNvPr>
          <p:cNvSpPr>
            <a:spLocks noGrp="1"/>
          </p:cNvSpPr>
          <p:nvPr>
            <p:ph type="title"/>
          </p:nvPr>
        </p:nvSpPr>
        <p:spPr>
          <a:xfrm>
            <a:off x="0" y="-148936"/>
            <a:ext cx="10131425" cy="1456267"/>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BFA8E52B-53DF-40D2-6D98-C3C38915D029}"/>
              </a:ext>
            </a:extLst>
          </p:cNvPr>
          <p:cNvSpPr>
            <a:spLocks noGrp="1"/>
          </p:cNvSpPr>
          <p:nvPr>
            <p:ph idx="1"/>
          </p:nvPr>
        </p:nvSpPr>
        <p:spPr>
          <a:xfrm>
            <a:off x="568037" y="1101438"/>
            <a:ext cx="10893136" cy="5226628"/>
          </a:xfrm>
        </p:spPr>
        <p:txBody>
          <a:bodyPr>
            <a:normAutofit lnSpcReduction="10000"/>
          </a:bodyPr>
          <a:lstStyle/>
          <a:p>
            <a:pPr algn="just">
              <a:lnSpc>
                <a:spcPct val="150000"/>
              </a:lnSpc>
            </a:pPr>
            <a:r>
              <a:rPr lang="en-US" dirty="0"/>
              <a:t>Customer service is crucial for the user experience, particularly in the online context, where users have high expectations for prompt responses and high-quality assistance. Customer support provides assistance to users regarding product issues and is occasionally necessary for the validation of an account. Existing tools like Zendesk, Freshdesk, and </a:t>
            </a:r>
            <a:r>
              <a:rPr lang="en-US" dirty="0" err="1"/>
              <a:t>Happyfox</a:t>
            </a:r>
            <a:r>
              <a:rPr lang="en-US" dirty="0"/>
              <a:t> are available for organizing and structuring customer support [1].</a:t>
            </a:r>
          </a:p>
          <a:p>
            <a:pPr algn="just">
              <a:lnSpc>
                <a:spcPct val="150000"/>
              </a:lnSpc>
            </a:pPr>
            <a:r>
              <a:rPr lang="en-US" dirty="0"/>
              <a:t> These tools offer various features such as support level definition, agent performance evaluation, and communication channel management, among others, which are highly functional. However, automation remains a significant area where these tools are insufficient. </a:t>
            </a:r>
          </a:p>
          <a:p>
            <a:pPr algn="just">
              <a:lnSpc>
                <a:spcPct val="150000"/>
              </a:lnSpc>
            </a:pPr>
            <a:r>
              <a:rPr lang="en-US" dirty="0"/>
              <a:t>Users frequently submit multiple tickets, each with a unique problem description, word choice, and writing style. There are a small number of common issues that account for most of these tickets, which can be fixed in a repeatable manner [1].</a:t>
            </a:r>
          </a:p>
          <a:p>
            <a:pPr algn="just">
              <a:lnSpc>
                <a:spcPct val="150000"/>
              </a:lnSpc>
            </a:pPr>
            <a:r>
              <a:rPr lang="en-US" dirty="0"/>
              <a:t> The field of computer science has made significant progress in hardware, software, natural language processing, and machine learning techniques. </a:t>
            </a:r>
            <a:endParaRPr lang="en-IN" dirty="0"/>
          </a:p>
        </p:txBody>
      </p:sp>
    </p:spTree>
    <p:extLst>
      <p:ext uri="{BB962C8B-B14F-4D97-AF65-F5344CB8AC3E}">
        <p14:creationId xmlns:p14="http://schemas.microsoft.com/office/powerpoint/2010/main" val="7337546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25C6B6-8CF1-28A5-3676-125B3A209350}"/>
              </a:ext>
            </a:extLst>
          </p:cNvPr>
          <p:cNvSpPr>
            <a:spLocks noGrp="1"/>
          </p:cNvSpPr>
          <p:nvPr>
            <p:ph idx="4294967295"/>
          </p:nvPr>
        </p:nvSpPr>
        <p:spPr>
          <a:xfrm>
            <a:off x="297873" y="0"/>
            <a:ext cx="11132128" cy="6239741"/>
          </a:xfrm>
        </p:spPr>
        <p:txBody>
          <a:bodyPr>
            <a:noAutofit/>
          </a:bodyPr>
          <a:lstStyle/>
          <a:p>
            <a:pPr algn="just">
              <a:lnSpc>
                <a:spcPct val="150000"/>
              </a:lnSpc>
            </a:pPr>
            <a:r>
              <a:rPr lang="en-US" dirty="0"/>
              <a:t>The advancement of emerging technologies has led to the evolution of chatbots from generating machine-like responses to developing humanlike agents capable of forming long-term relationships with users. [2] identify ELIZA and PARRY as prominent early chatbot implementations. [3] identifies Siri, Alexa, and </a:t>
            </a:r>
            <a:r>
              <a:rPr lang="en-US" dirty="0" err="1"/>
              <a:t>XiaoIce</a:t>
            </a:r>
            <a:r>
              <a:rPr lang="en-US" dirty="0"/>
              <a:t> as contemporary chatbots. </a:t>
            </a:r>
          </a:p>
          <a:p>
            <a:pPr algn="just">
              <a:lnSpc>
                <a:spcPct val="150000"/>
              </a:lnSpc>
            </a:pPr>
            <a:r>
              <a:rPr lang="en-US" dirty="0"/>
              <a:t>Chatbots have numerous potential advantages. They offer prompt, reliable, and consistent responses and solutions. Chatbots possess valuable attributes that render them highly beneficial across various domains, including business, e-commerce, and healthcare, leading to their widespread adoption [4].</a:t>
            </a:r>
          </a:p>
          <a:p>
            <a:pPr algn="just">
              <a:lnSpc>
                <a:spcPct val="150000"/>
              </a:lnSpc>
            </a:pPr>
            <a:r>
              <a:rPr lang="en-US" dirty="0"/>
              <a:t> A chatbot is an interactive virtual assistant that can hold conversations in natural language via text [5]. Chatbots simulate human-like conversations by using natural language input to interact with computer software. </a:t>
            </a:r>
          </a:p>
          <a:p>
            <a:pPr algn="just">
              <a:lnSpc>
                <a:spcPct val="150000"/>
              </a:lnSpc>
            </a:pPr>
            <a:r>
              <a:rPr lang="en-US" dirty="0"/>
              <a:t>The importance of simulating real individuals for chatbot acceptance is evident, highlighting the crucial role of a comprehensive knowledge base. This knowledge base refers to the pre-existing set of regulations that a chatbot possesses [6].</a:t>
            </a:r>
          </a:p>
          <a:p>
            <a:pPr algn="just">
              <a:lnSpc>
                <a:spcPct val="150000"/>
              </a:lnSpc>
            </a:pPr>
            <a:r>
              <a:rPr lang="en-US" dirty="0"/>
              <a:t> </a:t>
            </a:r>
            <a:endParaRPr lang="en-IN" dirty="0"/>
          </a:p>
        </p:txBody>
      </p:sp>
    </p:spTree>
    <p:extLst>
      <p:ext uri="{BB962C8B-B14F-4D97-AF65-F5344CB8AC3E}">
        <p14:creationId xmlns:p14="http://schemas.microsoft.com/office/powerpoint/2010/main" val="9409516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4071A-AF78-2278-17F6-F905FB48FCB0}"/>
              </a:ext>
            </a:extLst>
          </p:cNvPr>
          <p:cNvSpPr>
            <a:spLocks noGrp="1"/>
          </p:cNvSpPr>
          <p:nvPr>
            <p:ph type="title"/>
          </p:nvPr>
        </p:nvSpPr>
        <p:spPr>
          <a:xfrm>
            <a:off x="31174" y="-117764"/>
            <a:ext cx="10131425" cy="1456267"/>
          </a:xfrm>
        </p:spPr>
        <p:txBody>
          <a:bodyPr/>
          <a:lstStyle/>
          <a:p>
            <a:r>
              <a:rPr lang="en-IN" dirty="0"/>
              <a:t>MODULES</a:t>
            </a:r>
          </a:p>
        </p:txBody>
      </p:sp>
      <p:sp>
        <p:nvSpPr>
          <p:cNvPr id="3" name="Content Placeholder 2">
            <a:extLst>
              <a:ext uri="{FF2B5EF4-FFF2-40B4-BE49-F238E27FC236}">
                <a16:creationId xmlns:a16="http://schemas.microsoft.com/office/drawing/2014/main" id="{D898359E-D79C-30B4-21DC-A88A87D9CC40}"/>
              </a:ext>
            </a:extLst>
          </p:cNvPr>
          <p:cNvSpPr>
            <a:spLocks noGrp="1"/>
          </p:cNvSpPr>
          <p:nvPr>
            <p:ph idx="1"/>
          </p:nvPr>
        </p:nvSpPr>
        <p:spPr>
          <a:xfrm>
            <a:off x="768928" y="1903076"/>
            <a:ext cx="10131425" cy="3649133"/>
          </a:xfrm>
        </p:spPr>
        <p:txBody>
          <a:bodyPr/>
          <a:lstStyle/>
          <a:p>
            <a:r>
              <a:rPr lang="en-US" sz="2800" dirty="0"/>
              <a:t>User Interface (UI) Module</a:t>
            </a:r>
          </a:p>
          <a:p>
            <a:r>
              <a:rPr lang="en-US" sz="2800" dirty="0"/>
              <a:t>Natural Language Processing (NLP) Module</a:t>
            </a:r>
          </a:p>
          <a:p>
            <a:r>
              <a:rPr lang="en-US" sz="2800" dirty="0"/>
              <a:t>Dialogue Management Module</a:t>
            </a:r>
          </a:p>
          <a:p>
            <a:r>
              <a:rPr lang="en-US" sz="2800" dirty="0"/>
              <a:t>User Authentication and Profile Management Module</a:t>
            </a:r>
          </a:p>
          <a:p>
            <a:endParaRPr lang="en-US" b="1" dirty="0"/>
          </a:p>
          <a:p>
            <a:endParaRPr lang="en-US" b="1" dirty="0"/>
          </a:p>
          <a:p>
            <a:endParaRPr lang="en-US" b="1" dirty="0"/>
          </a:p>
          <a:p>
            <a:endParaRPr lang="en-IN" dirty="0"/>
          </a:p>
        </p:txBody>
      </p:sp>
    </p:spTree>
    <p:extLst>
      <p:ext uri="{BB962C8B-B14F-4D97-AF65-F5344CB8AC3E}">
        <p14:creationId xmlns:p14="http://schemas.microsoft.com/office/powerpoint/2010/main" val="13364101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F743C-F83C-5176-9AC0-FC2A5F41780C}"/>
              </a:ext>
            </a:extLst>
          </p:cNvPr>
          <p:cNvSpPr>
            <a:spLocks noGrp="1"/>
          </p:cNvSpPr>
          <p:nvPr>
            <p:ph type="title"/>
          </p:nvPr>
        </p:nvSpPr>
        <p:spPr>
          <a:xfrm>
            <a:off x="51956" y="0"/>
            <a:ext cx="10131425" cy="1456267"/>
          </a:xfrm>
        </p:spPr>
        <p:txBody>
          <a:bodyPr/>
          <a:lstStyle/>
          <a:p>
            <a:r>
              <a:rPr lang="en-US" b="1" dirty="0"/>
              <a:t>User Interface (UI) Module</a:t>
            </a:r>
            <a:br>
              <a:rPr lang="en-US" b="1" dirty="0"/>
            </a:br>
            <a:endParaRPr lang="en-IN" dirty="0"/>
          </a:p>
        </p:txBody>
      </p:sp>
      <p:sp>
        <p:nvSpPr>
          <p:cNvPr id="3" name="Content Placeholder 2">
            <a:extLst>
              <a:ext uri="{FF2B5EF4-FFF2-40B4-BE49-F238E27FC236}">
                <a16:creationId xmlns:a16="http://schemas.microsoft.com/office/drawing/2014/main" id="{8E8EB5E4-CD92-F6F4-4575-0A8CA979D6BE}"/>
              </a:ext>
            </a:extLst>
          </p:cNvPr>
          <p:cNvSpPr>
            <a:spLocks noGrp="1"/>
          </p:cNvSpPr>
          <p:nvPr>
            <p:ph idx="1"/>
          </p:nvPr>
        </p:nvSpPr>
        <p:spPr>
          <a:xfrm>
            <a:off x="1163783" y="1009458"/>
            <a:ext cx="10131425" cy="3649133"/>
          </a:xfrm>
        </p:spPr>
        <p:txBody>
          <a:bodyPr/>
          <a:lstStyle/>
          <a:p>
            <a:pPr algn="just">
              <a:lnSpc>
                <a:spcPct val="150000"/>
              </a:lnSpc>
              <a:buFont typeface="Arial" panose="020B0604020202020204" pitchFamily="34" charset="0"/>
              <a:buChar char="•"/>
            </a:pPr>
            <a:r>
              <a:rPr lang="en-US" b="1" dirty="0"/>
              <a:t>Chat Window</a:t>
            </a:r>
            <a:r>
              <a:rPr lang="en-US" dirty="0"/>
              <a:t>: The primary interface where users interact with the chatbot. This includes the text input box, buttons, and chat history display.</a:t>
            </a:r>
          </a:p>
          <a:p>
            <a:pPr algn="just">
              <a:lnSpc>
                <a:spcPct val="150000"/>
              </a:lnSpc>
              <a:buFont typeface="Arial" panose="020B0604020202020204" pitchFamily="34" charset="0"/>
              <a:buChar char="•"/>
            </a:pPr>
            <a:r>
              <a:rPr lang="en-US" b="1" dirty="0"/>
              <a:t>Message Display</a:t>
            </a:r>
            <a:r>
              <a:rPr lang="en-US" dirty="0"/>
              <a:t>: This module is responsible for showing both user and chatbot messages in a conversational format, with options like quick reply buttons, multimedia (images, videos), and file attachments.</a:t>
            </a:r>
          </a:p>
          <a:p>
            <a:pPr algn="just">
              <a:lnSpc>
                <a:spcPct val="150000"/>
              </a:lnSpc>
              <a:buFont typeface="Arial" panose="020B0604020202020204" pitchFamily="34" charset="0"/>
              <a:buChar char="•"/>
            </a:pPr>
            <a:r>
              <a:rPr lang="en-US" b="1" dirty="0"/>
              <a:t>Emotion Recognition</a:t>
            </a:r>
            <a:r>
              <a:rPr lang="en-US" dirty="0"/>
              <a:t>: Some advanced bots include features to recognize user sentiment (e.g., happy, frustrated, angry) based on the input text, allowing the bot to adjust its tone and responses.</a:t>
            </a:r>
          </a:p>
          <a:p>
            <a:endParaRPr lang="en-IN" dirty="0"/>
          </a:p>
        </p:txBody>
      </p:sp>
    </p:spTree>
    <p:extLst>
      <p:ext uri="{BB962C8B-B14F-4D97-AF65-F5344CB8AC3E}">
        <p14:creationId xmlns:p14="http://schemas.microsoft.com/office/powerpoint/2010/main" val="26881608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B3CB8-745C-0362-5B90-9AA6165F0DF1}"/>
              </a:ext>
            </a:extLst>
          </p:cNvPr>
          <p:cNvSpPr>
            <a:spLocks noGrp="1"/>
          </p:cNvSpPr>
          <p:nvPr>
            <p:ph type="title"/>
          </p:nvPr>
        </p:nvSpPr>
        <p:spPr>
          <a:xfrm>
            <a:off x="166256" y="90055"/>
            <a:ext cx="10131425" cy="1456267"/>
          </a:xfrm>
        </p:spPr>
        <p:txBody>
          <a:bodyPr/>
          <a:lstStyle/>
          <a:p>
            <a:r>
              <a:rPr lang="en-US" b="1" dirty="0"/>
              <a:t>Natural Language Processing (NLP) Module</a:t>
            </a:r>
            <a:br>
              <a:rPr lang="en-US" b="1" dirty="0"/>
            </a:br>
            <a:endParaRPr lang="en-IN" dirty="0"/>
          </a:p>
        </p:txBody>
      </p:sp>
      <p:sp>
        <p:nvSpPr>
          <p:cNvPr id="3" name="Content Placeholder 2">
            <a:extLst>
              <a:ext uri="{FF2B5EF4-FFF2-40B4-BE49-F238E27FC236}">
                <a16:creationId xmlns:a16="http://schemas.microsoft.com/office/drawing/2014/main" id="{E0916222-BF38-7E85-45DA-FCD20E40D700}"/>
              </a:ext>
            </a:extLst>
          </p:cNvPr>
          <p:cNvSpPr>
            <a:spLocks noGrp="1"/>
          </p:cNvSpPr>
          <p:nvPr>
            <p:ph idx="1"/>
          </p:nvPr>
        </p:nvSpPr>
        <p:spPr>
          <a:xfrm>
            <a:off x="529937" y="1215738"/>
            <a:ext cx="10391199" cy="4648200"/>
          </a:xfrm>
        </p:spPr>
        <p:txBody>
          <a:bodyPr>
            <a:normAutofit/>
          </a:bodyPr>
          <a:lstStyle/>
          <a:p>
            <a:pPr algn="just">
              <a:lnSpc>
                <a:spcPct val="150000"/>
              </a:lnSpc>
              <a:buFont typeface="Arial" panose="020B0604020202020204" pitchFamily="34" charset="0"/>
              <a:buChar char="•"/>
            </a:pPr>
            <a:r>
              <a:rPr lang="en-US" b="1" dirty="0"/>
              <a:t>Text Recognition</a:t>
            </a:r>
            <a:r>
              <a:rPr lang="en-US" dirty="0"/>
              <a:t>: The NLP module interprets user input, understands its intent, and extracts relevant entities (e.g., date, location, product names).</a:t>
            </a:r>
          </a:p>
          <a:p>
            <a:pPr algn="just">
              <a:lnSpc>
                <a:spcPct val="150000"/>
              </a:lnSpc>
              <a:buFont typeface="Arial" panose="020B0604020202020204" pitchFamily="34" charset="0"/>
              <a:buChar char="•"/>
            </a:pPr>
            <a:r>
              <a:rPr lang="en-US" b="1" dirty="0"/>
              <a:t>Intent Classification</a:t>
            </a:r>
            <a:r>
              <a:rPr lang="en-US" dirty="0"/>
              <a:t>: Based on the input, the chatbot identifies the user's intent (e.g., asking a question, requesting a service, making a purchase) and determines the appropriate response.</a:t>
            </a:r>
          </a:p>
          <a:p>
            <a:pPr algn="just">
              <a:lnSpc>
                <a:spcPct val="150000"/>
              </a:lnSpc>
              <a:buFont typeface="Arial" panose="020B0604020202020204" pitchFamily="34" charset="0"/>
              <a:buChar char="•"/>
            </a:pPr>
            <a:r>
              <a:rPr lang="en-US" b="1" dirty="0"/>
              <a:t>Entity Recognition</a:t>
            </a:r>
            <a:r>
              <a:rPr lang="en-US" dirty="0"/>
              <a:t>: Extracts specific data from the conversation like product names, dates, or user preferences to facilitate meaningful responses.</a:t>
            </a:r>
          </a:p>
          <a:p>
            <a:pPr algn="just">
              <a:lnSpc>
                <a:spcPct val="150000"/>
              </a:lnSpc>
              <a:buFont typeface="Arial" panose="020B0604020202020204" pitchFamily="34" charset="0"/>
              <a:buChar char="•"/>
            </a:pPr>
            <a:r>
              <a:rPr lang="en-US" b="1" dirty="0"/>
              <a:t>Language Understanding</a:t>
            </a:r>
            <a:r>
              <a:rPr lang="en-US" dirty="0"/>
              <a:t>: For multilingual bots, this module handles different languages, dialects, or local expressions, ensuring the bot can effectively engage with users globally.</a:t>
            </a:r>
          </a:p>
          <a:p>
            <a:endParaRPr lang="en-IN" dirty="0"/>
          </a:p>
        </p:txBody>
      </p:sp>
    </p:spTree>
    <p:extLst>
      <p:ext uri="{BB962C8B-B14F-4D97-AF65-F5344CB8AC3E}">
        <p14:creationId xmlns:p14="http://schemas.microsoft.com/office/powerpoint/2010/main" val="24618818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AA154-8BA5-638E-E549-85F7BDF4555D}"/>
              </a:ext>
            </a:extLst>
          </p:cNvPr>
          <p:cNvSpPr>
            <a:spLocks noGrp="1"/>
          </p:cNvSpPr>
          <p:nvPr>
            <p:ph type="title"/>
          </p:nvPr>
        </p:nvSpPr>
        <p:spPr>
          <a:xfrm>
            <a:off x="1" y="0"/>
            <a:ext cx="10131425" cy="1456267"/>
          </a:xfrm>
        </p:spPr>
        <p:txBody>
          <a:bodyPr/>
          <a:lstStyle/>
          <a:p>
            <a:r>
              <a:rPr lang="en-US" b="1" dirty="0"/>
              <a:t>Dialogue Management Module</a:t>
            </a:r>
            <a:br>
              <a:rPr lang="en-US" b="1" dirty="0"/>
            </a:br>
            <a:endParaRPr lang="en-IN" dirty="0"/>
          </a:p>
        </p:txBody>
      </p:sp>
      <p:sp>
        <p:nvSpPr>
          <p:cNvPr id="3" name="Content Placeholder 2">
            <a:extLst>
              <a:ext uri="{FF2B5EF4-FFF2-40B4-BE49-F238E27FC236}">
                <a16:creationId xmlns:a16="http://schemas.microsoft.com/office/drawing/2014/main" id="{C5EF9620-73AD-BEF9-FB2C-F0C7EA11F974}"/>
              </a:ext>
            </a:extLst>
          </p:cNvPr>
          <p:cNvSpPr>
            <a:spLocks noGrp="1"/>
          </p:cNvSpPr>
          <p:nvPr>
            <p:ph idx="1"/>
          </p:nvPr>
        </p:nvSpPr>
        <p:spPr>
          <a:xfrm>
            <a:off x="915986" y="1051021"/>
            <a:ext cx="9838605" cy="3926224"/>
          </a:xfrm>
        </p:spPr>
        <p:txBody>
          <a:bodyPr/>
          <a:lstStyle/>
          <a:p>
            <a:pPr algn="just">
              <a:lnSpc>
                <a:spcPct val="150000"/>
              </a:lnSpc>
              <a:buFont typeface="Arial" panose="020B0604020202020204" pitchFamily="34" charset="0"/>
              <a:buChar char="•"/>
            </a:pPr>
            <a:r>
              <a:rPr lang="en-US" b="1" dirty="0"/>
              <a:t>Conversation Flow</a:t>
            </a:r>
            <a:r>
              <a:rPr lang="en-US" dirty="0"/>
              <a:t>: Manages the conversation state and controls the flow of the interaction, determining which step or response the bot should take based on user inputs.</a:t>
            </a:r>
          </a:p>
          <a:p>
            <a:pPr algn="just">
              <a:lnSpc>
                <a:spcPct val="150000"/>
              </a:lnSpc>
              <a:buFont typeface="Arial" panose="020B0604020202020204" pitchFamily="34" charset="0"/>
              <a:buChar char="•"/>
            </a:pPr>
            <a:r>
              <a:rPr lang="en-US" b="1" dirty="0"/>
              <a:t>Contextual Understanding</a:t>
            </a:r>
            <a:r>
              <a:rPr lang="en-US" dirty="0"/>
              <a:t>: Ensures that the chatbot maintains context throughout a conversation, handling multi-turn dialogues and remembering previous inputs to provide coherent responses.</a:t>
            </a:r>
          </a:p>
          <a:p>
            <a:pPr algn="just">
              <a:lnSpc>
                <a:spcPct val="150000"/>
              </a:lnSpc>
              <a:buFont typeface="Arial" panose="020B0604020202020204" pitchFamily="34" charset="0"/>
              <a:buChar char="•"/>
            </a:pPr>
            <a:r>
              <a:rPr lang="en-US" b="1" dirty="0"/>
              <a:t>Escalation to Human Agent</a:t>
            </a:r>
            <a:r>
              <a:rPr lang="en-US" dirty="0"/>
              <a:t>: When the bot cannot handle a query, this module triggers the transfer of the conversation to a human agent.</a:t>
            </a:r>
          </a:p>
          <a:p>
            <a:endParaRPr lang="en-IN" dirty="0"/>
          </a:p>
        </p:txBody>
      </p:sp>
    </p:spTree>
    <p:extLst>
      <p:ext uri="{BB962C8B-B14F-4D97-AF65-F5344CB8AC3E}">
        <p14:creationId xmlns:p14="http://schemas.microsoft.com/office/powerpoint/2010/main" val="31851545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34C16-38B3-78FC-6D82-B2C62C5D06CE}"/>
              </a:ext>
            </a:extLst>
          </p:cNvPr>
          <p:cNvSpPr>
            <a:spLocks noGrp="1"/>
          </p:cNvSpPr>
          <p:nvPr>
            <p:ph type="title"/>
          </p:nvPr>
        </p:nvSpPr>
        <p:spPr>
          <a:xfrm>
            <a:off x="311729" y="256310"/>
            <a:ext cx="10131425" cy="1456267"/>
          </a:xfrm>
        </p:spPr>
        <p:txBody>
          <a:bodyPr>
            <a:normAutofit fontScale="90000"/>
          </a:bodyPr>
          <a:lstStyle/>
          <a:p>
            <a:r>
              <a:rPr lang="en-US" b="1" dirty="0"/>
              <a:t>User Authentication and Profile Management Module</a:t>
            </a:r>
            <a:br>
              <a:rPr lang="en-US" b="1" dirty="0"/>
            </a:br>
            <a:endParaRPr lang="en-IN" dirty="0"/>
          </a:p>
        </p:txBody>
      </p:sp>
      <p:sp>
        <p:nvSpPr>
          <p:cNvPr id="3" name="Content Placeholder 2">
            <a:extLst>
              <a:ext uri="{FF2B5EF4-FFF2-40B4-BE49-F238E27FC236}">
                <a16:creationId xmlns:a16="http://schemas.microsoft.com/office/drawing/2014/main" id="{804AE90C-8F08-B0ED-757C-F08E7B4A9912}"/>
              </a:ext>
            </a:extLst>
          </p:cNvPr>
          <p:cNvSpPr>
            <a:spLocks noGrp="1"/>
          </p:cNvSpPr>
          <p:nvPr>
            <p:ph idx="1"/>
          </p:nvPr>
        </p:nvSpPr>
        <p:spPr>
          <a:xfrm>
            <a:off x="1309256" y="1362749"/>
            <a:ext cx="8832272" cy="3801533"/>
          </a:xfrm>
        </p:spPr>
        <p:txBody>
          <a:bodyPr/>
          <a:lstStyle/>
          <a:p>
            <a:pPr algn="just">
              <a:lnSpc>
                <a:spcPct val="150000"/>
              </a:lnSpc>
              <a:buFont typeface="Arial" panose="020B0604020202020204" pitchFamily="34" charset="0"/>
              <a:buChar char="•"/>
            </a:pPr>
            <a:r>
              <a:rPr lang="en-US" b="1" dirty="0"/>
              <a:t>User Identification</a:t>
            </a:r>
            <a:r>
              <a:rPr lang="en-US" dirty="0"/>
              <a:t>: This module authenticates users by requiring login credentials, social media logins, or guest access. It ensures that the bot can recognize returning users and personalize responses.</a:t>
            </a:r>
          </a:p>
          <a:p>
            <a:pPr algn="just">
              <a:lnSpc>
                <a:spcPct val="150000"/>
              </a:lnSpc>
              <a:buFont typeface="Arial" panose="020B0604020202020204" pitchFamily="34" charset="0"/>
              <a:buChar char="•"/>
            </a:pPr>
            <a:r>
              <a:rPr lang="en-US" b="1" dirty="0"/>
              <a:t>Profile Handling</a:t>
            </a:r>
            <a:r>
              <a:rPr lang="en-US" dirty="0"/>
              <a:t>: Stores and manages user profiles, including preferences, purchase history, and previously asked questions, allowing the bot to offer personalized recommendations and responses.</a:t>
            </a:r>
          </a:p>
          <a:p>
            <a:endParaRPr lang="en-IN" dirty="0"/>
          </a:p>
        </p:txBody>
      </p:sp>
    </p:spTree>
    <p:extLst>
      <p:ext uri="{BB962C8B-B14F-4D97-AF65-F5344CB8AC3E}">
        <p14:creationId xmlns:p14="http://schemas.microsoft.com/office/powerpoint/2010/main" val="36125209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C1A51-2EA9-DE79-9885-E7179679CC11}"/>
              </a:ext>
            </a:extLst>
          </p:cNvPr>
          <p:cNvSpPr>
            <a:spLocks noGrp="1"/>
          </p:cNvSpPr>
          <p:nvPr>
            <p:ph type="title"/>
          </p:nvPr>
        </p:nvSpPr>
        <p:spPr>
          <a:xfrm>
            <a:off x="0" y="-190500"/>
            <a:ext cx="10131425" cy="1456267"/>
          </a:xfrm>
        </p:spPr>
        <p:txBody>
          <a:bodyPr/>
          <a:lstStyle/>
          <a:p>
            <a:r>
              <a:rPr lang="en-IN" dirty="0"/>
              <a:t>Software Details</a:t>
            </a:r>
          </a:p>
        </p:txBody>
      </p:sp>
      <p:sp>
        <p:nvSpPr>
          <p:cNvPr id="3" name="Content Placeholder 2">
            <a:extLst>
              <a:ext uri="{FF2B5EF4-FFF2-40B4-BE49-F238E27FC236}">
                <a16:creationId xmlns:a16="http://schemas.microsoft.com/office/drawing/2014/main" id="{A91A5CE6-86A3-30BB-5416-FC94DB3FF3E9}"/>
              </a:ext>
            </a:extLst>
          </p:cNvPr>
          <p:cNvSpPr>
            <a:spLocks noGrp="1"/>
          </p:cNvSpPr>
          <p:nvPr>
            <p:ph idx="1"/>
          </p:nvPr>
        </p:nvSpPr>
        <p:spPr>
          <a:xfrm>
            <a:off x="862447" y="1061413"/>
            <a:ext cx="10131425" cy="3649133"/>
          </a:xfrm>
        </p:spPr>
        <p:txBody>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0311363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21B2A-9ADE-97B4-C874-07216374FA8E}"/>
              </a:ext>
            </a:extLst>
          </p:cNvPr>
          <p:cNvSpPr>
            <a:spLocks noGrp="1"/>
          </p:cNvSpPr>
          <p:nvPr>
            <p:ph type="title"/>
          </p:nvPr>
        </p:nvSpPr>
        <p:spPr>
          <a:xfrm>
            <a:off x="-83126" y="-180109"/>
            <a:ext cx="10131425" cy="1456267"/>
          </a:xfrm>
        </p:spPr>
        <p:txBody>
          <a:bodyPr/>
          <a:lstStyle/>
          <a:p>
            <a:r>
              <a:rPr lang="en-IN" dirty="0"/>
              <a:t>Front End</a:t>
            </a:r>
          </a:p>
        </p:txBody>
      </p:sp>
      <p:sp>
        <p:nvSpPr>
          <p:cNvPr id="3" name="Content Placeholder 2">
            <a:extLst>
              <a:ext uri="{FF2B5EF4-FFF2-40B4-BE49-F238E27FC236}">
                <a16:creationId xmlns:a16="http://schemas.microsoft.com/office/drawing/2014/main" id="{111DDECC-26D3-9B1B-B314-194E31C7539F}"/>
              </a:ext>
            </a:extLst>
          </p:cNvPr>
          <p:cNvSpPr>
            <a:spLocks noGrp="1"/>
          </p:cNvSpPr>
          <p:nvPr>
            <p:ph idx="1"/>
          </p:nvPr>
        </p:nvSpPr>
        <p:spPr>
          <a:xfrm>
            <a:off x="831273" y="1276158"/>
            <a:ext cx="10131425" cy="3649133"/>
          </a:xfrm>
        </p:spPr>
        <p:txBody>
          <a:bodyPr/>
          <a:lstStyle/>
          <a:p>
            <a:pPr algn="just">
              <a:lnSpc>
                <a:spcPct val="15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5794460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D9552B-C80A-6C8D-14A6-2AADBEBBC6A1}"/>
              </a:ext>
            </a:extLst>
          </p:cNvPr>
          <p:cNvSpPr>
            <a:spLocks noGrp="1"/>
          </p:cNvSpPr>
          <p:nvPr>
            <p:ph type="title"/>
          </p:nvPr>
        </p:nvSpPr>
        <p:spPr>
          <a:xfrm>
            <a:off x="0" y="-128154"/>
            <a:ext cx="10131425" cy="1456267"/>
          </a:xfrm>
        </p:spPr>
        <p:txBody>
          <a:bodyPr/>
          <a:lstStyle/>
          <a:p>
            <a:r>
              <a:rPr lang="en-IN" dirty="0"/>
              <a:t>Database</a:t>
            </a:r>
          </a:p>
        </p:txBody>
      </p:sp>
      <p:sp>
        <p:nvSpPr>
          <p:cNvPr id="3" name="Content Placeholder 2">
            <a:extLst>
              <a:ext uri="{FF2B5EF4-FFF2-40B4-BE49-F238E27FC236}">
                <a16:creationId xmlns:a16="http://schemas.microsoft.com/office/drawing/2014/main" id="{A70903ED-5964-475A-85B7-E171040D42BB}"/>
              </a:ext>
            </a:extLst>
          </p:cNvPr>
          <p:cNvSpPr>
            <a:spLocks noGrp="1"/>
          </p:cNvSpPr>
          <p:nvPr>
            <p:ph idx="1"/>
          </p:nvPr>
        </p:nvSpPr>
        <p:spPr>
          <a:xfrm>
            <a:off x="820883" y="1248449"/>
            <a:ext cx="10131425" cy="3649133"/>
          </a:xfrm>
        </p:spPr>
        <p:txBody>
          <a:bodyPr>
            <a:normAutofit lnSpcReduction="10000"/>
          </a:bodyPr>
          <a:lstStyle/>
          <a:p>
            <a:pPr algn="just">
              <a:lnSpc>
                <a:spcPct val="15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6035410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D851F-9DF9-8EE1-DF1E-404BB8802FB9}"/>
              </a:ext>
            </a:extLst>
          </p:cNvPr>
          <p:cNvSpPr>
            <a:spLocks noGrp="1"/>
          </p:cNvSpPr>
          <p:nvPr>
            <p:ph type="title"/>
          </p:nvPr>
        </p:nvSpPr>
        <p:spPr>
          <a:xfrm>
            <a:off x="10392" y="0"/>
            <a:ext cx="10131425" cy="1456267"/>
          </a:xfrm>
        </p:spPr>
        <p:txBody>
          <a:bodyPr/>
          <a:lstStyle/>
          <a:p>
            <a:r>
              <a:rPr lang="en-IN" dirty="0"/>
              <a:t>Cloud Web Server</a:t>
            </a:r>
          </a:p>
        </p:txBody>
      </p:sp>
      <p:sp>
        <p:nvSpPr>
          <p:cNvPr id="3" name="Content Placeholder 2">
            <a:extLst>
              <a:ext uri="{FF2B5EF4-FFF2-40B4-BE49-F238E27FC236}">
                <a16:creationId xmlns:a16="http://schemas.microsoft.com/office/drawing/2014/main" id="{AC4EE214-FC46-5640-4B46-F8AF5524B828}"/>
              </a:ext>
            </a:extLst>
          </p:cNvPr>
          <p:cNvSpPr>
            <a:spLocks noGrp="1"/>
          </p:cNvSpPr>
          <p:nvPr>
            <p:ph idx="1"/>
          </p:nvPr>
        </p:nvSpPr>
        <p:spPr>
          <a:xfrm>
            <a:off x="737754" y="1267692"/>
            <a:ext cx="10370417" cy="4066309"/>
          </a:xfrm>
        </p:spPr>
        <p:txBody>
          <a:bodyPr>
            <a:normAutofit lnSpcReduction="10000"/>
          </a:bodyPr>
          <a:lstStyle/>
          <a:p>
            <a:pPr algn="just">
              <a:lnSpc>
                <a:spcPct val="150000"/>
              </a:lnSpc>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6888204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81BF5-D9BF-C805-C2AF-0D1900AA760B}"/>
              </a:ext>
            </a:extLst>
          </p:cNvPr>
          <p:cNvSpPr>
            <a:spLocks noGrp="1"/>
          </p:cNvSpPr>
          <p:nvPr>
            <p:ph type="title"/>
          </p:nvPr>
        </p:nvSpPr>
        <p:spPr>
          <a:xfrm>
            <a:off x="145473" y="-180109"/>
            <a:ext cx="10131425" cy="1456267"/>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A358253E-09EE-43D4-F63A-A92A2B521043}"/>
              </a:ext>
            </a:extLst>
          </p:cNvPr>
          <p:cNvSpPr>
            <a:spLocks noGrp="1"/>
          </p:cNvSpPr>
          <p:nvPr>
            <p:ph idx="1"/>
          </p:nvPr>
        </p:nvSpPr>
        <p:spPr>
          <a:xfrm>
            <a:off x="1163783" y="0"/>
            <a:ext cx="10131425" cy="3649133"/>
          </a:xfrm>
        </p:spPr>
        <p:txBody>
          <a:bodyPr/>
          <a:lstStyle/>
          <a:p>
            <a:pPr algn="just">
              <a:lnSpc>
                <a:spcPct val="150000"/>
              </a:lnSpc>
            </a:pPr>
            <a:r>
              <a:rPr lang="en-US" sz="1800" dirty="0">
                <a:cs typeface="Times New Roman" pitchFamily="18" charset="0"/>
              </a:rPr>
              <a:t>Operating System	: Windows 10</a:t>
            </a:r>
          </a:p>
          <a:p>
            <a:pPr algn="just">
              <a:lnSpc>
                <a:spcPct val="150000"/>
              </a:lnSpc>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20282060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C11A41-2B21-EE41-3B5B-D88BC887DDC6}"/>
              </a:ext>
            </a:extLst>
          </p:cNvPr>
          <p:cNvSpPr>
            <a:spLocks noGrp="1"/>
          </p:cNvSpPr>
          <p:nvPr>
            <p:ph type="title"/>
          </p:nvPr>
        </p:nvSpPr>
        <p:spPr>
          <a:xfrm>
            <a:off x="83128" y="-128155"/>
            <a:ext cx="10131425" cy="1456267"/>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57FA24B9-5CBC-EFB9-194A-E5A8EFD6C5F1}"/>
              </a:ext>
            </a:extLst>
          </p:cNvPr>
          <p:cNvSpPr>
            <a:spLocks noGrp="1"/>
          </p:cNvSpPr>
          <p:nvPr>
            <p:ph idx="1"/>
          </p:nvPr>
        </p:nvSpPr>
        <p:spPr>
          <a:xfrm>
            <a:off x="1194956" y="708122"/>
            <a:ext cx="10131425" cy="3649133"/>
          </a:xfrm>
        </p:spPr>
        <p:txBody>
          <a:bodyPr/>
          <a:lstStyle/>
          <a:p>
            <a:pPr algn="just">
              <a:lnSpc>
                <a:spcPct val="150000"/>
              </a:lnSpc>
            </a:pPr>
            <a:r>
              <a:rPr lang="en-US" sz="1800" dirty="0">
                <a:cs typeface="Times New Roman" pitchFamily="18" charset="0"/>
              </a:rPr>
              <a:t>Keyboard</a:t>
            </a:r>
          </a:p>
          <a:p>
            <a:pPr algn="just">
              <a:lnSpc>
                <a:spcPct val="150000"/>
              </a:lnSpc>
            </a:pPr>
            <a:r>
              <a:rPr lang="en-US" sz="1800" dirty="0">
                <a:cs typeface="Times New Roman" pitchFamily="18" charset="0"/>
              </a:rPr>
              <a:t>Mouse </a:t>
            </a:r>
          </a:p>
          <a:p>
            <a:pPr algn="just">
              <a:lnSpc>
                <a:spcPct val="150000"/>
              </a:lnSpc>
            </a:pPr>
            <a:r>
              <a:rPr lang="en-US" sz="1800" dirty="0" err="1">
                <a:cs typeface="Times New Roman" pitchFamily="18" charset="0"/>
              </a:rPr>
              <a:t>Harddisk</a:t>
            </a:r>
            <a:r>
              <a:rPr lang="en-US" sz="1800" dirty="0">
                <a:cs typeface="Times New Roman" pitchFamily="18" charset="0"/>
              </a:rPr>
              <a:t>	</a:t>
            </a:r>
          </a:p>
          <a:p>
            <a:pPr algn="just">
              <a:lnSpc>
                <a:spcPct val="150000"/>
              </a:lnSpc>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23473142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0411A-CCA7-1DEB-3A3C-9619246D6357}"/>
              </a:ext>
            </a:extLst>
          </p:cNvPr>
          <p:cNvSpPr>
            <a:spLocks noGrp="1"/>
          </p:cNvSpPr>
          <p:nvPr>
            <p:ph type="title"/>
          </p:nvPr>
        </p:nvSpPr>
        <p:spPr>
          <a:xfrm>
            <a:off x="51956" y="-211282"/>
            <a:ext cx="10131425" cy="1456267"/>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0D11F764-5EDF-CFC3-4ABC-F3265A81CD9F}"/>
              </a:ext>
            </a:extLst>
          </p:cNvPr>
          <p:cNvSpPr>
            <a:spLocks noGrp="1"/>
          </p:cNvSpPr>
          <p:nvPr>
            <p:ph idx="1"/>
          </p:nvPr>
        </p:nvSpPr>
        <p:spPr>
          <a:xfrm>
            <a:off x="602675" y="877166"/>
            <a:ext cx="10328562" cy="5103668"/>
          </a:xfrm>
        </p:spPr>
        <p:txBody>
          <a:bodyPr>
            <a:normAutofit/>
          </a:bodyPr>
          <a:lstStyle/>
          <a:p>
            <a:pPr algn="just">
              <a:lnSpc>
                <a:spcPct val="150000"/>
              </a:lnSpc>
            </a:pPr>
            <a:r>
              <a:rPr lang="en-US" dirty="0"/>
              <a:t>Chatbots are extremely valuable for businesses and the value will only increase as time goes by. While the technology to simulate conversation with a computer has been around for decades, bots are adaptable versions with powerful integration of Artificial Intelligence and Natural Language Processing.</a:t>
            </a:r>
          </a:p>
          <a:p>
            <a:pPr algn="just">
              <a:lnSpc>
                <a:spcPct val="150000"/>
              </a:lnSpc>
            </a:pPr>
            <a:r>
              <a:rPr lang="en-US" dirty="0"/>
              <a:t> It creates an assisting guide for all the users. It increases efficiency by maintaining known standard responses. It provides improved question responsiveness and accuracy. It is used for increasing the ability to track and monitor queries and highlighting gaps in available information. </a:t>
            </a:r>
          </a:p>
          <a:p>
            <a:pPr algn="just">
              <a:lnSpc>
                <a:spcPct val="150000"/>
              </a:lnSpc>
            </a:pPr>
            <a:r>
              <a:rPr lang="en-US" dirty="0"/>
              <a:t>The impact of NLP in machines will be greater than the impact of microprocessor technology in the last 20 years because Natural Language is fundamental to almost all business, military &amp; social activities.</a:t>
            </a:r>
          </a:p>
          <a:p>
            <a:pPr algn="just">
              <a:lnSpc>
                <a:spcPct val="150000"/>
              </a:lnSpc>
            </a:pPr>
            <a:r>
              <a:rPr lang="en-US" dirty="0"/>
              <a:t> Therefore, the application of NLP has no end. In the future, the proposed system will be able to interpret the textual description in a much better way.</a:t>
            </a:r>
            <a:endParaRPr lang="en-IN" dirty="0"/>
          </a:p>
        </p:txBody>
      </p:sp>
    </p:spTree>
    <p:extLst>
      <p:ext uri="{BB962C8B-B14F-4D97-AF65-F5344CB8AC3E}">
        <p14:creationId xmlns:p14="http://schemas.microsoft.com/office/powerpoint/2010/main" val="19735707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61DDDE80-2DFA-4F2A-B66F-72059846BDAA}"/>
    </a:ext>
  </a:extLst>
</a:theme>
</file>

<file path=docProps/app.xml><?xml version="1.0" encoding="utf-8"?>
<Properties xmlns="http://schemas.openxmlformats.org/officeDocument/2006/extended-properties" xmlns:vt="http://schemas.openxmlformats.org/officeDocument/2006/docPropsVTypes">
  <Template>Celestial</Template>
  <TotalTime>16</TotalTime>
  <Words>2471</Words>
  <Application>Microsoft Office PowerPoint</Application>
  <PresentationFormat>Widescreen</PresentationFormat>
  <Paragraphs>93</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Times New Roman</vt:lpstr>
      <vt:lpstr>Celestial</vt:lpstr>
      <vt:lpstr>Automated chatbot web app</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User Interface (UI) Module </vt:lpstr>
      <vt:lpstr>Natural Language Processing (NLP) Module </vt:lpstr>
      <vt:lpstr>Dialogue Management Module </vt:lpstr>
      <vt:lpstr>User Authentication and Profile Management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2024-12-14T05:33:47Z</dcterms:created>
  <dcterms:modified xsi:type="dcterms:W3CDTF">2024-12-14T05:50:05Z</dcterms:modified>
</cp:coreProperties>
</file>