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7DB1518-62F3-47DC-BC42-0F852BCE65BB}"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3425044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B1518-62F3-47DC-BC42-0F852BCE65BB}"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4434599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DB1518-62F3-47DC-BC42-0F852BCE65BB}"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102429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DB1518-62F3-47DC-BC42-0F852BCE65BB}"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1492920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DB1518-62F3-47DC-BC42-0F852BCE65BB}" type="datetimeFigureOut">
              <a:rPr lang="en-IN" smtClean="0"/>
              <a:t>12-12-2024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2490162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DB1518-62F3-47DC-BC42-0F852BCE65BB}" type="datetimeFigureOut">
              <a:rPr lang="en-IN" smtClean="0"/>
              <a:t>12-12-2024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3849179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DB1518-62F3-47DC-BC42-0F852BCE65BB}" type="datetimeFigureOut">
              <a:rPr lang="en-IN" smtClean="0"/>
              <a:t>12-12-2024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3524536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7DB1518-62F3-47DC-BC42-0F852BCE65BB}"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3337601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DB1518-62F3-47DC-BC42-0F852BCE65BB}"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131988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DB1518-62F3-47DC-BC42-0F852BCE65BB}"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3852812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DB1518-62F3-47DC-BC42-0F852BCE65BB}"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EDACFB6-0D01-437C-A302-36A799BB2887}"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9472775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DB1518-62F3-47DC-BC42-0F852BCE65BB}"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12359537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DB1518-62F3-47DC-BC42-0F852BCE65BB}"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EDACFB6-0D01-437C-A302-36A799BB2887}"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618374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DB1518-62F3-47DC-BC42-0F852BCE65BB}"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2885602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B1518-62F3-47DC-BC42-0F852BCE65BB}"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25294081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B1518-62F3-47DC-BC42-0F852BCE65BB}"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EDACFB6-0D01-437C-A302-36A799BB2887}" type="slidenum">
              <a:rPr lang="en-IN" smtClean="0"/>
              <a:t>‹#›</a:t>
            </a:fld>
            <a:endParaRPr lang="en-IN"/>
          </a:p>
        </p:txBody>
      </p:sp>
    </p:spTree>
    <p:extLst>
      <p:ext uri="{BB962C8B-B14F-4D97-AF65-F5344CB8AC3E}">
        <p14:creationId xmlns:p14="http://schemas.microsoft.com/office/powerpoint/2010/main" val="1023428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7DB1518-62F3-47DC-BC42-0F852BCE65BB}" type="datetimeFigureOut">
              <a:rPr lang="en-IN" smtClean="0"/>
              <a:t>12-12-2024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EDACFB6-0D01-437C-A302-36A799BB2887}" type="slidenum">
              <a:rPr lang="en-IN" smtClean="0"/>
              <a:t>‹#›</a:t>
            </a:fld>
            <a:endParaRPr lang="en-IN"/>
          </a:p>
        </p:txBody>
      </p:sp>
    </p:spTree>
    <p:extLst>
      <p:ext uri="{BB962C8B-B14F-4D97-AF65-F5344CB8AC3E}">
        <p14:creationId xmlns:p14="http://schemas.microsoft.com/office/powerpoint/2010/main" val="28518321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3DA0223-BA1E-12A9-CE08-9F07A4CBD695}"/>
              </a:ext>
            </a:extLst>
          </p:cNvPr>
          <p:cNvSpPr>
            <a:spLocks noGrp="1"/>
          </p:cNvSpPr>
          <p:nvPr>
            <p:ph type="title"/>
          </p:nvPr>
        </p:nvSpPr>
        <p:spPr>
          <a:xfrm>
            <a:off x="926716" y="2768600"/>
            <a:ext cx="8596668" cy="1320800"/>
          </a:xfrm>
        </p:spPr>
        <p:txBody>
          <a:bodyPr>
            <a:normAutofit fontScale="90000"/>
          </a:bodyPr>
          <a:lstStyle/>
          <a:p>
            <a:pPr algn="ctr"/>
            <a:r>
              <a:rPr lang="en-IN" sz="3100" b="1" kern="100" dirty="0">
                <a:effectLst/>
                <a:latin typeface="Aptos" panose="020B0004020202020204" pitchFamily="34" charset="0"/>
                <a:ea typeface="Aptos" panose="020B0004020202020204" pitchFamily="34" charset="0"/>
                <a:cs typeface="Times New Roman" panose="02020603050405020304" pitchFamily="18" charset="0"/>
              </a:rPr>
              <a:t>AGRI SHOPPING-FARMER ONLINE SELLING APPLICATION</a:t>
            </a:r>
            <a:br>
              <a:rPr lang="en-IN" sz="1800" kern="100" dirty="0">
                <a:effectLst/>
                <a:latin typeface="Aptos" panose="020B0004020202020204" pitchFamily="34" charset="0"/>
                <a:ea typeface="Aptos" panose="020B0004020202020204" pitchFamily="34" charset="0"/>
                <a:cs typeface="Times New Roman" panose="02020603050405020304" pitchFamily="18" charset="0"/>
              </a:rPr>
            </a:br>
            <a:endParaRPr lang="en-IN" dirty="0"/>
          </a:p>
        </p:txBody>
      </p:sp>
    </p:spTree>
    <p:extLst>
      <p:ext uri="{BB962C8B-B14F-4D97-AF65-F5344CB8AC3E}">
        <p14:creationId xmlns:p14="http://schemas.microsoft.com/office/powerpoint/2010/main" val="491947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90EE6-C725-B3E7-6C41-455A99952813}"/>
              </a:ext>
            </a:extLst>
          </p:cNvPr>
          <p:cNvSpPr>
            <a:spLocks noGrp="1"/>
          </p:cNvSpPr>
          <p:nvPr>
            <p:ph type="title"/>
          </p:nvPr>
        </p:nvSpPr>
        <p:spPr>
          <a:xfrm>
            <a:off x="0" y="156238"/>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A4862FBE-01F7-BE78-D95F-29123DF58325}"/>
              </a:ext>
            </a:extLst>
          </p:cNvPr>
          <p:cNvSpPr>
            <a:spLocks noGrp="1"/>
          </p:cNvSpPr>
          <p:nvPr>
            <p:ph idx="1"/>
          </p:nvPr>
        </p:nvSpPr>
        <p:spPr>
          <a:xfrm>
            <a:off x="571499" y="914400"/>
            <a:ext cx="8811491" cy="5465617"/>
          </a:xfrm>
        </p:spPr>
        <p:txBody>
          <a:bodyPr>
            <a:normAutofit fontScale="92500"/>
          </a:bodyPr>
          <a:lstStyle/>
          <a:p>
            <a:pPr algn="just">
              <a:lnSpc>
                <a:spcPct val="150000"/>
              </a:lnSpc>
            </a:pPr>
            <a:r>
              <a:rPr lang="en-IN" sz="1900" kern="100" dirty="0">
                <a:effectLst/>
                <a:latin typeface="Aptos" panose="020B0004020202020204" pitchFamily="34" charset="0"/>
                <a:ea typeface="Aptos" panose="020B0004020202020204" pitchFamily="34" charset="0"/>
                <a:cs typeface="Times New Roman" panose="02020603050405020304" pitchFamily="18" charset="0"/>
              </a:rPr>
              <a:t>Farming is the Prime Occupation in India in spite of this, today the people involved in farming belongs to the lower class and is in deep poverty. </a:t>
            </a:r>
          </a:p>
          <a:p>
            <a:pPr algn="just">
              <a:lnSpc>
                <a:spcPct val="150000"/>
              </a:lnSpc>
            </a:pPr>
            <a:r>
              <a:rPr lang="en-IN" sz="1900" kern="100" dirty="0">
                <a:effectLst/>
                <a:latin typeface="Aptos" panose="020B0004020202020204" pitchFamily="34" charset="0"/>
                <a:ea typeface="Aptos" panose="020B0004020202020204" pitchFamily="34" charset="0"/>
                <a:cs typeface="Times New Roman" panose="02020603050405020304" pitchFamily="18" charset="0"/>
              </a:rPr>
              <a:t>The Advanced techniques and the Automated machines which are leading the world to new heights, is been lagging when it is concerned to farming, either the lack of awareness of the advanced facilities or the unavailability leads to the poverty in farming. </a:t>
            </a:r>
          </a:p>
          <a:p>
            <a:pPr algn="just">
              <a:lnSpc>
                <a:spcPct val="150000"/>
              </a:lnSpc>
            </a:pPr>
            <a:r>
              <a:rPr lang="en-IN" sz="1900" kern="100" dirty="0">
                <a:effectLst/>
                <a:latin typeface="Aptos" panose="020B0004020202020204" pitchFamily="34" charset="0"/>
                <a:ea typeface="Aptos" panose="020B0004020202020204" pitchFamily="34" charset="0"/>
                <a:cs typeface="Times New Roman" panose="02020603050405020304" pitchFamily="18" charset="0"/>
              </a:rPr>
              <a:t>Even after all the hard work and the production done by the farmers, in today’s market the farmers are cheated by the Agents, leading to the poverty. </a:t>
            </a:r>
          </a:p>
          <a:p>
            <a:pPr algn="just">
              <a:lnSpc>
                <a:spcPct val="150000"/>
              </a:lnSpc>
            </a:pPr>
            <a:r>
              <a:rPr lang="en-IN" sz="1900" kern="100" dirty="0">
                <a:effectLst/>
                <a:latin typeface="Aptos" panose="020B0004020202020204" pitchFamily="34" charset="0"/>
                <a:ea typeface="Aptos" panose="020B0004020202020204" pitchFamily="34" charset="0"/>
                <a:cs typeface="Times New Roman" panose="02020603050405020304" pitchFamily="18" charset="0"/>
              </a:rPr>
              <a:t>This application would make all the things automatic which make easier serving as a best solution to all the problems. Farmer’s e-Market will serve as a way for the farmers to sell their products across the country just with some basic knowledge about how to use the website. The site will guide the farmers in all the aspects.</a:t>
            </a:r>
          </a:p>
          <a:p>
            <a:endParaRPr lang="en-IN" dirty="0"/>
          </a:p>
        </p:txBody>
      </p:sp>
    </p:spTree>
    <p:extLst>
      <p:ext uri="{BB962C8B-B14F-4D97-AF65-F5344CB8AC3E}">
        <p14:creationId xmlns:p14="http://schemas.microsoft.com/office/powerpoint/2010/main" val="3189840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BE00F-93CA-7BB2-4FBC-009EBC2B3752}"/>
              </a:ext>
            </a:extLst>
          </p:cNvPr>
          <p:cNvSpPr>
            <a:spLocks noGrp="1"/>
          </p:cNvSpPr>
          <p:nvPr>
            <p:ph type="title"/>
          </p:nvPr>
        </p:nvSpPr>
        <p:spPr>
          <a:xfrm>
            <a:off x="64270" y="0"/>
            <a:ext cx="8596668" cy="1320800"/>
          </a:xfrm>
        </p:spPr>
        <p:txBody>
          <a:bodyPr/>
          <a:lstStyle/>
          <a:p>
            <a:r>
              <a:rPr lang="en-US" b="1" dirty="0"/>
              <a:t>Objective</a:t>
            </a:r>
            <a:endParaRPr lang="en-IN" dirty="0"/>
          </a:p>
        </p:txBody>
      </p:sp>
      <p:sp>
        <p:nvSpPr>
          <p:cNvPr id="3" name="Content Placeholder 2">
            <a:extLst>
              <a:ext uri="{FF2B5EF4-FFF2-40B4-BE49-F238E27FC236}">
                <a16:creationId xmlns:a16="http://schemas.microsoft.com/office/drawing/2014/main" id="{8B41C3E4-5DAF-7AA2-47F6-819467EA3FB8}"/>
              </a:ext>
            </a:extLst>
          </p:cNvPr>
          <p:cNvSpPr>
            <a:spLocks noGrp="1"/>
          </p:cNvSpPr>
          <p:nvPr>
            <p:ph idx="1"/>
          </p:nvPr>
        </p:nvSpPr>
        <p:spPr>
          <a:xfrm>
            <a:off x="259772" y="665019"/>
            <a:ext cx="9403773" cy="6348845"/>
          </a:xfrm>
        </p:spPr>
        <p:txBody>
          <a:bodyPr>
            <a:noAutofit/>
          </a:bodyPr>
          <a:lstStyle/>
          <a:p>
            <a:pPr algn="just">
              <a:lnSpc>
                <a:spcPct val="150000"/>
              </a:lnSpc>
            </a:pPr>
            <a:r>
              <a:rPr lang="en-US" dirty="0"/>
              <a:t>The primary objective of the </a:t>
            </a:r>
            <a:r>
              <a:rPr lang="en-US" b="1" dirty="0"/>
              <a:t>AGRI Shopping-Farmer Online Selling Application</a:t>
            </a:r>
            <a:r>
              <a:rPr lang="en-US" dirty="0"/>
              <a:t> is to create a seamless and efficient digital marketplace that connects farmers directly with consumers, helping farmers increase their income by eliminating intermediaries and gaining access to broader markets.</a:t>
            </a:r>
          </a:p>
          <a:p>
            <a:pPr algn="just">
              <a:lnSpc>
                <a:spcPct val="150000"/>
              </a:lnSpc>
            </a:pPr>
            <a:r>
              <a:rPr lang="en-US" dirty="0"/>
              <a:t> The platform aims to empower farmers, especially those in rural areas, by providing them with tools for inventory management, pricing control, and access to valuable market insights.</a:t>
            </a:r>
          </a:p>
          <a:p>
            <a:pPr algn="just">
              <a:lnSpc>
                <a:spcPct val="150000"/>
              </a:lnSpc>
            </a:pPr>
            <a:r>
              <a:rPr lang="en-US" dirty="0"/>
              <a:t> Additionally, it seeks to offer consumers a convenient and transparent way to purchase fresh, locally sourced agricultural products. By promoting direct transactions, the application enhances price transparency, reduces food wastage, and supports sustainable farming practices.</a:t>
            </a:r>
          </a:p>
          <a:p>
            <a:pPr algn="just">
              <a:lnSpc>
                <a:spcPct val="150000"/>
              </a:lnSpc>
            </a:pPr>
            <a:r>
              <a:rPr lang="en-US" dirty="0"/>
              <a:t> Ultimately, the goal is to improve the livelihoods of farmers while providing consumers with high-quality produce, fostering a more sustainable and efficient agricultural supply chain.</a:t>
            </a:r>
            <a:endParaRPr lang="en-IN" dirty="0"/>
          </a:p>
        </p:txBody>
      </p:sp>
    </p:spTree>
    <p:extLst>
      <p:ext uri="{BB962C8B-B14F-4D97-AF65-F5344CB8AC3E}">
        <p14:creationId xmlns:p14="http://schemas.microsoft.com/office/powerpoint/2010/main" val="1275809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EA799-3EB0-A26E-18DC-EB7E871DA14B}"/>
              </a:ext>
            </a:extLst>
          </p:cNvPr>
          <p:cNvSpPr>
            <a:spLocks noGrp="1"/>
          </p:cNvSpPr>
          <p:nvPr>
            <p:ph type="title"/>
          </p:nvPr>
        </p:nvSpPr>
        <p:spPr>
          <a:xfrm>
            <a:off x="74661" y="156238"/>
            <a:ext cx="8596668" cy="1320800"/>
          </a:xfrm>
        </p:spPr>
        <p:txBody>
          <a:bodyPr/>
          <a:lstStyle/>
          <a:p>
            <a:r>
              <a:rPr lang="en-US" b="1" dirty="0"/>
              <a:t>Existing System</a:t>
            </a:r>
            <a:endParaRPr lang="en-IN" dirty="0"/>
          </a:p>
        </p:txBody>
      </p:sp>
      <p:sp>
        <p:nvSpPr>
          <p:cNvPr id="3" name="Content Placeholder 2">
            <a:extLst>
              <a:ext uri="{FF2B5EF4-FFF2-40B4-BE49-F238E27FC236}">
                <a16:creationId xmlns:a16="http://schemas.microsoft.com/office/drawing/2014/main" id="{EBD8E9E3-410C-32BB-C3B9-4259FD003BC9}"/>
              </a:ext>
            </a:extLst>
          </p:cNvPr>
          <p:cNvSpPr>
            <a:spLocks noGrp="1"/>
          </p:cNvSpPr>
          <p:nvPr>
            <p:ph idx="1"/>
          </p:nvPr>
        </p:nvSpPr>
        <p:spPr>
          <a:xfrm>
            <a:off x="176646" y="799726"/>
            <a:ext cx="9538854" cy="5902036"/>
          </a:xfrm>
        </p:spPr>
        <p:txBody>
          <a:bodyPr>
            <a:noAutofit/>
          </a:bodyPr>
          <a:lstStyle/>
          <a:p>
            <a:pPr algn="just">
              <a:lnSpc>
                <a:spcPct val="150000"/>
              </a:lnSpc>
            </a:pPr>
            <a:r>
              <a:rPr lang="en-US" dirty="0"/>
              <a:t>As of now, Farmers are purchasing their agricultural requirements such as seeds, fertilizers, </a:t>
            </a:r>
            <a:r>
              <a:rPr lang="en-US" dirty="0" err="1"/>
              <a:t>etc</a:t>
            </a:r>
            <a:r>
              <a:rPr lang="en-US" dirty="0"/>
              <a:t> manually </a:t>
            </a:r>
            <a:r>
              <a:rPr lang="en-US" dirty="0" err="1"/>
              <a:t>i.e</a:t>
            </a:r>
            <a:r>
              <a:rPr lang="en-US" dirty="0"/>
              <a:t> going to their respective shops and purchasing. This is how the existing system of farmers purchasing their agricultural requirements.</a:t>
            </a:r>
          </a:p>
          <a:p>
            <a:pPr algn="just">
              <a:lnSpc>
                <a:spcPct val="150000"/>
              </a:lnSpc>
            </a:pPr>
            <a:r>
              <a:rPr lang="en-US" dirty="0"/>
              <a:t> In the existing system, purchases are made manually, which means that the farmer must go for purchase and then select the things he desires from that shop.</a:t>
            </a:r>
          </a:p>
          <a:p>
            <a:pPr algn="just">
              <a:lnSpc>
                <a:spcPct val="150000"/>
              </a:lnSpc>
            </a:pPr>
            <a:r>
              <a:rPr lang="en-US" dirty="0"/>
              <a:t> Since he is purchasing from the storekeeper who is not the actual seller of those products, he obviously charges some extra taxes which also include his profit on that particular product so this makes the farmer buy those products at a higher price than the actual price. </a:t>
            </a:r>
          </a:p>
          <a:p>
            <a:pPr algn="just">
              <a:lnSpc>
                <a:spcPct val="150000"/>
              </a:lnSpc>
            </a:pPr>
            <a:r>
              <a:rPr lang="en-US" dirty="0"/>
              <a:t>It’s an absolutely time-consuming process, not giving exposure to a wide variety of products, and also not cost-effective for the farmer. Thus, the system has to be automated. Also, Farmers are not getting a fair price while selling their farm products. </a:t>
            </a:r>
            <a:endParaRPr lang="en-IN" dirty="0"/>
          </a:p>
        </p:txBody>
      </p:sp>
    </p:spTree>
    <p:extLst>
      <p:ext uri="{BB962C8B-B14F-4D97-AF65-F5344CB8AC3E}">
        <p14:creationId xmlns:p14="http://schemas.microsoft.com/office/powerpoint/2010/main" val="39189732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AE21F-F37F-2061-D1BC-A16E25752BE2}"/>
              </a:ext>
            </a:extLst>
          </p:cNvPr>
          <p:cNvSpPr>
            <a:spLocks noGrp="1"/>
          </p:cNvSpPr>
          <p:nvPr>
            <p:ph type="title"/>
          </p:nvPr>
        </p:nvSpPr>
        <p:spPr>
          <a:xfrm>
            <a:off x="0" y="79663"/>
            <a:ext cx="8596668" cy="1320800"/>
          </a:xfrm>
        </p:spPr>
        <p:txBody>
          <a:bodyPr/>
          <a:lstStyle/>
          <a:p>
            <a:r>
              <a:rPr lang="en-US" b="1" dirty="0"/>
              <a:t>Disadvantage</a:t>
            </a:r>
            <a:endParaRPr lang="en-IN" dirty="0"/>
          </a:p>
        </p:txBody>
      </p:sp>
      <p:sp>
        <p:nvSpPr>
          <p:cNvPr id="3" name="Content Placeholder 2">
            <a:extLst>
              <a:ext uri="{FF2B5EF4-FFF2-40B4-BE49-F238E27FC236}">
                <a16:creationId xmlns:a16="http://schemas.microsoft.com/office/drawing/2014/main" id="{4D5EE3BA-E07A-F366-2F5B-ADBB30C4403F}"/>
              </a:ext>
            </a:extLst>
          </p:cNvPr>
          <p:cNvSpPr>
            <a:spLocks noGrp="1"/>
          </p:cNvSpPr>
          <p:nvPr>
            <p:ph idx="1"/>
          </p:nvPr>
        </p:nvSpPr>
        <p:spPr>
          <a:xfrm>
            <a:off x="303260" y="740063"/>
            <a:ext cx="9225203" cy="5840411"/>
          </a:xfrm>
        </p:spPr>
        <p:txBody>
          <a:bodyPr>
            <a:normAutofit fontScale="85000" lnSpcReduction="10000"/>
          </a:bodyPr>
          <a:lstStyle/>
          <a:p>
            <a:pPr algn="just">
              <a:lnSpc>
                <a:spcPct val="170000"/>
              </a:lnSpc>
            </a:pPr>
            <a:r>
              <a:rPr lang="en-US" sz="2100" dirty="0"/>
              <a:t>Digital Divide and Lack of Internet Access: Many farmers, particularly in rural areas, may have limited access to smartphones, the internet, or technical skills needed to use such platforms effectively. This can prevent them from fully utilizing the app, leading to exclusion from the benefits it offers.</a:t>
            </a:r>
          </a:p>
          <a:p>
            <a:pPr algn="just">
              <a:lnSpc>
                <a:spcPct val="170000"/>
              </a:lnSpc>
            </a:pPr>
            <a:r>
              <a:rPr lang="en-US" sz="2100" dirty="0"/>
              <a:t>Logistics and Delivery Challenges: Ensuring efficient delivery of goods from farmers to consumers can be a challenge. Farmers may face issues with packaging, transportation, or finding reliable delivery partners. Poor logistics can lead to delayed or damaged goods, which could affect customer satisfaction.</a:t>
            </a:r>
          </a:p>
          <a:p>
            <a:pPr algn="just">
              <a:lnSpc>
                <a:spcPct val="170000"/>
              </a:lnSpc>
            </a:pPr>
            <a:r>
              <a:rPr lang="en-US" sz="2100" b="1" dirty="0"/>
              <a:t>Technical Issues</a:t>
            </a:r>
            <a:r>
              <a:rPr lang="en-US" sz="2100" dirty="0"/>
              <a:t>: The application might face technical problems such as glitches, bugs, or system downtime. Farmers and consumers may find these issues frustrating, which could discourage them from using the platform regularly.</a:t>
            </a:r>
          </a:p>
          <a:p>
            <a:endParaRPr lang="en-US" dirty="0"/>
          </a:p>
          <a:p>
            <a:endParaRPr lang="en-IN" dirty="0"/>
          </a:p>
        </p:txBody>
      </p:sp>
    </p:spTree>
    <p:extLst>
      <p:ext uri="{BB962C8B-B14F-4D97-AF65-F5344CB8AC3E}">
        <p14:creationId xmlns:p14="http://schemas.microsoft.com/office/powerpoint/2010/main" val="3608811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70EDFE-0463-FCB2-2FC3-F4F17822B38F}"/>
              </a:ext>
            </a:extLst>
          </p:cNvPr>
          <p:cNvSpPr>
            <a:spLocks noGrp="1"/>
          </p:cNvSpPr>
          <p:nvPr>
            <p:ph idx="4294967295"/>
          </p:nvPr>
        </p:nvSpPr>
        <p:spPr>
          <a:xfrm>
            <a:off x="644236" y="487652"/>
            <a:ext cx="8596313" cy="3881437"/>
          </a:xfrm>
        </p:spPr>
        <p:txBody>
          <a:bodyPr/>
          <a:lstStyle/>
          <a:p>
            <a:pPr algn="just">
              <a:lnSpc>
                <a:spcPct val="150000"/>
              </a:lnSpc>
            </a:pPr>
            <a:r>
              <a:rPr lang="en-US" b="1" dirty="0"/>
              <a:t>Lack of Trust</a:t>
            </a:r>
            <a:r>
              <a:rPr lang="en-US" dirty="0"/>
              <a:t>: Some farmers or consumers may feel skeptical about the security of online transactions, fearing fraud or scams. If the platform does not provide sufficient security measures or guarantees, it can lead to a lack of trust in the system.</a:t>
            </a:r>
            <a:endParaRPr lang="en-IN" dirty="0"/>
          </a:p>
        </p:txBody>
      </p:sp>
    </p:spTree>
    <p:extLst>
      <p:ext uri="{BB962C8B-B14F-4D97-AF65-F5344CB8AC3E}">
        <p14:creationId xmlns:p14="http://schemas.microsoft.com/office/powerpoint/2010/main" val="1680539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E5636-56B2-8838-5ADA-116E7CB03DF7}"/>
              </a:ext>
            </a:extLst>
          </p:cNvPr>
          <p:cNvSpPr>
            <a:spLocks noGrp="1"/>
          </p:cNvSpPr>
          <p:nvPr>
            <p:ph type="title"/>
          </p:nvPr>
        </p:nvSpPr>
        <p:spPr>
          <a:xfrm>
            <a:off x="12316" y="0"/>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9749A33F-D205-1FAC-EB3C-FAEC1E29DAC4}"/>
              </a:ext>
            </a:extLst>
          </p:cNvPr>
          <p:cNvSpPr>
            <a:spLocks noGrp="1"/>
          </p:cNvSpPr>
          <p:nvPr>
            <p:ph idx="1"/>
          </p:nvPr>
        </p:nvSpPr>
        <p:spPr>
          <a:xfrm>
            <a:off x="322118" y="862445"/>
            <a:ext cx="9024620" cy="5293217"/>
          </a:xfrm>
        </p:spPr>
        <p:txBody>
          <a:bodyPr>
            <a:normAutofit/>
          </a:bodyPr>
          <a:lstStyle/>
          <a:p>
            <a:pPr algn="just">
              <a:lnSpc>
                <a:spcPct val="150000"/>
              </a:lnSpc>
            </a:pPr>
            <a:r>
              <a:rPr lang="en-US" dirty="0"/>
              <a:t>Our Application enables Farmers: To buy all the necessary requirements and products through online on our application platform by sitting at one place rather than going all the way from their native village to the shops in the town. So that the farmers are able to save time and also buy the products </a:t>
            </a:r>
            <a:r>
              <a:rPr lang="en-US" dirty="0" err="1"/>
              <a:t>costeffectively</a:t>
            </a:r>
            <a:r>
              <a:rPr lang="en-US" dirty="0"/>
              <a:t>. </a:t>
            </a:r>
          </a:p>
          <a:p>
            <a:pPr algn="just">
              <a:lnSpc>
                <a:spcPct val="150000"/>
              </a:lnSpc>
            </a:pPr>
            <a:r>
              <a:rPr lang="en-US" dirty="0"/>
              <a:t>To get exposure to the wide range of varieties so that farmers can buy desired products as per their requirements and specifications. </a:t>
            </a:r>
          </a:p>
          <a:p>
            <a:pPr algn="just">
              <a:lnSpc>
                <a:spcPct val="150000"/>
              </a:lnSpc>
            </a:pPr>
            <a:r>
              <a:rPr lang="en-US" dirty="0"/>
              <a:t>This Application also enables: The people buy fruits and vegetables directly from the farmer so that both can get a fair price respectively and be profitable as well, as we are cutting middlemen by connecting the customers directly to the farmers.</a:t>
            </a:r>
            <a:endParaRPr lang="en-IN" dirty="0"/>
          </a:p>
        </p:txBody>
      </p:sp>
    </p:spTree>
    <p:extLst>
      <p:ext uri="{BB962C8B-B14F-4D97-AF65-F5344CB8AC3E}">
        <p14:creationId xmlns:p14="http://schemas.microsoft.com/office/powerpoint/2010/main" val="2603656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09292-50CD-96BF-F2E8-3431B4811FCF}"/>
              </a:ext>
            </a:extLst>
          </p:cNvPr>
          <p:cNvSpPr>
            <a:spLocks noGrp="1"/>
          </p:cNvSpPr>
          <p:nvPr>
            <p:ph type="title"/>
          </p:nvPr>
        </p:nvSpPr>
        <p:spPr>
          <a:xfrm>
            <a:off x="116225" y="156238"/>
            <a:ext cx="8596668" cy="1320800"/>
          </a:xfrm>
        </p:spPr>
        <p:txBody>
          <a:bodyPr/>
          <a:lstStyle/>
          <a:p>
            <a:r>
              <a:rPr lang="en-US" b="1" dirty="0"/>
              <a:t>Advantage</a:t>
            </a:r>
            <a:endParaRPr lang="en-IN" dirty="0"/>
          </a:p>
        </p:txBody>
      </p:sp>
      <p:sp>
        <p:nvSpPr>
          <p:cNvPr id="3" name="Content Placeholder 2">
            <a:extLst>
              <a:ext uri="{FF2B5EF4-FFF2-40B4-BE49-F238E27FC236}">
                <a16:creationId xmlns:a16="http://schemas.microsoft.com/office/drawing/2014/main" id="{9FEDC9C3-A9D0-ADEA-2733-294D74D859FE}"/>
              </a:ext>
            </a:extLst>
          </p:cNvPr>
          <p:cNvSpPr>
            <a:spLocks noGrp="1"/>
          </p:cNvSpPr>
          <p:nvPr>
            <p:ph idx="1"/>
          </p:nvPr>
        </p:nvSpPr>
        <p:spPr>
          <a:xfrm>
            <a:off x="375998" y="1101063"/>
            <a:ext cx="9204420" cy="5600699"/>
          </a:xfrm>
        </p:spPr>
        <p:txBody>
          <a:bodyPr>
            <a:normAutofit/>
          </a:bodyPr>
          <a:lstStyle/>
          <a:p>
            <a:pPr algn="just">
              <a:lnSpc>
                <a:spcPct val="150000"/>
              </a:lnSpc>
            </a:pPr>
            <a:r>
              <a:rPr lang="en-US" b="1" dirty="0"/>
              <a:t>Increased Market </a:t>
            </a:r>
            <a:r>
              <a:rPr lang="en-US" b="1" dirty="0" err="1"/>
              <a:t>Access</a:t>
            </a:r>
            <a:r>
              <a:rPr lang="en-US" dirty="0" err="1"/>
              <a:t>:Farmers</a:t>
            </a:r>
            <a:r>
              <a:rPr lang="en-US" dirty="0"/>
              <a:t> can reach a much larger audience beyond their local markets, including urban consumers. This is especially important for those in remote or rural areas who previously faced limited access to markets.</a:t>
            </a:r>
          </a:p>
          <a:p>
            <a:pPr algn="just">
              <a:lnSpc>
                <a:spcPct val="150000"/>
              </a:lnSpc>
            </a:pPr>
            <a:r>
              <a:rPr lang="en-US" b="1" dirty="0"/>
              <a:t>Better Price </a:t>
            </a:r>
            <a:r>
              <a:rPr lang="en-US" b="1" dirty="0" err="1"/>
              <a:t>Realization</a:t>
            </a:r>
            <a:r>
              <a:rPr lang="en-US" dirty="0" err="1"/>
              <a:t>:By</a:t>
            </a:r>
            <a:r>
              <a:rPr lang="en-US" dirty="0"/>
              <a:t> cutting out intermediaries, farmers can potentially sell their products at better prices and earn a higher income.</a:t>
            </a:r>
          </a:p>
          <a:p>
            <a:pPr algn="just">
              <a:lnSpc>
                <a:spcPct val="150000"/>
              </a:lnSpc>
            </a:pPr>
            <a:r>
              <a:rPr lang="en-US" b="1" dirty="0" err="1"/>
              <a:t>Convenience</a:t>
            </a:r>
            <a:r>
              <a:rPr lang="en-US" dirty="0" err="1"/>
              <a:t>:Farmers</a:t>
            </a:r>
            <a:r>
              <a:rPr lang="en-US" dirty="0"/>
              <a:t> can sell their products from the comfort of their farms or homes without needing to travel long distances to local markets.</a:t>
            </a:r>
          </a:p>
          <a:p>
            <a:pPr algn="just">
              <a:lnSpc>
                <a:spcPct val="150000"/>
              </a:lnSpc>
            </a:pPr>
            <a:r>
              <a:rPr lang="en-US" b="1" dirty="0"/>
              <a:t>Reduced Waste and </a:t>
            </a:r>
            <a:r>
              <a:rPr lang="en-US" b="1" dirty="0" err="1"/>
              <a:t>Spoilage</a:t>
            </a:r>
            <a:r>
              <a:rPr lang="en-US" dirty="0" err="1"/>
              <a:t>:With</a:t>
            </a:r>
            <a:r>
              <a:rPr lang="en-US" dirty="0"/>
              <a:t> better access to consumers, farmers can better plan their production and demand, reducing the risk of excess produce going unsold and spoiling.</a:t>
            </a:r>
          </a:p>
          <a:p>
            <a:endParaRPr lang="en-US" dirty="0"/>
          </a:p>
          <a:p>
            <a:endParaRPr lang="en-US" dirty="0"/>
          </a:p>
          <a:p>
            <a:endParaRPr lang="en-IN" dirty="0"/>
          </a:p>
        </p:txBody>
      </p:sp>
    </p:spTree>
    <p:extLst>
      <p:ext uri="{BB962C8B-B14F-4D97-AF65-F5344CB8AC3E}">
        <p14:creationId xmlns:p14="http://schemas.microsoft.com/office/powerpoint/2010/main" val="3897046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CA327-F223-1B92-B8D1-A218E4B4FA6C}"/>
              </a:ext>
            </a:extLst>
          </p:cNvPr>
          <p:cNvSpPr>
            <a:spLocks noGrp="1"/>
          </p:cNvSpPr>
          <p:nvPr>
            <p:ph type="title"/>
          </p:nvPr>
        </p:nvSpPr>
        <p:spPr>
          <a:xfrm>
            <a:off x="53879" y="0"/>
            <a:ext cx="8596668" cy="1320800"/>
          </a:xfrm>
        </p:spPr>
        <p:txBody>
          <a:bodyPr/>
          <a:lstStyle/>
          <a:p>
            <a:r>
              <a:rPr lang="en-US" b="1" dirty="0"/>
              <a:t>Introduction</a:t>
            </a:r>
            <a:endParaRPr lang="en-IN" dirty="0"/>
          </a:p>
        </p:txBody>
      </p:sp>
      <p:sp>
        <p:nvSpPr>
          <p:cNvPr id="3" name="Content Placeholder 2">
            <a:extLst>
              <a:ext uri="{FF2B5EF4-FFF2-40B4-BE49-F238E27FC236}">
                <a16:creationId xmlns:a16="http://schemas.microsoft.com/office/drawing/2014/main" id="{D7A56135-EFF2-571C-CCDC-F220A1F9C50D}"/>
              </a:ext>
            </a:extLst>
          </p:cNvPr>
          <p:cNvSpPr>
            <a:spLocks noGrp="1"/>
          </p:cNvSpPr>
          <p:nvPr>
            <p:ph idx="1"/>
          </p:nvPr>
        </p:nvSpPr>
        <p:spPr>
          <a:xfrm>
            <a:off x="303261" y="862446"/>
            <a:ext cx="9318721" cy="5995554"/>
          </a:xfrm>
        </p:spPr>
        <p:txBody>
          <a:bodyPr>
            <a:normAutofit/>
          </a:bodyPr>
          <a:lstStyle/>
          <a:p>
            <a:pPr algn="just">
              <a:lnSpc>
                <a:spcPct val="160000"/>
              </a:lnSpc>
            </a:pPr>
            <a:r>
              <a:rPr lang="en-US" dirty="0"/>
              <a:t>These days technology is at its best. People also making the best use of it. Why won't it be the same with the farmers? Usually, they go far away from their native village to the town in order to buy their agricultural requirements.</a:t>
            </a:r>
          </a:p>
          <a:p>
            <a:pPr algn="just">
              <a:lnSpc>
                <a:spcPct val="160000"/>
              </a:lnSpc>
            </a:pPr>
            <a:r>
              <a:rPr lang="en-US" dirty="0"/>
              <a:t> For this, they have to spend time of a whole day approximately. So we can make use of today's technology in order to save that time for farmers. </a:t>
            </a:r>
          </a:p>
          <a:p>
            <a:pPr algn="just">
              <a:lnSpc>
                <a:spcPct val="160000"/>
              </a:lnSpc>
            </a:pPr>
            <a:r>
              <a:rPr lang="en-US" dirty="0"/>
              <a:t>The application that we came up with enables the farmers to buy their requirements such as seeds, tools, pesticides, fertilizers, </a:t>
            </a:r>
            <a:r>
              <a:rPr lang="en-US" dirty="0" err="1"/>
              <a:t>etc</a:t>
            </a:r>
            <a:r>
              <a:rPr lang="en-US" dirty="0"/>
              <a:t> online by sitting in one place without even making a plan of travel. </a:t>
            </a:r>
          </a:p>
          <a:p>
            <a:pPr algn="just">
              <a:lnSpc>
                <a:spcPct val="160000"/>
              </a:lnSpc>
            </a:pPr>
            <a:r>
              <a:rPr lang="en-US" dirty="0"/>
              <a:t>This reduces the time consumption and also decreases the price of goods comparatively. This application also gives exposure to a wide range of varieties in particular categories to the farmers so that they can buy as per their requirements. </a:t>
            </a:r>
            <a:endParaRPr lang="en-IN" dirty="0"/>
          </a:p>
        </p:txBody>
      </p:sp>
    </p:spTree>
    <p:extLst>
      <p:ext uri="{BB962C8B-B14F-4D97-AF65-F5344CB8AC3E}">
        <p14:creationId xmlns:p14="http://schemas.microsoft.com/office/powerpoint/2010/main" val="3020821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3D0F5-B0A7-FF6E-24C4-DC8D4F3CCBF0}"/>
              </a:ext>
            </a:extLst>
          </p:cNvPr>
          <p:cNvSpPr>
            <a:spLocks noGrp="1"/>
          </p:cNvSpPr>
          <p:nvPr>
            <p:ph type="title"/>
          </p:nvPr>
        </p:nvSpPr>
        <p:spPr>
          <a:xfrm>
            <a:off x="12316" y="156238"/>
            <a:ext cx="8596668" cy="1320800"/>
          </a:xfrm>
        </p:spPr>
        <p:txBody>
          <a:bodyPr/>
          <a:lstStyle/>
          <a:p>
            <a:r>
              <a:rPr lang="en-IN" b="1" dirty="0"/>
              <a:t>MODULES</a:t>
            </a:r>
            <a:endParaRPr lang="en-IN" dirty="0"/>
          </a:p>
        </p:txBody>
      </p:sp>
      <p:sp>
        <p:nvSpPr>
          <p:cNvPr id="3" name="Content Placeholder 2">
            <a:extLst>
              <a:ext uri="{FF2B5EF4-FFF2-40B4-BE49-F238E27FC236}">
                <a16:creationId xmlns:a16="http://schemas.microsoft.com/office/drawing/2014/main" id="{3427CE56-E111-B656-1D15-4AE882AA5CD0}"/>
              </a:ext>
            </a:extLst>
          </p:cNvPr>
          <p:cNvSpPr>
            <a:spLocks noGrp="1"/>
          </p:cNvSpPr>
          <p:nvPr>
            <p:ph idx="1"/>
          </p:nvPr>
        </p:nvSpPr>
        <p:spPr>
          <a:xfrm>
            <a:off x="729289" y="1142280"/>
            <a:ext cx="8596668" cy="3880773"/>
          </a:xfrm>
        </p:spPr>
        <p:txBody>
          <a:bodyPr/>
          <a:lstStyle/>
          <a:p>
            <a:pPr algn="just">
              <a:lnSpc>
                <a:spcPct val="150000"/>
              </a:lnSpc>
            </a:pPr>
            <a:r>
              <a:rPr lang="en-US" sz="2400" b="1" dirty="0"/>
              <a:t>Farmer Registration and Profile Management</a:t>
            </a:r>
          </a:p>
          <a:p>
            <a:pPr algn="just">
              <a:lnSpc>
                <a:spcPct val="150000"/>
              </a:lnSpc>
            </a:pPr>
            <a:r>
              <a:rPr lang="en-US" sz="2400" b="1" dirty="0"/>
              <a:t>Product Listing and Management</a:t>
            </a:r>
          </a:p>
          <a:p>
            <a:pPr algn="just">
              <a:lnSpc>
                <a:spcPct val="150000"/>
              </a:lnSpc>
            </a:pPr>
            <a:r>
              <a:rPr lang="en-US" sz="2400" b="1" dirty="0"/>
              <a:t>Market and Pricing Information</a:t>
            </a:r>
          </a:p>
          <a:p>
            <a:pPr algn="just">
              <a:lnSpc>
                <a:spcPct val="150000"/>
              </a:lnSpc>
            </a:pPr>
            <a:r>
              <a:rPr lang="en-US" sz="2400" b="1" dirty="0"/>
              <a:t>Order Management System</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35279368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4B5D6-0814-DE7D-14C4-453FDF0E3605}"/>
              </a:ext>
            </a:extLst>
          </p:cNvPr>
          <p:cNvSpPr>
            <a:spLocks noGrp="1"/>
          </p:cNvSpPr>
          <p:nvPr>
            <p:ph type="title"/>
          </p:nvPr>
        </p:nvSpPr>
        <p:spPr>
          <a:xfrm>
            <a:off x="178570" y="235527"/>
            <a:ext cx="8596668" cy="1320800"/>
          </a:xfrm>
        </p:spPr>
        <p:txBody>
          <a:bodyPr>
            <a:normAutofit fontScale="90000"/>
          </a:bodyPr>
          <a:lstStyle/>
          <a:p>
            <a:r>
              <a:rPr lang="en-US" b="1" dirty="0"/>
              <a:t>Farmer Registration and Profile Management</a:t>
            </a:r>
            <a:br>
              <a:rPr lang="en-US" b="1" dirty="0"/>
            </a:br>
            <a:endParaRPr lang="en-IN" dirty="0"/>
          </a:p>
        </p:txBody>
      </p:sp>
      <p:sp>
        <p:nvSpPr>
          <p:cNvPr id="3" name="Content Placeholder 2">
            <a:extLst>
              <a:ext uri="{FF2B5EF4-FFF2-40B4-BE49-F238E27FC236}">
                <a16:creationId xmlns:a16="http://schemas.microsoft.com/office/drawing/2014/main" id="{C0C2A41D-CB3E-B5FB-17E5-896D8D619C6F}"/>
              </a:ext>
            </a:extLst>
          </p:cNvPr>
          <p:cNvSpPr>
            <a:spLocks noGrp="1"/>
          </p:cNvSpPr>
          <p:nvPr>
            <p:ph idx="1"/>
          </p:nvPr>
        </p:nvSpPr>
        <p:spPr>
          <a:xfrm>
            <a:off x="542252" y="1556327"/>
            <a:ext cx="8596668" cy="3880773"/>
          </a:xfrm>
        </p:spPr>
        <p:txBody>
          <a:bodyPr/>
          <a:lstStyle/>
          <a:p>
            <a:pPr algn="just">
              <a:lnSpc>
                <a:spcPct val="150000"/>
              </a:lnSpc>
              <a:buFont typeface="Arial" panose="020B0604020202020204" pitchFamily="34" charset="0"/>
              <a:buChar char="•"/>
            </a:pPr>
            <a:r>
              <a:rPr lang="en-US" b="1" dirty="0"/>
              <a:t>Farmer Sign-Up/Log-In</a:t>
            </a:r>
            <a:r>
              <a:rPr lang="en-US" dirty="0"/>
              <a:t>: Farmers can create an account by providing necessary details such as name, farm location, types of crops or products, and contact information.</a:t>
            </a:r>
          </a:p>
          <a:p>
            <a:pPr algn="just">
              <a:lnSpc>
                <a:spcPct val="150000"/>
              </a:lnSpc>
              <a:buFont typeface="Arial" panose="020B0604020202020204" pitchFamily="34" charset="0"/>
              <a:buChar char="•"/>
            </a:pPr>
            <a:r>
              <a:rPr lang="en-US" b="1" dirty="0"/>
              <a:t>Profile Management</a:t>
            </a:r>
            <a:r>
              <a:rPr lang="en-US" dirty="0"/>
              <a:t>: Farmers can manage and update their personal details, farm information, and product listings.</a:t>
            </a:r>
          </a:p>
          <a:p>
            <a:pPr algn="just">
              <a:lnSpc>
                <a:spcPct val="150000"/>
              </a:lnSpc>
              <a:buFont typeface="Arial" panose="020B0604020202020204" pitchFamily="34" charset="0"/>
              <a:buChar char="•"/>
            </a:pPr>
            <a:r>
              <a:rPr lang="en-US" b="1" dirty="0"/>
              <a:t>Verification Process</a:t>
            </a:r>
            <a:r>
              <a:rPr lang="en-US" dirty="0"/>
              <a:t>: The platform may include a verification step to ensure the authenticity of the farmers and their products.</a:t>
            </a:r>
          </a:p>
          <a:p>
            <a:endParaRPr lang="en-IN" dirty="0"/>
          </a:p>
        </p:txBody>
      </p:sp>
    </p:spTree>
    <p:extLst>
      <p:ext uri="{BB962C8B-B14F-4D97-AF65-F5344CB8AC3E}">
        <p14:creationId xmlns:p14="http://schemas.microsoft.com/office/powerpoint/2010/main" val="15080750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96857-E6B3-492C-CBE8-AE6514E361C2}"/>
              </a:ext>
            </a:extLst>
          </p:cNvPr>
          <p:cNvSpPr>
            <a:spLocks noGrp="1"/>
          </p:cNvSpPr>
          <p:nvPr>
            <p:ph type="title"/>
          </p:nvPr>
        </p:nvSpPr>
        <p:spPr>
          <a:xfrm>
            <a:off x="251307" y="297873"/>
            <a:ext cx="8596668" cy="1320800"/>
          </a:xfrm>
        </p:spPr>
        <p:txBody>
          <a:bodyPr/>
          <a:lstStyle/>
          <a:p>
            <a:r>
              <a:rPr lang="en-US" b="1" dirty="0"/>
              <a:t>Product Listing and Management</a:t>
            </a:r>
            <a:br>
              <a:rPr lang="en-US" b="1" dirty="0"/>
            </a:br>
            <a:endParaRPr lang="en-IN" dirty="0"/>
          </a:p>
        </p:txBody>
      </p:sp>
      <p:sp>
        <p:nvSpPr>
          <p:cNvPr id="3" name="Content Placeholder 2">
            <a:extLst>
              <a:ext uri="{FF2B5EF4-FFF2-40B4-BE49-F238E27FC236}">
                <a16:creationId xmlns:a16="http://schemas.microsoft.com/office/drawing/2014/main" id="{FCD29192-C398-0A87-F9F7-7C5779AF61EF}"/>
              </a:ext>
            </a:extLst>
          </p:cNvPr>
          <p:cNvSpPr>
            <a:spLocks noGrp="1"/>
          </p:cNvSpPr>
          <p:nvPr>
            <p:ph idx="1"/>
          </p:nvPr>
        </p:nvSpPr>
        <p:spPr>
          <a:xfrm>
            <a:off x="708506" y="1239231"/>
            <a:ext cx="8596668" cy="3880773"/>
          </a:xfrm>
        </p:spPr>
        <p:txBody>
          <a:bodyPr/>
          <a:lstStyle/>
          <a:p>
            <a:pPr algn="just">
              <a:lnSpc>
                <a:spcPct val="150000"/>
              </a:lnSpc>
              <a:buFont typeface="Arial" panose="020B0604020202020204" pitchFamily="34" charset="0"/>
              <a:buChar char="•"/>
            </a:pPr>
            <a:r>
              <a:rPr lang="en-US" b="1" dirty="0"/>
              <a:t>Product Upload</a:t>
            </a:r>
            <a:r>
              <a:rPr lang="en-US" dirty="0"/>
              <a:t>: Farmers can list their products with detailed descriptions, prices, and photos.</a:t>
            </a:r>
          </a:p>
          <a:p>
            <a:pPr algn="just">
              <a:lnSpc>
                <a:spcPct val="150000"/>
              </a:lnSpc>
              <a:buFont typeface="Arial" panose="020B0604020202020204" pitchFamily="34" charset="0"/>
              <a:buChar char="•"/>
            </a:pPr>
            <a:r>
              <a:rPr lang="en-US" b="1" dirty="0"/>
              <a:t>Inventory Management</a:t>
            </a:r>
            <a:r>
              <a:rPr lang="en-US" dirty="0"/>
              <a:t>: Farmers can manage their stock levels, update product availability, and remove items that are out of stock.</a:t>
            </a:r>
          </a:p>
          <a:p>
            <a:pPr algn="just">
              <a:lnSpc>
                <a:spcPct val="150000"/>
              </a:lnSpc>
              <a:buFont typeface="Arial" panose="020B0604020202020204" pitchFamily="34" charset="0"/>
              <a:buChar char="•"/>
            </a:pPr>
            <a:r>
              <a:rPr lang="en-US" b="1" dirty="0"/>
              <a:t>Categories and Tags</a:t>
            </a:r>
            <a:r>
              <a:rPr lang="en-US" dirty="0"/>
              <a:t>: Products can be categorized (e.g., vegetables, fruits, grains, etc.) and tagged to help consumers find them easily.</a:t>
            </a:r>
          </a:p>
          <a:p>
            <a:endParaRPr lang="en-IN" dirty="0"/>
          </a:p>
        </p:txBody>
      </p:sp>
    </p:spTree>
    <p:extLst>
      <p:ext uri="{BB962C8B-B14F-4D97-AF65-F5344CB8AC3E}">
        <p14:creationId xmlns:p14="http://schemas.microsoft.com/office/powerpoint/2010/main" val="2312198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A3396-80B9-0BFC-37A8-E29B8DAED7B5}"/>
              </a:ext>
            </a:extLst>
          </p:cNvPr>
          <p:cNvSpPr>
            <a:spLocks noGrp="1"/>
          </p:cNvSpPr>
          <p:nvPr>
            <p:ph type="title"/>
          </p:nvPr>
        </p:nvSpPr>
        <p:spPr>
          <a:xfrm>
            <a:off x="126616" y="156238"/>
            <a:ext cx="8596668" cy="1320800"/>
          </a:xfrm>
        </p:spPr>
        <p:txBody>
          <a:bodyPr/>
          <a:lstStyle/>
          <a:p>
            <a:r>
              <a:rPr lang="en-US" b="1" dirty="0"/>
              <a:t>Market and Pricing Information</a:t>
            </a:r>
            <a:br>
              <a:rPr lang="en-US" b="1" dirty="0"/>
            </a:br>
            <a:endParaRPr lang="en-IN" dirty="0"/>
          </a:p>
        </p:txBody>
      </p:sp>
      <p:sp>
        <p:nvSpPr>
          <p:cNvPr id="3" name="Content Placeholder 2">
            <a:extLst>
              <a:ext uri="{FF2B5EF4-FFF2-40B4-BE49-F238E27FC236}">
                <a16:creationId xmlns:a16="http://schemas.microsoft.com/office/drawing/2014/main" id="{A1843A92-F20E-76DC-99C0-BD6DE71E1083}"/>
              </a:ext>
            </a:extLst>
          </p:cNvPr>
          <p:cNvSpPr>
            <a:spLocks noGrp="1"/>
          </p:cNvSpPr>
          <p:nvPr>
            <p:ph idx="1"/>
          </p:nvPr>
        </p:nvSpPr>
        <p:spPr>
          <a:xfrm>
            <a:off x="739680" y="1059153"/>
            <a:ext cx="8596668" cy="3880773"/>
          </a:xfrm>
        </p:spPr>
        <p:txBody>
          <a:bodyPr/>
          <a:lstStyle/>
          <a:p>
            <a:pPr algn="just">
              <a:lnSpc>
                <a:spcPct val="150000"/>
              </a:lnSpc>
              <a:buFont typeface="Arial" panose="020B0604020202020204" pitchFamily="34" charset="0"/>
              <a:buChar char="•"/>
            </a:pPr>
            <a:r>
              <a:rPr lang="en-US" b="1" dirty="0"/>
              <a:t>Dynamic Pricing</a:t>
            </a:r>
            <a:r>
              <a:rPr lang="en-US" dirty="0"/>
              <a:t>: The platform can offer real-time price updates based on market trends and demand.</a:t>
            </a:r>
          </a:p>
          <a:p>
            <a:pPr algn="just">
              <a:lnSpc>
                <a:spcPct val="150000"/>
              </a:lnSpc>
              <a:buFont typeface="Arial" panose="020B0604020202020204" pitchFamily="34" charset="0"/>
              <a:buChar char="•"/>
            </a:pPr>
            <a:r>
              <a:rPr lang="en-US" b="1" dirty="0"/>
              <a:t>Demand Forecasting</a:t>
            </a:r>
            <a:r>
              <a:rPr lang="en-US" dirty="0"/>
              <a:t>: Provides insights to farmers about demand trends, helping them adjust production and pricing.</a:t>
            </a:r>
          </a:p>
          <a:p>
            <a:pPr algn="just">
              <a:lnSpc>
                <a:spcPct val="150000"/>
              </a:lnSpc>
              <a:buFont typeface="Arial" panose="020B0604020202020204" pitchFamily="34" charset="0"/>
              <a:buChar char="•"/>
            </a:pPr>
            <a:r>
              <a:rPr lang="en-US" b="1" dirty="0"/>
              <a:t>Market Insights and Analytics</a:t>
            </a:r>
            <a:r>
              <a:rPr lang="en-US" dirty="0"/>
              <a:t>: Tools for farmers to track market performance, see competitive prices, and analyze sales trends.</a:t>
            </a:r>
          </a:p>
          <a:p>
            <a:endParaRPr lang="en-IN" dirty="0"/>
          </a:p>
        </p:txBody>
      </p:sp>
    </p:spTree>
    <p:extLst>
      <p:ext uri="{BB962C8B-B14F-4D97-AF65-F5344CB8AC3E}">
        <p14:creationId xmlns:p14="http://schemas.microsoft.com/office/powerpoint/2010/main" val="2794287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4DFAD-B71E-9926-50B3-EFCF0A22FF12}"/>
              </a:ext>
            </a:extLst>
          </p:cNvPr>
          <p:cNvSpPr>
            <a:spLocks noGrp="1"/>
          </p:cNvSpPr>
          <p:nvPr>
            <p:ph type="title"/>
          </p:nvPr>
        </p:nvSpPr>
        <p:spPr>
          <a:xfrm>
            <a:off x="230525" y="156238"/>
            <a:ext cx="8596668" cy="1320800"/>
          </a:xfrm>
        </p:spPr>
        <p:txBody>
          <a:bodyPr/>
          <a:lstStyle/>
          <a:p>
            <a:r>
              <a:rPr lang="en-US" b="1" dirty="0"/>
              <a:t>Order Management System</a:t>
            </a:r>
            <a:br>
              <a:rPr lang="en-US" b="1" dirty="0"/>
            </a:br>
            <a:endParaRPr lang="en-IN" dirty="0"/>
          </a:p>
        </p:txBody>
      </p:sp>
      <p:sp>
        <p:nvSpPr>
          <p:cNvPr id="3" name="Content Placeholder 2">
            <a:extLst>
              <a:ext uri="{FF2B5EF4-FFF2-40B4-BE49-F238E27FC236}">
                <a16:creationId xmlns:a16="http://schemas.microsoft.com/office/drawing/2014/main" id="{891D4A47-22CA-BB1F-0CF4-B47184273C38}"/>
              </a:ext>
            </a:extLst>
          </p:cNvPr>
          <p:cNvSpPr>
            <a:spLocks noGrp="1"/>
          </p:cNvSpPr>
          <p:nvPr>
            <p:ph idx="1"/>
          </p:nvPr>
        </p:nvSpPr>
        <p:spPr>
          <a:xfrm>
            <a:off x="791634" y="1018310"/>
            <a:ext cx="8596668" cy="4555462"/>
          </a:xfrm>
        </p:spPr>
        <p:txBody>
          <a:bodyPr/>
          <a:lstStyle/>
          <a:p>
            <a:pPr>
              <a:lnSpc>
                <a:spcPct val="150000"/>
              </a:lnSpc>
              <a:buFont typeface="Arial" panose="020B0604020202020204" pitchFamily="34" charset="0"/>
              <a:buChar char="•"/>
            </a:pPr>
            <a:r>
              <a:rPr lang="en-US" b="1" dirty="0"/>
              <a:t>Order Creation and Tracking</a:t>
            </a:r>
            <a:r>
              <a:rPr lang="en-US" dirty="0"/>
              <a:t>: Consumers can place orders for products, and farmers can track order status (pending, shipped, delivered).</a:t>
            </a:r>
          </a:p>
          <a:p>
            <a:pPr>
              <a:lnSpc>
                <a:spcPct val="150000"/>
              </a:lnSpc>
              <a:buFont typeface="Arial" panose="020B0604020202020204" pitchFamily="34" charset="0"/>
              <a:buChar char="•"/>
            </a:pPr>
            <a:r>
              <a:rPr lang="en-US" b="1" dirty="0"/>
              <a:t>Order Confirmation</a:t>
            </a:r>
            <a:r>
              <a:rPr lang="en-US" dirty="0"/>
              <a:t>: Notifications sent to both farmers and consumers once an order is placed, confirmed, and dispatched.</a:t>
            </a:r>
          </a:p>
          <a:p>
            <a:pPr>
              <a:lnSpc>
                <a:spcPct val="150000"/>
              </a:lnSpc>
              <a:buFont typeface="Arial" panose="020B0604020202020204" pitchFamily="34" charset="0"/>
              <a:buChar char="•"/>
            </a:pPr>
            <a:r>
              <a:rPr lang="en-US" b="1" dirty="0"/>
              <a:t>Order Cancellation and Returns</a:t>
            </a:r>
            <a:r>
              <a:rPr lang="en-US" dirty="0"/>
              <a:t>: Mechanisms for order cancellation, returns, or exchanges in case of issues with the product.</a:t>
            </a:r>
          </a:p>
          <a:p>
            <a:endParaRPr lang="en-IN" dirty="0"/>
          </a:p>
        </p:txBody>
      </p:sp>
    </p:spTree>
    <p:extLst>
      <p:ext uri="{BB962C8B-B14F-4D97-AF65-F5344CB8AC3E}">
        <p14:creationId xmlns:p14="http://schemas.microsoft.com/office/powerpoint/2010/main" val="33226518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53EB8-E85E-13CE-2074-2CCBDA7825CE}"/>
              </a:ext>
            </a:extLst>
          </p:cNvPr>
          <p:cNvSpPr>
            <a:spLocks noGrp="1"/>
          </p:cNvSpPr>
          <p:nvPr>
            <p:ph type="title"/>
          </p:nvPr>
        </p:nvSpPr>
        <p:spPr>
          <a:xfrm>
            <a:off x="0" y="0"/>
            <a:ext cx="8596668" cy="1320800"/>
          </a:xfrm>
        </p:spPr>
        <p:txBody>
          <a:bodyPr/>
          <a:lstStyle/>
          <a:p>
            <a:r>
              <a:rPr lang="en-IN" b="1" dirty="0"/>
              <a:t>Software Details</a:t>
            </a:r>
            <a:endParaRPr lang="en-IN" dirty="0"/>
          </a:p>
        </p:txBody>
      </p:sp>
      <p:sp>
        <p:nvSpPr>
          <p:cNvPr id="3" name="Content Placeholder 2">
            <a:extLst>
              <a:ext uri="{FF2B5EF4-FFF2-40B4-BE49-F238E27FC236}">
                <a16:creationId xmlns:a16="http://schemas.microsoft.com/office/drawing/2014/main" id="{1452B0FB-F915-9BFF-0100-AF4B9E7FB156}"/>
              </a:ext>
            </a:extLst>
          </p:cNvPr>
          <p:cNvSpPr>
            <a:spLocks noGrp="1"/>
          </p:cNvSpPr>
          <p:nvPr>
            <p:ph idx="1"/>
          </p:nvPr>
        </p:nvSpPr>
        <p:spPr>
          <a:xfrm>
            <a:off x="677335" y="976026"/>
            <a:ext cx="8596668" cy="3880773"/>
          </a:xfrm>
        </p:spPr>
        <p:txBody>
          <a:bodyPr>
            <a:normAutofit lnSpcReduction="10000"/>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468115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0925C-307B-2CEF-5723-563A60F79D6E}"/>
              </a:ext>
            </a:extLst>
          </p:cNvPr>
          <p:cNvSpPr>
            <a:spLocks noGrp="1"/>
          </p:cNvSpPr>
          <p:nvPr>
            <p:ph type="title"/>
          </p:nvPr>
        </p:nvSpPr>
        <p:spPr>
          <a:xfrm>
            <a:off x="147398" y="156238"/>
            <a:ext cx="8596668" cy="1320800"/>
          </a:xfrm>
        </p:spPr>
        <p:txBody>
          <a:bodyPr/>
          <a:lstStyle/>
          <a:p>
            <a:r>
              <a:rPr lang="en-IN" b="1" dirty="0"/>
              <a:t>Front End</a:t>
            </a:r>
            <a:endParaRPr lang="en-IN" dirty="0"/>
          </a:p>
        </p:txBody>
      </p:sp>
      <p:sp>
        <p:nvSpPr>
          <p:cNvPr id="3" name="Content Placeholder 2">
            <a:extLst>
              <a:ext uri="{FF2B5EF4-FFF2-40B4-BE49-F238E27FC236}">
                <a16:creationId xmlns:a16="http://schemas.microsoft.com/office/drawing/2014/main" id="{7F16A347-36B5-0ACB-1903-B524997BCC5D}"/>
              </a:ext>
            </a:extLst>
          </p:cNvPr>
          <p:cNvSpPr>
            <a:spLocks noGrp="1"/>
          </p:cNvSpPr>
          <p:nvPr>
            <p:ph idx="1"/>
          </p:nvPr>
        </p:nvSpPr>
        <p:spPr>
          <a:xfrm>
            <a:off x="563034" y="1061403"/>
            <a:ext cx="8596668" cy="4564324"/>
          </a:xfrm>
        </p:spPr>
        <p:txBody>
          <a:bodyPr>
            <a:normAutofit fontScale="92500" lnSpcReduction="20000"/>
          </a:bodyPr>
          <a:lstStyle/>
          <a:p>
            <a:pPr algn="just">
              <a:lnSpc>
                <a:spcPct val="160000"/>
              </a:lnSpc>
            </a:pPr>
            <a:r>
              <a:rPr lang="en-US" sz="19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60000"/>
              </a:lnSpc>
            </a:pPr>
            <a:r>
              <a:rPr lang="en-US" sz="19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8579021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6FE43-1178-FBA0-9CBB-C06A03316E6C}"/>
              </a:ext>
            </a:extLst>
          </p:cNvPr>
          <p:cNvSpPr>
            <a:spLocks noGrp="1"/>
          </p:cNvSpPr>
          <p:nvPr>
            <p:ph type="title"/>
          </p:nvPr>
        </p:nvSpPr>
        <p:spPr>
          <a:xfrm>
            <a:off x="137007" y="156238"/>
            <a:ext cx="8596668" cy="1320800"/>
          </a:xfrm>
        </p:spPr>
        <p:txBody>
          <a:bodyPr/>
          <a:lstStyle/>
          <a:p>
            <a:r>
              <a:rPr lang="en-IN" b="1" dirty="0"/>
              <a:t>Database</a:t>
            </a:r>
            <a:endParaRPr lang="en-IN" dirty="0"/>
          </a:p>
        </p:txBody>
      </p:sp>
      <p:sp>
        <p:nvSpPr>
          <p:cNvPr id="3" name="Content Placeholder 2">
            <a:extLst>
              <a:ext uri="{FF2B5EF4-FFF2-40B4-BE49-F238E27FC236}">
                <a16:creationId xmlns:a16="http://schemas.microsoft.com/office/drawing/2014/main" id="{49E98592-06B8-C438-CDE0-034896A1346A}"/>
              </a:ext>
            </a:extLst>
          </p:cNvPr>
          <p:cNvSpPr>
            <a:spLocks noGrp="1"/>
          </p:cNvSpPr>
          <p:nvPr>
            <p:ph idx="1"/>
          </p:nvPr>
        </p:nvSpPr>
        <p:spPr>
          <a:xfrm>
            <a:off x="498764" y="964232"/>
            <a:ext cx="8993447" cy="5116571"/>
          </a:xfrm>
        </p:spPr>
        <p:txBody>
          <a:bodyPr>
            <a:normAutofit/>
          </a:bodyPr>
          <a:lstStyle/>
          <a:p>
            <a:pPr algn="just">
              <a:lnSpc>
                <a:spcPct val="160000"/>
              </a:lnSpc>
              <a:buFont typeface="Arial" panose="020B0604020202020204" pitchFamily="34" charset="0"/>
              <a:buChar char="•"/>
            </a:pPr>
            <a:r>
              <a:rPr lang="en-US"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buFont typeface="Arial" panose="020B0604020202020204" pitchFamily="34" charset="0"/>
              <a:buChar char="•"/>
            </a:pPr>
            <a:r>
              <a:rPr lang="en-US"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buFont typeface="Arial" panose="020B0604020202020204" pitchFamily="34" charset="0"/>
              <a:buChar char="•"/>
            </a:pPr>
            <a:r>
              <a:rPr lang="en-US"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16797887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D9F75-4F88-F7D4-2D27-C41CDBBCD934}"/>
              </a:ext>
            </a:extLst>
          </p:cNvPr>
          <p:cNvSpPr>
            <a:spLocks noGrp="1"/>
          </p:cNvSpPr>
          <p:nvPr>
            <p:ph type="title"/>
          </p:nvPr>
        </p:nvSpPr>
        <p:spPr>
          <a:xfrm>
            <a:off x="178570" y="156238"/>
            <a:ext cx="8596668" cy="1320800"/>
          </a:xfrm>
        </p:spPr>
        <p:txBody>
          <a:bodyPr/>
          <a:lstStyle/>
          <a:p>
            <a:r>
              <a:rPr lang="en-IN" b="1" dirty="0"/>
              <a:t>Cloud Web Server</a:t>
            </a:r>
            <a:endParaRPr lang="en-IN" dirty="0"/>
          </a:p>
        </p:txBody>
      </p:sp>
      <p:sp>
        <p:nvSpPr>
          <p:cNvPr id="3" name="Content Placeholder 2">
            <a:extLst>
              <a:ext uri="{FF2B5EF4-FFF2-40B4-BE49-F238E27FC236}">
                <a16:creationId xmlns:a16="http://schemas.microsoft.com/office/drawing/2014/main" id="{D505E570-EB22-D014-4556-E6D7F5423B40}"/>
              </a:ext>
            </a:extLst>
          </p:cNvPr>
          <p:cNvSpPr>
            <a:spLocks noGrp="1"/>
          </p:cNvSpPr>
          <p:nvPr>
            <p:ph idx="1"/>
          </p:nvPr>
        </p:nvSpPr>
        <p:spPr>
          <a:xfrm>
            <a:off x="426027" y="1153391"/>
            <a:ext cx="8847975" cy="4887971"/>
          </a:xfrm>
        </p:spPr>
        <p:txBody>
          <a:bodyPr>
            <a:normAutofit fontScale="92500"/>
          </a:bodyPr>
          <a:lstStyle/>
          <a:p>
            <a:pPr algn="just">
              <a:lnSpc>
                <a:spcPct val="160000"/>
              </a:lnSpc>
            </a:pPr>
            <a:r>
              <a:rPr lang="en-US" sz="19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pPr>
            <a:r>
              <a:rPr lang="en-US" sz="19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pPr>
            <a:r>
              <a:rPr lang="en-US" sz="1900" dirty="0">
                <a:cs typeface="Times New Roman" panose="02020603050405020304" pitchFamily="18" charset="0"/>
              </a:rPr>
              <a:t>It provides a flexible environment for the developers which allows them to work on projects from anywhere using any device with internet access.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8967570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1A6AC-2D03-59D7-9D89-82CB882C48AA}"/>
              </a:ext>
            </a:extLst>
          </p:cNvPr>
          <p:cNvSpPr>
            <a:spLocks noGrp="1"/>
          </p:cNvSpPr>
          <p:nvPr>
            <p:ph type="title"/>
          </p:nvPr>
        </p:nvSpPr>
        <p:spPr>
          <a:xfrm>
            <a:off x="178570" y="156238"/>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69BF55CE-80B7-0475-C255-75827905B876}"/>
              </a:ext>
            </a:extLst>
          </p:cNvPr>
          <p:cNvSpPr>
            <a:spLocks noGrp="1"/>
          </p:cNvSpPr>
          <p:nvPr>
            <p:ph idx="1"/>
          </p:nvPr>
        </p:nvSpPr>
        <p:spPr>
          <a:xfrm>
            <a:off x="1092970" y="1138756"/>
            <a:ext cx="8596668" cy="3880773"/>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33316935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BEFB1-D3F1-7C1B-DCB4-46DA6FB52552}"/>
              </a:ext>
            </a:extLst>
          </p:cNvPr>
          <p:cNvSpPr>
            <a:spLocks noGrp="1"/>
          </p:cNvSpPr>
          <p:nvPr>
            <p:ph type="title"/>
          </p:nvPr>
        </p:nvSpPr>
        <p:spPr>
          <a:xfrm>
            <a:off x="12316" y="156238"/>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661EC418-5D78-255F-1D6F-40C2FFDC419D}"/>
              </a:ext>
            </a:extLst>
          </p:cNvPr>
          <p:cNvSpPr>
            <a:spLocks noGrp="1"/>
          </p:cNvSpPr>
          <p:nvPr>
            <p:ph idx="1"/>
          </p:nvPr>
        </p:nvSpPr>
        <p:spPr>
          <a:xfrm>
            <a:off x="1072189" y="1100716"/>
            <a:ext cx="8596668" cy="388077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a:t>
            </a:r>
            <a:endParaRPr lang="en-IN" dirty="0"/>
          </a:p>
        </p:txBody>
      </p:sp>
    </p:spTree>
    <p:extLst>
      <p:ext uri="{BB962C8B-B14F-4D97-AF65-F5344CB8AC3E}">
        <p14:creationId xmlns:p14="http://schemas.microsoft.com/office/powerpoint/2010/main" val="2696757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36DFA-8717-8C61-B1C6-7ED03A9803E2}"/>
              </a:ext>
            </a:extLst>
          </p:cNvPr>
          <p:cNvSpPr>
            <a:spLocks noGrp="1"/>
          </p:cNvSpPr>
          <p:nvPr>
            <p:ph type="title"/>
          </p:nvPr>
        </p:nvSpPr>
        <p:spPr>
          <a:xfrm>
            <a:off x="168180" y="156238"/>
            <a:ext cx="8596668" cy="1320800"/>
          </a:xfrm>
        </p:spPr>
        <p:txBody>
          <a:bodyPr/>
          <a:lstStyle/>
          <a:p>
            <a:r>
              <a:rPr lang="en-US" b="1" dirty="0"/>
              <a:t>CONCLUSION</a:t>
            </a:r>
            <a:endParaRPr lang="en-IN" dirty="0"/>
          </a:p>
        </p:txBody>
      </p:sp>
      <p:sp>
        <p:nvSpPr>
          <p:cNvPr id="3" name="Content Placeholder 2">
            <a:extLst>
              <a:ext uri="{FF2B5EF4-FFF2-40B4-BE49-F238E27FC236}">
                <a16:creationId xmlns:a16="http://schemas.microsoft.com/office/drawing/2014/main" id="{D21868D7-60E7-2648-568C-70206F76F595}"/>
              </a:ext>
            </a:extLst>
          </p:cNvPr>
          <p:cNvSpPr>
            <a:spLocks noGrp="1"/>
          </p:cNvSpPr>
          <p:nvPr>
            <p:ph idx="1"/>
          </p:nvPr>
        </p:nvSpPr>
        <p:spPr>
          <a:xfrm>
            <a:off x="436418" y="1070265"/>
            <a:ext cx="9195955" cy="5351317"/>
          </a:xfrm>
        </p:spPr>
        <p:txBody>
          <a:bodyPr>
            <a:normAutofit lnSpcReduction="10000"/>
          </a:bodyPr>
          <a:lstStyle/>
          <a:p>
            <a:pPr algn="just">
              <a:lnSpc>
                <a:spcPct val="150000"/>
              </a:lnSpc>
            </a:pPr>
            <a:r>
              <a:rPr lang="en-US" dirty="0"/>
              <a:t>This application enables farmers to buy pesticides, tools, and fertilizers, and also they can sell the products such as fruits and vegetables.</a:t>
            </a:r>
          </a:p>
          <a:p>
            <a:pPr algn="just">
              <a:lnSpc>
                <a:spcPct val="150000"/>
              </a:lnSpc>
            </a:pPr>
            <a:r>
              <a:rPr lang="en-US" dirty="0"/>
              <a:t> Farmers need to search for the products that they are looking for through the search button. After choosing their product they need to select the quantity of the product and our application itself will calculate the price of the products by taking the quantity required for the farmer as input and later farmer needs to complete the payment using card details. </a:t>
            </a:r>
          </a:p>
          <a:p>
            <a:pPr algn="just">
              <a:lnSpc>
                <a:spcPct val="150000"/>
              </a:lnSpc>
            </a:pPr>
            <a:r>
              <a:rPr lang="en-US" dirty="0"/>
              <a:t>Though there are a few apps that are implemented in regional languages, those are not effective in usage. </a:t>
            </a:r>
          </a:p>
          <a:p>
            <a:pPr algn="just">
              <a:lnSpc>
                <a:spcPct val="150000"/>
              </a:lnSpc>
            </a:pPr>
            <a:r>
              <a:rPr lang="en-US" dirty="0"/>
              <a:t>So we are aiming to implement our application in regional languages with high efficiency. we are also looking to implement our application in such a way that farmers can hire laborers by viewing the profiles of laborers in future.</a:t>
            </a:r>
            <a:endParaRPr lang="en-IN" dirty="0"/>
          </a:p>
        </p:txBody>
      </p:sp>
    </p:spTree>
    <p:extLst>
      <p:ext uri="{BB962C8B-B14F-4D97-AF65-F5344CB8AC3E}">
        <p14:creationId xmlns:p14="http://schemas.microsoft.com/office/powerpoint/2010/main" val="387949664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33</TotalTime>
  <Words>2071</Words>
  <Application>Microsoft Office PowerPoint</Application>
  <PresentationFormat>Widescreen</PresentationFormat>
  <Paragraphs>86</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Aptos</vt:lpstr>
      <vt:lpstr>Arial</vt:lpstr>
      <vt:lpstr>Times New Roman</vt:lpstr>
      <vt:lpstr>Trebuchet MS</vt:lpstr>
      <vt:lpstr>Wingdings 3</vt:lpstr>
      <vt:lpstr>Facet</vt:lpstr>
      <vt:lpstr>AGRI SHOPPING-FARMER ONLINE SELLING APPLICATION </vt:lpstr>
      <vt:lpstr>Abstract</vt:lpstr>
      <vt:lpstr>Objective</vt:lpstr>
      <vt:lpstr>Existing System</vt:lpstr>
      <vt:lpstr>Disadvantage</vt:lpstr>
      <vt:lpstr>PowerPoint Presentation</vt:lpstr>
      <vt:lpstr>PROPOSED SYSTEM :</vt:lpstr>
      <vt:lpstr>Advantage</vt:lpstr>
      <vt:lpstr>Introduction</vt:lpstr>
      <vt:lpstr>MODULES</vt:lpstr>
      <vt:lpstr>Farmer Registration and Profile Management </vt:lpstr>
      <vt:lpstr>Product Listing and Management </vt:lpstr>
      <vt:lpstr>Market and Pricing Information </vt:lpstr>
      <vt:lpstr>Order Management System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2024-12-12T09:55:25Z</dcterms:created>
  <dcterms:modified xsi:type="dcterms:W3CDTF">2024-12-12T10:29:11Z</dcterms:modified>
</cp:coreProperties>
</file>