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5" r:id="rId22"/>
    <p:sldId id="277"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B9D37329-7936-459D-84A8-78F5A2AD20B6}" type="datetimeFigureOut">
              <a:rPr lang="en-IN" smtClean="0"/>
              <a:t>29-11-2024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27F3582-E3C3-4809-BA33-1F428A268BF7}" type="slidenum">
              <a:rPr lang="en-IN" smtClean="0"/>
              <a:t>‹#›</a:t>
            </a:fld>
            <a:endParaRPr lang="en-IN"/>
          </a:p>
        </p:txBody>
      </p:sp>
    </p:spTree>
    <p:extLst>
      <p:ext uri="{BB962C8B-B14F-4D97-AF65-F5344CB8AC3E}">
        <p14:creationId xmlns:p14="http://schemas.microsoft.com/office/powerpoint/2010/main" val="4498294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D37329-7936-459D-84A8-78F5A2AD20B6}" type="datetimeFigureOut">
              <a:rPr lang="en-IN" smtClean="0"/>
              <a:t>29-11-2024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27F3582-E3C3-4809-BA33-1F428A268BF7}" type="slidenum">
              <a:rPr lang="en-IN" smtClean="0"/>
              <a:t>‹#›</a:t>
            </a:fld>
            <a:endParaRPr lang="en-IN"/>
          </a:p>
        </p:txBody>
      </p:sp>
    </p:spTree>
    <p:extLst>
      <p:ext uri="{BB962C8B-B14F-4D97-AF65-F5344CB8AC3E}">
        <p14:creationId xmlns:p14="http://schemas.microsoft.com/office/powerpoint/2010/main" val="3998611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9D37329-7936-459D-84A8-78F5A2AD20B6}" type="datetimeFigureOut">
              <a:rPr lang="en-IN" smtClean="0"/>
              <a:t>29-11-2024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27F3582-E3C3-4809-BA33-1F428A268BF7}" type="slidenum">
              <a:rPr lang="en-IN" smtClean="0"/>
              <a:t>‹#›</a:t>
            </a:fld>
            <a:endParaRPr lang="en-IN"/>
          </a:p>
        </p:txBody>
      </p:sp>
    </p:spTree>
    <p:extLst>
      <p:ext uri="{BB962C8B-B14F-4D97-AF65-F5344CB8AC3E}">
        <p14:creationId xmlns:p14="http://schemas.microsoft.com/office/powerpoint/2010/main" val="1448620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9D37329-7936-459D-84A8-78F5A2AD20B6}" type="datetimeFigureOut">
              <a:rPr lang="en-IN" smtClean="0"/>
              <a:t>29-11-2024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27F3582-E3C3-4809-BA33-1F428A268BF7}" type="slidenum">
              <a:rPr lang="en-IN" smtClean="0"/>
              <a:t>‹#›</a:t>
            </a:fld>
            <a:endParaRPr lang="en-IN"/>
          </a:p>
        </p:txBody>
      </p:sp>
    </p:spTree>
    <p:extLst>
      <p:ext uri="{BB962C8B-B14F-4D97-AF65-F5344CB8AC3E}">
        <p14:creationId xmlns:p14="http://schemas.microsoft.com/office/powerpoint/2010/main" val="1629867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9D37329-7936-459D-84A8-78F5A2AD20B6}" type="datetimeFigureOut">
              <a:rPr lang="en-IN" smtClean="0"/>
              <a:t>29-11-2024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27F3582-E3C3-4809-BA33-1F428A268BF7}" type="slidenum">
              <a:rPr lang="en-IN" smtClean="0"/>
              <a:t>‹#›</a:t>
            </a:fld>
            <a:endParaRPr lang="en-IN"/>
          </a:p>
        </p:txBody>
      </p:sp>
    </p:spTree>
    <p:extLst>
      <p:ext uri="{BB962C8B-B14F-4D97-AF65-F5344CB8AC3E}">
        <p14:creationId xmlns:p14="http://schemas.microsoft.com/office/powerpoint/2010/main" val="3086710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9D37329-7936-459D-84A8-78F5A2AD20B6}" type="datetimeFigureOut">
              <a:rPr lang="en-IN" smtClean="0"/>
              <a:t>29-11-2024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27F3582-E3C3-4809-BA33-1F428A268BF7}" type="slidenum">
              <a:rPr lang="en-IN" smtClean="0"/>
              <a:t>‹#›</a:t>
            </a:fld>
            <a:endParaRPr lang="en-IN"/>
          </a:p>
        </p:txBody>
      </p:sp>
    </p:spTree>
    <p:extLst>
      <p:ext uri="{BB962C8B-B14F-4D97-AF65-F5344CB8AC3E}">
        <p14:creationId xmlns:p14="http://schemas.microsoft.com/office/powerpoint/2010/main" val="3022423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D37329-7936-459D-84A8-78F5A2AD20B6}" type="datetimeFigureOut">
              <a:rPr lang="en-IN" smtClean="0"/>
              <a:t>29-11-2024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27F3582-E3C3-4809-BA33-1F428A268BF7}" type="slidenum">
              <a:rPr lang="en-IN" smtClean="0"/>
              <a:t>‹#›</a:t>
            </a:fld>
            <a:endParaRPr lang="en-IN"/>
          </a:p>
        </p:txBody>
      </p:sp>
    </p:spTree>
    <p:extLst>
      <p:ext uri="{BB962C8B-B14F-4D97-AF65-F5344CB8AC3E}">
        <p14:creationId xmlns:p14="http://schemas.microsoft.com/office/powerpoint/2010/main" val="41311110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9D37329-7936-459D-84A8-78F5A2AD20B6}" type="datetimeFigureOut">
              <a:rPr lang="en-IN" smtClean="0"/>
              <a:t>29-11-2024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27F3582-E3C3-4809-BA33-1F428A268BF7}" type="slidenum">
              <a:rPr lang="en-IN" smtClean="0"/>
              <a:t>‹#›</a:t>
            </a:fld>
            <a:endParaRPr lang="en-IN"/>
          </a:p>
        </p:txBody>
      </p:sp>
    </p:spTree>
    <p:extLst>
      <p:ext uri="{BB962C8B-B14F-4D97-AF65-F5344CB8AC3E}">
        <p14:creationId xmlns:p14="http://schemas.microsoft.com/office/powerpoint/2010/main" val="3525404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9D37329-7936-459D-84A8-78F5A2AD20B6}" type="datetimeFigureOut">
              <a:rPr lang="en-IN" smtClean="0"/>
              <a:t>29-11-2024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27F3582-E3C3-4809-BA33-1F428A268BF7}" type="slidenum">
              <a:rPr lang="en-IN" smtClean="0"/>
              <a:t>‹#›</a:t>
            </a:fld>
            <a:endParaRPr lang="en-IN"/>
          </a:p>
        </p:txBody>
      </p:sp>
    </p:spTree>
    <p:extLst>
      <p:ext uri="{BB962C8B-B14F-4D97-AF65-F5344CB8AC3E}">
        <p14:creationId xmlns:p14="http://schemas.microsoft.com/office/powerpoint/2010/main" val="20023282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9D37329-7936-459D-84A8-78F5A2AD20B6}" type="datetimeFigureOut">
              <a:rPr lang="en-IN" smtClean="0"/>
              <a:t>29-11-2024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27F3582-E3C3-4809-BA33-1F428A268BF7}" type="slidenum">
              <a:rPr lang="en-IN" smtClean="0"/>
              <a:t>‹#›</a:t>
            </a:fld>
            <a:endParaRPr lang="en-IN"/>
          </a:p>
        </p:txBody>
      </p:sp>
    </p:spTree>
    <p:extLst>
      <p:ext uri="{BB962C8B-B14F-4D97-AF65-F5344CB8AC3E}">
        <p14:creationId xmlns:p14="http://schemas.microsoft.com/office/powerpoint/2010/main" val="19275938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9D37329-7936-459D-84A8-78F5A2AD20B6}" type="datetimeFigureOut">
              <a:rPr lang="en-IN" smtClean="0"/>
              <a:t>29-11-2024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27F3582-E3C3-4809-BA33-1F428A268BF7}" type="slidenum">
              <a:rPr lang="en-IN" smtClean="0"/>
              <a:t>‹#›</a:t>
            </a:fld>
            <a:endParaRPr lang="en-IN"/>
          </a:p>
        </p:txBody>
      </p:sp>
    </p:spTree>
    <p:extLst>
      <p:ext uri="{BB962C8B-B14F-4D97-AF65-F5344CB8AC3E}">
        <p14:creationId xmlns:p14="http://schemas.microsoft.com/office/powerpoint/2010/main" val="40513440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9D37329-7936-459D-84A8-78F5A2AD20B6}" type="datetimeFigureOut">
              <a:rPr lang="en-IN" smtClean="0"/>
              <a:t>29-11-2024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27F3582-E3C3-4809-BA33-1F428A268BF7}" type="slidenum">
              <a:rPr lang="en-IN" smtClean="0"/>
              <a:t>‹#›</a:t>
            </a:fld>
            <a:endParaRPr lang="en-IN"/>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963146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9D37329-7936-459D-84A8-78F5A2AD20B6}" type="datetimeFigureOut">
              <a:rPr lang="en-IN" smtClean="0"/>
              <a:t>29-11-2024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27F3582-E3C3-4809-BA33-1F428A268BF7}" type="slidenum">
              <a:rPr lang="en-IN" smtClean="0"/>
              <a:t>‹#›</a:t>
            </a:fld>
            <a:endParaRPr lang="en-IN"/>
          </a:p>
        </p:txBody>
      </p:sp>
    </p:spTree>
    <p:extLst>
      <p:ext uri="{BB962C8B-B14F-4D97-AF65-F5344CB8AC3E}">
        <p14:creationId xmlns:p14="http://schemas.microsoft.com/office/powerpoint/2010/main" val="14734267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9D37329-7936-459D-84A8-78F5A2AD20B6}" type="datetimeFigureOut">
              <a:rPr lang="en-IN" smtClean="0"/>
              <a:t>29-11-2024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27F3582-E3C3-4809-BA33-1F428A268BF7}" type="slidenum">
              <a:rPr lang="en-IN" smtClean="0"/>
              <a:t>‹#›</a:t>
            </a:fld>
            <a:endParaRPr lang="en-IN"/>
          </a:p>
        </p:txBody>
      </p:sp>
    </p:spTree>
    <p:extLst>
      <p:ext uri="{BB962C8B-B14F-4D97-AF65-F5344CB8AC3E}">
        <p14:creationId xmlns:p14="http://schemas.microsoft.com/office/powerpoint/2010/main" val="14305839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9D37329-7936-459D-84A8-78F5A2AD20B6}" type="datetimeFigureOut">
              <a:rPr lang="en-IN" smtClean="0"/>
              <a:t>29-11-2024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27F3582-E3C3-4809-BA33-1F428A268BF7}" type="slidenum">
              <a:rPr lang="en-IN" smtClean="0"/>
              <a:t>‹#›</a:t>
            </a:fld>
            <a:endParaRPr lang="en-IN"/>
          </a:p>
        </p:txBody>
      </p:sp>
    </p:spTree>
    <p:extLst>
      <p:ext uri="{BB962C8B-B14F-4D97-AF65-F5344CB8AC3E}">
        <p14:creationId xmlns:p14="http://schemas.microsoft.com/office/powerpoint/2010/main" val="8689310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D37329-7936-459D-84A8-78F5A2AD20B6}" type="datetimeFigureOut">
              <a:rPr lang="en-IN" smtClean="0"/>
              <a:t>29-11-2024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27F3582-E3C3-4809-BA33-1F428A268BF7}" type="slidenum">
              <a:rPr lang="en-IN" smtClean="0"/>
              <a:t>‹#›</a:t>
            </a:fld>
            <a:endParaRPr lang="en-IN"/>
          </a:p>
        </p:txBody>
      </p:sp>
    </p:spTree>
    <p:extLst>
      <p:ext uri="{BB962C8B-B14F-4D97-AF65-F5344CB8AC3E}">
        <p14:creationId xmlns:p14="http://schemas.microsoft.com/office/powerpoint/2010/main" val="17607453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D37329-7936-459D-84A8-78F5A2AD20B6}" type="datetimeFigureOut">
              <a:rPr lang="en-IN" smtClean="0"/>
              <a:t>29-11-2024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27F3582-E3C3-4809-BA33-1F428A268BF7}" type="slidenum">
              <a:rPr lang="en-IN" smtClean="0"/>
              <a:t>‹#›</a:t>
            </a:fld>
            <a:endParaRPr lang="en-IN"/>
          </a:p>
        </p:txBody>
      </p:sp>
    </p:spTree>
    <p:extLst>
      <p:ext uri="{BB962C8B-B14F-4D97-AF65-F5344CB8AC3E}">
        <p14:creationId xmlns:p14="http://schemas.microsoft.com/office/powerpoint/2010/main" val="29510392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B9D37329-7936-459D-84A8-78F5A2AD20B6}" type="datetimeFigureOut">
              <a:rPr lang="en-IN" smtClean="0"/>
              <a:t>29-11-2024</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127F3582-E3C3-4809-BA33-1F428A268BF7}" type="slidenum">
              <a:rPr lang="en-IN" smtClean="0"/>
              <a:t>‹#›</a:t>
            </a:fld>
            <a:endParaRPr lang="en-IN"/>
          </a:p>
        </p:txBody>
      </p:sp>
    </p:spTree>
    <p:extLst>
      <p:ext uri="{BB962C8B-B14F-4D97-AF65-F5344CB8AC3E}">
        <p14:creationId xmlns:p14="http://schemas.microsoft.com/office/powerpoint/2010/main" val="3771249387"/>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9B67D-E739-6EE1-8AED-D67453CCAACE}"/>
              </a:ext>
            </a:extLst>
          </p:cNvPr>
          <p:cNvSpPr>
            <a:spLocks noGrp="1"/>
          </p:cNvSpPr>
          <p:nvPr>
            <p:ph type="ctrTitle" idx="4294967295"/>
          </p:nvPr>
        </p:nvSpPr>
        <p:spPr>
          <a:xfrm>
            <a:off x="1331912" y="1278659"/>
            <a:ext cx="9528175" cy="3095625"/>
          </a:xfrm>
        </p:spPr>
        <p:txBody>
          <a:bodyPr>
            <a:normAutofit/>
          </a:bodyPr>
          <a:lstStyle/>
          <a:p>
            <a:pPr algn="ctr"/>
            <a:r>
              <a:rPr lang="en-US" sz="2800" dirty="0">
                <a:latin typeface="Times New Roman" panose="02020603050405020304" pitchFamily="18" charset="0"/>
                <a:cs typeface="Times New Roman" panose="02020603050405020304" pitchFamily="18" charset="0"/>
              </a:rPr>
              <a:t>Research on Improving Cyber Resilience by Integrating the Zero Trust Security Model With the MITRE ATT&amp;CK Matrix</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87797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B977EC3-1E11-C8F3-A487-6A4910964EDE}"/>
              </a:ext>
            </a:extLst>
          </p:cNvPr>
          <p:cNvSpPr>
            <a:spLocks noGrp="1"/>
          </p:cNvSpPr>
          <p:nvPr>
            <p:ph type="title"/>
          </p:nvPr>
        </p:nvSpPr>
        <p:spPr>
          <a:xfrm>
            <a:off x="0" y="-216766"/>
            <a:ext cx="10515600" cy="1325563"/>
          </a:xfrm>
        </p:spPr>
        <p:txBody>
          <a:bodyPr>
            <a:normAutofit/>
          </a:bodyPr>
          <a:lstStyle/>
          <a:p>
            <a:r>
              <a:rPr lang="en-US" sz="4000" b="1" dirty="0"/>
              <a:t>Abstract</a:t>
            </a:r>
            <a:endParaRPr lang="en-IN" sz="4000" dirty="0"/>
          </a:p>
        </p:txBody>
      </p:sp>
      <p:sp>
        <p:nvSpPr>
          <p:cNvPr id="5" name="Content Placeholder 4">
            <a:extLst>
              <a:ext uri="{FF2B5EF4-FFF2-40B4-BE49-F238E27FC236}">
                <a16:creationId xmlns:a16="http://schemas.microsoft.com/office/drawing/2014/main" id="{202ED933-3D80-28F5-7486-FBDF08E62664}"/>
              </a:ext>
            </a:extLst>
          </p:cNvPr>
          <p:cNvSpPr>
            <a:spLocks noGrp="1"/>
          </p:cNvSpPr>
          <p:nvPr>
            <p:ph idx="1"/>
          </p:nvPr>
        </p:nvSpPr>
        <p:spPr>
          <a:xfrm>
            <a:off x="841663" y="963178"/>
            <a:ext cx="10603165" cy="5894822"/>
          </a:xfrm>
        </p:spPr>
        <p:txBody>
          <a:bodyPr>
            <a:noAutofit/>
          </a:bodyPr>
          <a:lstStyle/>
          <a:p>
            <a:pPr algn="just">
              <a:lnSpc>
                <a:spcPct val="150000"/>
              </a:lnSpc>
            </a:pPr>
            <a:r>
              <a:rPr lang="en-US" sz="1800" dirty="0">
                <a:latin typeface="Times New Roman" panose="02020603050405020304" pitchFamily="18" charset="0"/>
                <a:cs typeface="Times New Roman" panose="02020603050405020304" pitchFamily="18" charset="0"/>
              </a:rPr>
              <a:t>With the advent of the digital information age, the dynamics of cyberspace are rapidly evolving, resulting in a significant increase in cyber threats. In this paper, we propose to integrate the Zero Trust (ZT) security model and the MITRE ATT&amp;CK matrix to address the need for enhancing cyber resilience, which is an organization’s ability to recover quickly from a cyber-attack or security incident. </a:t>
            </a:r>
          </a:p>
          <a:p>
            <a:pPr algn="just">
              <a:lnSpc>
                <a:spcPct val="150000"/>
              </a:lnSpc>
            </a:pPr>
            <a:r>
              <a:rPr lang="en-US" sz="1800" dirty="0">
                <a:latin typeface="Times New Roman" panose="02020603050405020304" pitchFamily="18" charset="0"/>
                <a:cs typeface="Times New Roman" panose="02020603050405020304" pitchFamily="18" charset="0"/>
              </a:rPr>
              <a:t>This research focuses on a variety of cyber threats that pose significant risks to organizations, including phishing, ransomware, insider threats, and advanced persistent threats (APTs), which are prevalent in public sector organizations. </a:t>
            </a:r>
          </a:p>
          <a:p>
            <a:pPr algn="just">
              <a:lnSpc>
                <a:spcPct val="150000"/>
              </a:lnSpc>
            </a:pPr>
            <a:r>
              <a:rPr lang="en-US" sz="1800" dirty="0">
                <a:latin typeface="Times New Roman" panose="02020603050405020304" pitchFamily="18" charset="0"/>
                <a:cs typeface="Times New Roman" panose="02020603050405020304" pitchFamily="18" charset="0"/>
              </a:rPr>
              <a:t>These threats exploit vulnerabilities in an organization’s network and information systems. The ZT model’s principle of ‘‘never trust, always verify’’ ensures that all network traffic is inspected equally and emphasizes key elements such as micro-segmentation, continuous authentication, and the principle of least privilege.</a:t>
            </a:r>
          </a:p>
          <a:p>
            <a:pPr algn="just">
              <a:lnSpc>
                <a:spcPct val="150000"/>
              </a:lnSpc>
            </a:pPr>
            <a:r>
              <a:rPr lang="en-US" sz="1800" dirty="0">
                <a:latin typeface="Times New Roman" panose="02020603050405020304" pitchFamily="18" charset="0"/>
                <a:cs typeface="Times New Roman" panose="02020603050405020304" pitchFamily="18" charset="0"/>
              </a:rPr>
              <a:t> The findings of this study provide practical metrics for implementing and managing the effective integration of the ZT and ATT&amp;CK models and demonstrate that this synergy can significantly improve an organization’s resilience to cyber threats.</a:t>
            </a:r>
          </a:p>
          <a:p>
            <a:pPr algn="just"/>
            <a:r>
              <a:rPr lang="en-US" sz="1800" dirty="0">
                <a:latin typeface="Times New Roman" panose="02020603050405020304" pitchFamily="18" charset="0"/>
                <a:cs typeface="Times New Roman" panose="02020603050405020304" pitchFamily="18" charset="0"/>
              </a:rPr>
              <a: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31151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54CF462-BF4B-5F0C-49AD-3654C91AB841}"/>
              </a:ext>
            </a:extLst>
          </p:cNvPr>
          <p:cNvSpPr>
            <a:spLocks noGrp="1"/>
          </p:cNvSpPr>
          <p:nvPr>
            <p:ph idx="4294967295"/>
          </p:nvPr>
        </p:nvSpPr>
        <p:spPr>
          <a:xfrm>
            <a:off x="626196" y="391680"/>
            <a:ext cx="10233025" cy="4351338"/>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 In addition to introducing a new paradigm in cybersecurity, the study highlights the importance of the Zero Trust model as an integral part of a modern security strategy and confirms that organizations can proactively analyze the evolving cyber threat landscape to ensure a more secure and resilient digital future.</a:t>
            </a:r>
          </a:p>
          <a:p>
            <a:pPr algn="just">
              <a:lnSpc>
                <a:spcPct val="150000"/>
              </a:lnSpc>
            </a:pPr>
            <a:r>
              <a:rPr lang="en-US" sz="1800" dirty="0">
                <a:latin typeface="Times New Roman" panose="02020603050405020304" pitchFamily="18" charset="0"/>
                <a:cs typeface="Times New Roman" panose="02020603050405020304" pitchFamily="18" charset="0"/>
              </a:rPr>
              <a:t> In particular, the integration between ZT and the MITRE ATT&amp;CK matrix is essential, as current security approaches do not fully address the complexity and sophisticated nature of various cyber threats.</a:t>
            </a:r>
          </a:p>
          <a:p>
            <a:pPr algn="just">
              <a:lnSpc>
                <a:spcPct val="150000"/>
              </a:lnSpc>
            </a:pPr>
            <a:r>
              <a:rPr lang="en-US" sz="1800" dirty="0">
                <a:latin typeface="Times New Roman" panose="02020603050405020304" pitchFamily="18" charset="0"/>
                <a:cs typeface="Times New Roman" panose="02020603050405020304" pitchFamily="18" charset="0"/>
              </a:rPr>
              <a:t> These research gaps are identified, and practical solutions are proposed to integrate the two models, thereby strengthening an organization’s cyber defense mechanisms.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8537144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CEB52-17C0-E9DF-9E13-2C0B1279A3D1}"/>
              </a:ext>
            </a:extLst>
          </p:cNvPr>
          <p:cNvSpPr>
            <a:spLocks noGrp="1"/>
          </p:cNvSpPr>
          <p:nvPr>
            <p:ph type="title"/>
          </p:nvPr>
        </p:nvSpPr>
        <p:spPr>
          <a:xfrm>
            <a:off x="0" y="-182562"/>
            <a:ext cx="10515600" cy="1325563"/>
          </a:xfrm>
        </p:spPr>
        <p:txBody>
          <a:bodyPr>
            <a:normAutofit/>
          </a:bodyPr>
          <a:lstStyle/>
          <a:p>
            <a:r>
              <a:rPr lang="en-US" sz="4000" b="1" dirty="0"/>
              <a:t>Objective</a:t>
            </a:r>
            <a:endParaRPr lang="en-IN" sz="4000" b="1" dirty="0"/>
          </a:p>
        </p:txBody>
      </p:sp>
      <p:sp>
        <p:nvSpPr>
          <p:cNvPr id="3" name="Content Placeholder 2">
            <a:extLst>
              <a:ext uri="{FF2B5EF4-FFF2-40B4-BE49-F238E27FC236}">
                <a16:creationId xmlns:a16="http://schemas.microsoft.com/office/drawing/2014/main" id="{CC4DAA9D-C707-3125-100C-08C87678A88B}"/>
              </a:ext>
            </a:extLst>
          </p:cNvPr>
          <p:cNvSpPr>
            <a:spLocks noGrp="1"/>
          </p:cNvSpPr>
          <p:nvPr>
            <p:ph idx="1"/>
          </p:nvPr>
        </p:nvSpPr>
        <p:spPr>
          <a:xfrm>
            <a:off x="678872" y="1143001"/>
            <a:ext cx="10834255" cy="5106699"/>
          </a:xfrm>
        </p:spPr>
        <p:txBody>
          <a:bodyPr>
            <a:normAutofit/>
          </a:bodyPr>
          <a:lstStyle/>
          <a:p>
            <a:pPr algn="just">
              <a:lnSpc>
                <a:spcPct val="150000"/>
              </a:lnSpc>
            </a:pPr>
            <a:r>
              <a:rPr lang="en-US" sz="1900" dirty="0">
                <a:latin typeface="Times New Roman" panose="02020603050405020304" pitchFamily="18" charset="0"/>
                <a:cs typeface="Times New Roman" panose="02020603050405020304" pitchFamily="18" charset="0"/>
              </a:rPr>
              <a:t>The results of this study propose actionable assessment metrics for the effective implementation and management of the integrated Zero Trust model and MITRE ATT&amp;CK framework, suggesting ways in which organizations can enhance their resilience against cyber-attacks.</a:t>
            </a:r>
          </a:p>
          <a:p>
            <a:pPr algn="just">
              <a:lnSpc>
                <a:spcPct val="150000"/>
              </a:lnSpc>
            </a:pPr>
            <a:r>
              <a:rPr lang="en-US" sz="1900" dirty="0">
                <a:latin typeface="Times New Roman" panose="02020603050405020304" pitchFamily="18" charset="0"/>
                <a:cs typeface="Times New Roman" panose="02020603050405020304" pitchFamily="18" charset="0"/>
              </a:rPr>
              <a:t> Therefore, this paper aims to integrate the Zero Trust model and the MITRE ATT&amp;CK framework to improve organizational cyber resilience and is organized into several sections.</a:t>
            </a:r>
          </a:p>
          <a:p>
            <a:pPr algn="just">
              <a:lnSpc>
                <a:spcPct val="150000"/>
              </a:lnSpc>
            </a:pPr>
            <a:r>
              <a:rPr lang="en-US" sz="1900" dirty="0">
                <a:latin typeface="Times New Roman" panose="02020603050405020304" pitchFamily="18" charset="0"/>
                <a:cs typeface="Times New Roman" panose="02020603050405020304" pitchFamily="18" charset="0"/>
              </a:rPr>
              <a:t> chapter I introduces the rationale for the integration and the overarching research objectives. chapter II describes the theoretical underpinnings of the Zero Trust Model and the MITRE ATT&amp;CK Framework.</a:t>
            </a:r>
          </a:p>
          <a:p>
            <a:pPr algn="just">
              <a:lnSpc>
                <a:spcPct val="150000"/>
              </a:lnSpc>
            </a:pPr>
            <a:r>
              <a:rPr lang="en-US" sz="1900" dirty="0">
                <a:latin typeface="Times New Roman" panose="02020603050405020304" pitchFamily="18" charset="0"/>
                <a:cs typeface="Times New Roman" panose="02020603050405020304" pitchFamily="18" charset="0"/>
              </a:rPr>
              <a:t> chapter III details the methodology used for the integration. chapter IV explores the actual implementation of the integration framework within an organization</a:t>
            </a:r>
            <a:r>
              <a:rPr lang="en-US" dirty="0"/>
              <a:t>. </a:t>
            </a:r>
            <a:endParaRPr lang="en-IN" dirty="0"/>
          </a:p>
        </p:txBody>
      </p:sp>
    </p:spTree>
    <p:extLst>
      <p:ext uri="{BB962C8B-B14F-4D97-AF65-F5344CB8AC3E}">
        <p14:creationId xmlns:p14="http://schemas.microsoft.com/office/powerpoint/2010/main" val="18980107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805D8-B11E-8070-FDCE-5AD7A36EEF1B}"/>
              </a:ext>
            </a:extLst>
          </p:cNvPr>
          <p:cNvSpPr>
            <a:spLocks noGrp="1"/>
          </p:cNvSpPr>
          <p:nvPr>
            <p:ph type="title"/>
          </p:nvPr>
        </p:nvSpPr>
        <p:spPr>
          <a:xfrm>
            <a:off x="0" y="-197427"/>
            <a:ext cx="10515600" cy="1325563"/>
          </a:xfrm>
        </p:spPr>
        <p:txBody>
          <a:bodyPr>
            <a:normAutofit/>
          </a:bodyPr>
          <a:lstStyle/>
          <a:p>
            <a:r>
              <a:rPr lang="en-US" sz="4000" dirty="0"/>
              <a:t>Existing System</a:t>
            </a:r>
            <a:endParaRPr lang="en-IN" sz="4000" dirty="0"/>
          </a:p>
        </p:txBody>
      </p:sp>
      <p:sp>
        <p:nvSpPr>
          <p:cNvPr id="3" name="Content Placeholder 2">
            <a:extLst>
              <a:ext uri="{FF2B5EF4-FFF2-40B4-BE49-F238E27FC236}">
                <a16:creationId xmlns:a16="http://schemas.microsoft.com/office/drawing/2014/main" id="{5C6A77A8-425F-B083-DD27-3E9E2CC47C00}"/>
              </a:ext>
            </a:extLst>
          </p:cNvPr>
          <p:cNvSpPr>
            <a:spLocks noGrp="1"/>
          </p:cNvSpPr>
          <p:nvPr>
            <p:ph idx="1"/>
          </p:nvPr>
        </p:nvSpPr>
        <p:spPr>
          <a:xfrm>
            <a:off x="1057654" y="1128136"/>
            <a:ext cx="10233800" cy="4351338"/>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The cyber resiliency problem domain overlaps with the problem domains of system resilience and security. Many metrics from those domains can be repurposed or refined to support cyber resiliency analysis. </a:t>
            </a:r>
          </a:p>
          <a:p>
            <a:pPr algn="just">
              <a:lnSpc>
                <a:spcPct val="150000"/>
              </a:lnSpc>
            </a:pPr>
            <a:r>
              <a:rPr lang="en-US" sz="1800" dirty="0">
                <a:latin typeface="Times New Roman" panose="02020603050405020304" pitchFamily="18" charset="0"/>
                <a:cs typeface="Times New Roman" panose="02020603050405020304" pitchFamily="18" charset="0"/>
              </a:rPr>
              <a:t>Security metrics generally focus on security practices and security capabilities (i.e., capabilities supporting the security objectives of confidentiality, integrity, availability, and accountability), or on metrics related to asset loss, rather than on mission assurance.</a:t>
            </a:r>
          </a:p>
          <a:p>
            <a:pPr algn="just">
              <a:lnSpc>
                <a:spcPct val="150000"/>
              </a:lnSpc>
            </a:pPr>
            <a:r>
              <a:rPr lang="en-US" sz="1800" dirty="0">
                <a:latin typeface="Times New Roman" panose="02020603050405020304" pitchFamily="18" charset="0"/>
                <a:cs typeface="Times New Roman" panose="02020603050405020304" pitchFamily="18" charset="0"/>
              </a:rPr>
              <a:t> As illustrated in Figure ES-3, system resilience metrics are generally founded on a temporal model of disruption and recovery which assumes the feasibility of timely detection and response; detection and recovery are more challenging when attacks are orchestrated by advanced cyber adversaries.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13178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AEF75-0DA7-EAFC-C666-CE8442CAEB0A}"/>
              </a:ext>
            </a:extLst>
          </p:cNvPr>
          <p:cNvSpPr>
            <a:spLocks noGrp="1"/>
          </p:cNvSpPr>
          <p:nvPr>
            <p:ph type="title"/>
          </p:nvPr>
        </p:nvSpPr>
        <p:spPr>
          <a:xfrm>
            <a:off x="100445" y="-175203"/>
            <a:ext cx="10515600" cy="1325563"/>
          </a:xfrm>
        </p:spPr>
        <p:txBody>
          <a:bodyPr>
            <a:normAutofit/>
          </a:bodyPr>
          <a:lstStyle/>
          <a:p>
            <a:r>
              <a:rPr lang="en-US" sz="4000" dirty="0"/>
              <a:t>Disadvantage</a:t>
            </a:r>
            <a:endParaRPr lang="en-IN" sz="4000" dirty="0"/>
          </a:p>
        </p:txBody>
      </p:sp>
      <p:sp>
        <p:nvSpPr>
          <p:cNvPr id="3" name="Content Placeholder 2">
            <a:extLst>
              <a:ext uri="{FF2B5EF4-FFF2-40B4-BE49-F238E27FC236}">
                <a16:creationId xmlns:a16="http://schemas.microsoft.com/office/drawing/2014/main" id="{35DBE9DB-FCD7-4D8F-AD08-8DAE936E1C70}"/>
              </a:ext>
            </a:extLst>
          </p:cNvPr>
          <p:cNvSpPr>
            <a:spLocks noGrp="1"/>
          </p:cNvSpPr>
          <p:nvPr>
            <p:ph idx="1"/>
          </p:nvPr>
        </p:nvSpPr>
        <p:spPr>
          <a:xfrm>
            <a:off x="284017" y="724981"/>
            <a:ext cx="11623965" cy="6029109"/>
          </a:xfrm>
        </p:spPr>
        <p:txBody>
          <a:bodyPr>
            <a:no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Complexity in Implementation</a:t>
            </a:r>
            <a:r>
              <a:rPr lang="en-US" sz="1800" dirty="0">
                <a:latin typeface="Times New Roman" panose="02020603050405020304" pitchFamily="18" charset="0"/>
                <a:cs typeface="Times New Roman" panose="02020603050405020304" pitchFamily="18" charset="0"/>
              </a:rPr>
              <a:t>: Combining Zero Trust's rigorous access control mechanisms with the detailed tactics, techniques, and procedures (TTPs) of the ATT&amp;CK Matrix can lead to complex system integration, requiring specialized expertise and resources. This can result in long deployment times and higher costs, particularly for organizations without mature security infrastructures.</a:t>
            </a:r>
          </a:p>
          <a:p>
            <a:pPr algn="just">
              <a:lnSpc>
                <a:spcPct val="150000"/>
              </a:lnSpc>
            </a:pPr>
            <a:r>
              <a:rPr lang="en-US" sz="1800" b="1" dirty="0">
                <a:latin typeface="Times New Roman" panose="02020603050405020304" pitchFamily="18" charset="0"/>
                <a:cs typeface="Times New Roman" panose="02020603050405020304" pitchFamily="18" charset="0"/>
              </a:rPr>
              <a:t>Resource Intensive</a:t>
            </a:r>
            <a:r>
              <a:rPr lang="en-US" sz="1800" dirty="0">
                <a:latin typeface="Times New Roman" panose="02020603050405020304" pitchFamily="18" charset="0"/>
                <a:cs typeface="Times New Roman" panose="02020603050405020304" pitchFamily="18" charset="0"/>
              </a:rPr>
              <a:t>: The integration demands substantial resources for monitoring, updating, and maintaining both Zero Trust and MITRE ATT&amp;CK systems. Continuous verification and monitoring of users, devices, and network activity—along with the need for frequent updates to ATT&amp;CK's evolving threat intelligence—can strain IT budgets and personnel.</a:t>
            </a:r>
          </a:p>
          <a:p>
            <a:pPr algn="just">
              <a:lnSpc>
                <a:spcPct val="150000"/>
              </a:lnSpc>
            </a:pPr>
            <a:r>
              <a:rPr lang="en-US" sz="1800" b="1" dirty="0">
                <a:latin typeface="Times New Roman" panose="02020603050405020304" pitchFamily="18" charset="0"/>
                <a:cs typeface="Times New Roman" panose="02020603050405020304" pitchFamily="18" charset="0"/>
              </a:rPr>
              <a:t>Overhead in Continuous Monitoring</a:t>
            </a:r>
            <a:r>
              <a:rPr lang="en-US" sz="1800" dirty="0">
                <a:latin typeface="Times New Roman" panose="02020603050405020304" pitchFamily="18" charset="0"/>
                <a:cs typeface="Times New Roman" panose="02020603050405020304" pitchFamily="18" charset="0"/>
              </a:rPr>
              <a:t>: Both Zero Trust and MITRE ATT&amp;CK require constant monitoring of network traffic, endpoints, and user behavior. This can result in a significant operational overhead, with security teams facing high volumes of alerts, false positives, and the need for continuous tuning of detection systems.</a:t>
            </a:r>
          </a:p>
          <a:p>
            <a:pPr algn="just">
              <a:lnSpc>
                <a:spcPct val="150000"/>
              </a:lnSpc>
            </a:pPr>
            <a:r>
              <a:rPr lang="en-US" sz="1800" b="1" dirty="0">
                <a:latin typeface="Times New Roman" panose="02020603050405020304" pitchFamily="18" charset="0"/>
                <a:cs typeface="Times New Roman" panose="02020603050405020304" pitchFamily="18" charset="0"/>
              </a:rPr>
              <a:t>Difficulty in Adapting to New Attack Techniques</a:t>
            </a:r>
            <a:r>
              <a:rPr lang="en-US" sz="1800" dirty="0">
                <a:latin typeface="Times New Roman" panose="02020603050405020304" pitchFamily="18" charset="0"/>
                <a:cs typeface="Times New Roman" panose="02020603050405020304" pitchFamily="18" charset="0"/>
              </a:rPr>
              <a:t>: Although the </a:t>
            </a:r>
            <a:r>
              <a:rPr lang="en-US" sz="1800" b="1" dirty="0">
                <a:latin typeface="Times New Roman" panose="02020603050405020304" pitchFamily="18" charset="0"/>
                <a:cs typeface="Times New Roman" panose="02020603050405020304" pitchFamily="18" charset="0"/>
              </a:rPr>
              <a:t>MITRE ATT&amp;CK Matrix</a:t>
            </a:r>
            <a:r>
              <a:rPr lang="en-US" sz="1800" dirty="0">
                <a:latin typeface="Times New Roman" panose="02020603050405020304" pitchFamily="18" charset="0"/>
                <a:cs typeface="Times New Roman" panose="02020603050405020304" pitchFamily="18" charset="0"/>
              </a:rPr>
              <a:t> is regularly updated with new attack techniques, it may not always reflect the latest, highly advanced, or novel threats in real-time. As a result, attackers using sophisticated or unique methods may bypass detection, creating gaps in an organization’s defense strategy.</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4095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1CB19-1292-A4E3-24FD-0289A1EC06C2}"/>
              </a:ext>
            </a:extLst>
          </p:cNvPr>
          <p:cNvSpPr>
            <a:spLocks noGrp="1"/>
          </p:cNvSpPr>
          <p:nvPr>
            <p:ph type="title"/>
          </p:nvPr>
        </p:nvSpPr>
        <p:spPr>
          <a:xfrm>
            <a:off x="0" y="-133638"/>
            <a:ext cx="10515600" cy="1325563"/>
          </a:xfrm>
        </p:spPr>
        <p:txBody>
          <a:bodyPr>
            <a:normAutofit/>
          </a:bodyPr>
          <a:lstStyle/>
          <a:p>
            <a:r>
              <a:rPr lang="en-US" sz="4000" b="1" dirty="0"/>
              <a:t>PROPOSED SYSTEM :</a:t>
            </a:r>
            <a:endParaRPr lang="en-IN" sz="4000" dirty="0"/>
          </a:p>
        </p:txBody>
      </p:sp>
      <p:sp>
        <p:nvSpPr>
          <p:cNvPr id="3" name="Content Placeholder 2">
            <a:extLst>
              <a:ext uri="{FF2B5EF4-FFF2-40B4-BE49-F238E27FC236}">
                <a16:creationId xmlns:a16="http://schemas.microsoft.com/office/drawing/2014/main" id="{60BBCC64-7DCA-93CC-1562-29B54F2CE9A7}"/>
              </a:ext>
            </a:extLst>
          </p:cNvPr>
          <p:cNvSpPr>
            <a:spLocks noGrp="1"/>
          </p:cNvSpPr>
          <p:nvPr>
            <p:ph idx="1"/>
          </p:nvPr>
        </p:nvSpPr>
        <p:spPr>
          <a:xfrm>
            <a:off x="604404" y="955965"/>
            <a:ext cx="10983191" cy="5902035"/>
          </a:xfrm>
        </p:spPr>
        <p:txBody>
          <a:bodyPr>
            <a:normAutofit fontScale="70000" lnSpcReduction="20000"/>
          </a:bodyPr>
          <a:lstStyle/>
          <a:p>
            <a:pPr algn="just">
              <a:lnSpc>
                <a:spcPct val="170000"/>
              </a:lnSpc>
            </a:pPr>
            <a:r>
              <a:rPr lang="en-US" sz="2600" dirty="0">
                <a:latin typeface="Times New Roman" panose="02020603050405020304" pitchFamily="18" charset="0"/>
                <a:cs typeface="Times New Roman" panose="02020603050405020304" pitchFamily="18" charset="0"/>
              </a:rPr>
              <a:t>In this integrated approach, Zero Trust’s strict access controls ensure that only authorized users and devices can access critical systems, applying the principle of least privilege at every level of interaction.</a:t>
            </a:r>
          </a:p>
          <a:p>
            <a:pPr algn="just">
              <a:lnSpc>
                <a:spcPct val="170000"/>
              </a:lnSpc>
            </a:pPr>
            <a:r>
              <a:rPr lang="en-US" sz="2600" dirty="0">
                <a:latin typeface="Times New Roman" panose="02020603050405020304" pitchFamily="18" charset="0"/>
                <a:cs typeface="Times New Roman" panose="02020603050405020304" pitchFamily="18" charset="0"/>
              </a:rPr>
              <a:t> Simultaneously, the MITRE ATT&amp;CK Matrix enhances threat detection by mapping real-time activities to known attack patterns, allowing security teams to identify and respond to malicious behavior more effectively. </a:t>
            </a:r>
          </a:p>
          <a:p>
            <a:pPr algn="just">
              <a:lnSpc>
                <a:spcPct val="170000"/>
              </a:lnSpc>
            </a:pPr>
            <a:r>
              <a:rPr lang="en-US" sz="2600" dirty="0">
                <a:latin typeface="Times New Roman" panose="02020603050405020304" pitchFamily="18" charset="0"/>
                <a:cs typeface="Times New Roman" panose="02020603050405020304" pitchFamily="18" charset="0"/>
              </a:rPr>
              <a:t>This system would involve the continuous monitoring of network traffic, user activities, and endpoint behaviors, with automated responses triggered by suspicious activity identified through ATT&amp;CK’s detailed TTP framework.</a:t>
            </a:r>
          </a:p>
          <a:p>
            <a:pPr algn="just">
              <a:lnSpc>
                <a:spcPct val="170000"/>
              </a:lnSpc>
            </a:pPr>
            <a:r>
              <a:rPr lang="en-US" sz="2600" dirty="0">
                <a:latin typeface="Times New Roman" panose="02020603050405020304" pitchFamily="18" charset="0"/>
                <a:cs typeface="Times New Roman" panose="02020603050405020304" pitchFamily="18" charset="0"/>
              </a:rPr>
              <a:t> Additionally, the system would allow for dynamic risk assessment and adaptation based on emerging threats, ensuring that defense mechanisms evolve alongside the changing tactics of cyber adversaries. </a:t>
            </a:r>
          </a:p>
          <a:p>
            <a:pPr algn="just">
              <a:lnSpc>
                <a:spcPct val="170000"/>
              </a:lnSpc>
            </a:pPr>
            <a:r>
              <a:rPr lang="en-US" sz="2600" dirty="0">
                <a:latin typeface="Times New Roman" panose="02020603050405020304" pitchFamily="18" charset="0"/>
                <a:cs typeface="Times New Roman" panose="02020603050405020304" pitchFamily="18" charset="0"/>
              </a:rPr>
              <a:t>The integration would improve the organization’s ability to detect, contain, and mitigate threats while ensuring that security measures remain aligned with the latest intelligence on attack methods, ultimately enhancing overall cyber resilience.</a:t>
            </a:r>
          </a:p>
          <a:p>
            <a:endParaRPr lang="en-IN" dirty="0"/>
          </a:p>
        </p:txBody>
      </p:sp>
    </p:spTree>
    <p:extLst>
      <p:ext uri="{BB962C8B-B14F-4D97-AF65-F5344CB8AC3E}">
        <p14:creationId xmlns:p14="http://schemas.microsoft.com/office/powerpoint/2010/main" val="9691039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00500-C3C8-78A0-F0BC-394C52BAFD5A}"/>
              </a:ext>
            </a:extLst>
          </p:cNvPr>
          <p:cNvSpPr>
            <a:spLocks noGrp="1"/>
          </p:cNvSpPr>
          <p:nvPr>
            <p:ph type="title"/>
          </p:nvPr>
        </p:nvSpPr>
        <p:spPr>
          <a:xfrm>
            <a:off x="0" y="-227157"/>
            <a:ext cx="10515600" cy="1325563"/>
          </a:xfrm>
        </p:spPr>
        <p:txBody>
          <a:bodyPr>
            <a:normAutofit/>
          </a:bodyPr>
          <a:lstStyle/>
          <a:p>
            <a:r>
              <a:rPr lang="en-US" sz="4000" dirty="0"/>
              <a:t>Advantage</a:t>
            </a:r>
            <a:endParaRPr lang="en-IN" sz="4000" dirty="0"/>
          </a:p>
        </p:txBody>
      </p:sp>
      <p:sp>
        <p:nvSpPr>
          <p:cNvPr id="3" name="Content Placeholder 2">
            <a:extLst>
              <a:ext uri="{FF2B5EF4-FFF2-40B4-BE49-F238E27FC236}">
                <a16:creationId xmlns:a16="http://schemas.microsoft.com/office/drawing/2014/main" id="{ACE21ACC-F6AA-BAA0-A931-C086582AAD4F}"/>
              </a:ext>
            </a:extLst>
          </p:cNvPr>
          <p:cNvSpPr>
            <a:spLocks noGrp="1"/>
          </p:cNvSpPr>
          <p:nvPr>
            <p:ph idx="1"/>
          </p:nvPr>
        </p:nvSpPr>
        <p:spPr>
          <a:xfrm>
            <a:off x="218208" y="727363"/>
            <a:ext cx="11876809" cy="5985163"/>
          </a:xfrm>
        </p:spPr>
        <p:txBody>
          <a:bodyPr>
            <a:no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Enhanced Threat Detection and Response</a:t>
            </a:r>
            <a:r>
              <a:rPr lang="en-US" sz="1800" dirty="0">
                <a:latin typeface="Times New Roman" panose="02020603050405020304" pitchFamily="18" charset="0"/>
                <a:cs typeface="Times New Roman" panose="02020603050405020304" pitchFamily="18" charset="0"/>
              </a:rPr>
              <a:t>: The ATT&amp;CK Matrix provides a comprehensive framework for identifying and understanding adversary tactics, techniques, and procedures (TTPs). When combined with Zero Trust's continuous access verification, it allows for real-time detection and analysis of suspicious activities, leading to faster identification of threats and more effective response strategies.</a:t>
            </a:r>
          </a:p>
          <a:p>
            <a:pPr algn="just">
              <a:lnSpc>
                <a:spcPct val="150000"/>
              </a:lnSpc>
            </a:pPr>
            <a:r>
              <a:rPr lang="en-US" sz="1800" b="1" dirty="0">
                <a:latin typeface="Times New Roman" panose="02020603050405020304" pitchFamily="18" charset="0"/>
                <a:cs typeface="Times New Roman" panose="02020603050405020304" pitchFamily="18" charset="0"/>
              </a:rPr>
              <a:t>Proactive Threat Prevention</a:t>
            </a:r>
            <a:r>
              <a:rPr lang="en-US" sz="1800" dirty="0">
                <a:latin typeface="Times New Roman" panose="02020603050405020304" pitchFamily="18" charset="0"/>
                <a:cs typeface="Times New Roman" panose="02020603050405020304" pitchFamily="18" charset="0"/>
              </a:rPr>
              <a:t>: Zero Trust continuously enforces strict access controls and minimizes the attack surface by ensuring that only trusted users and devices are granted access. By integrating ATT&amp;CK’s detailed attack techniques, organizations can proactively identify and mitigate vulnerabilities or emerging threats based on the tactics and techniques used by cyber adversaries.</a:t>
            </a:r>
          </a:p>
          <a:p>
            <a:pPr algn="just">
              <a:lnSpc>
                <a:spcPct val="150000"/>
              </a:lnSpc>
            </a:pPr>
            <a:r>
              <a:rPr lang="en-US" sz="1800" b="1" dirty="0">
                <a:latin typeface="Times New Roman" panose="02020603050405020304" pitchFamily="18" charset="0"/>
                <a:cs typeface="Times New Roman" panose="02020603050405020304" pitchFamily="18" charset="0"/>
              </a:rPr>
              <a:t>Improved Incident Response</a:t>
            </a:r>
            <a:r>
              <a:rPr lang="en-US" sz="1800" dirty="0">
                <a:latin typeface="Times New Roman" panose="02020603050405020304" pitchFamily="18" charset="0"/>
                <a:cs typeface="Times New Roman" panose="02020603050405020304" pitchFamily="18" charset="0"/>
              </a:rPr>
              <a:t>: The integration enables better incident containment and mitigation by correlating real-time security events with known adversary behaviors from the ATT&amp;CK Matrix. </a:t>
            </a:r>
          </a:p>
          <a:p>
            <a:pPr algn="just">
              <a:lnSpc>
                <a:spcPct val="150000"/>
              </a:lnSpc>
            </a:pPr>
            <a:r>
              <a:rPr lang="en-US" sz="1800" b="1" dirty="0">
                <a:latin typeface="Times New Roman" panose="02020603050405020304" pitchFamily="18" charset="0"/>
                <a:cs typeface="Times New Roman" panose="02020603050405020304" pitchFamily="18" charset="0"/>
              </a:rPr>
              <a:t>Increased Visibility and Situational Awareness</a:t>
            </a:r>
            <a:r>
              <a:rPr lang="en-US" sz="1800" dirty="0">
                <a:latin typeface="Times New Roman" panose="02020603050405020304" pitchFamily="18" charset="0"/>
                <a:cs typeface="Times New Roman" panose="02020603050405020304" pitchFamily="18" charset="0"/>
              </a:rPr>
              <a:t>: The combination of Zero Trust and ATT&amp;CK provides a detailed view of network traffic, user behavior, and attack methods. This enhanced visibility allows organizations to continuously monitor for threats, track attacker movements, and adjust security policies dynamically to address evolving risks.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65627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EDB21A-5013-3F16-01DE-9B4ED7A832C9}"/>
              </a:ext>
            </a:extLst>
          </p:cNvPr>
          <p:cNvSpPr>
            <a:spLocks noGrp="1"/>
          </p:cNvSpPr>
          <p:nvPr>
            <p:ph type="title"/>
          </p:nvPr>
        </p:nvSpPr>
        <p:spPr>
          <a:xfrm>
            <a:off x="0" y="-227157"/>
            <a:ext cx="10515600" cy="1325563"/>
          </a:xfrm>
        </p:spPr>
        <p:txBody>
          <a:bodyPr>
            <a:normAutofit/>
          </a:bodyPr>
          <a:lstStyle/>
          <a:p>
            <a:r>
              <a:rPr lang="en-US" sz="4000" dirty="0"/>
              <a:t>Introduction</a:t>
            </a:r>
            <a:endParaRPr lang="en-IN" sz="4000" dirty="0"/>
          </a:p>
        </p:txBody>
      </p:sp>
      <p:sp>
        <p:nvSpPr>
          <p:cNvPr id="3" name="Content Placeholder 2">
            <a:extLst>
              <a:ext uri="{FF2B5EF4-FFF2-40B4-BE49-F238E27FC236}">
                <a16:creationId xmlns:a16="http://schemas.microsoft.com/office/drawing/2014/main" id="{50265287-387B-ACA9-96C0-E06ADACDCEDE}"/>
              </a:ext>
            </a:extLst>
          </p:cNvPr>
          <p:cNvSpPr>
            <a:spLocks noGrp="1"/>
          </p:cNvSpPr>
          <p:nvPr>
            <p:ph idx="1"/>
          </p:nvPr>
        </p:nvSpPr>
        <p:spPr>
          <a:xfrm>
            <a:off x="448541" y="820881"/>
            <a:ext cx="11294918" cy="5746173"/>
          </a:xfrm>
        </p:spPr>
        <p:txBody>
          <a:bodyPr>
            <a:noAutofit/>
          </a:bodyPr>
          <a:lstStyle/>
          <a:p>
            <a:pPr algn="just">
              <a:lnSpc>
                <a:spcPct val="150000"/>
              </a:lnSpc>
            </a:pPr>
            <a:r>
              <a:rPr lang="en-US" sz="1800" dirty="0">
                <a:latin typeface="Times New Roman" panose="02020603050405020304" pitchFamily="18" charset="0"/>
                <a:cs typeface="Times New Roman" panose="02020603050405020304" pitchFamily="18" charset="0"/>
              </a:rPr>
              <a:t>This report is intended to serve as a general reference for systems engineers, program management staff, and others concerned with cyber resiliency metrics for systems and missions. Such stakeholders may be interested in</a:t>
            </a:r>
          </a:p>
          <a:p>
            <a:pPr algn="just">
              <a:lnSpc>
                <a:spcPct val="150000"/>
              </a:lnSpc>
            </a:pPr>
            <a:r>
              <a:rPr lang="en-US" sz="1800" dirty="0">
                <a:latin typeface="Times New Roman" panose="02020603050405020304" pitchFamily="18" charset="0"/>
                <a:cs typeface="Times New Roman" panose="02020603050405020304" pitchFamily="18" charset="0"/>
              </a:rPr>
              <a:t> Assessing or scoring cyber resiliency to compare a current or planned system with an ideal; • Selecting cyber resiliency metrics which can be evaluated in a lab, test, or operational setting to support cyber resiliency assessment; and/or </a:t>
            </a:r>
          </a:p>
          <a:p>
            <a:pPr algn="just">
              <a:lnSpc>
                <a:spcPct val="150000"/>
              </a:lnSpc>
            </a:pPr>
            <a:r>
              <a:rPr lang="en-US" sz="1800" dirty="0">
                <a:latin typeface="Times New Roman" panose="02020603050405020304" pitchFamily="18" charset="0"/>
                <a:cs typeface="Times New Roman" panose="02020603050405020304" pitchFamily="18" charset="0"/>
              </a:rPr>
              <a:t> Defining, evaluating, and using measures of effectiveness (MOEs) for alternative cyber resiliency solutions. Cyber resiliency metrics can inform investment and design decisions.</a:t>
            </a:r>
          </a:p>
          <a:p>
            <a:pPr algn="just">
              <a:lnSpc>
                <a:spcPct val="150000"/>
              </a:lnSpc>
            </a:pPr>
            <a:r>
              <a:rPr lang="en-US" sz="1800" dirty="0">
                <a:latin typeface="Times New Roman" panose="02020603050405020304" pitchFamily="18" charset="0"/>
                <a:cs typeface="Times New Roman" panose="02020603050405020304" pitchFamily="18" charset="0"/>
              </a:rPr>
              <a:t> They are closely related to, but not identical with, metrics for system resilience and security, and share challenges related to definition and evaluation with such metrics.</a:t>
            </a:r>
          </a:p>
          <a:p>
            <a:pPr algn="just">
              <a:lnSpc>
                <a:spcPct val="150000"/>
              </a:lnSpc>
            </a:pPr>
            <a:r>
              <a:rPr lang="en-US" sz="1800" dirty="0">
                <a:latin typeface="Times New Roman" panose="02020603050405020304" pitchFamily="18" charset="0"/>
                <a:cs typeface="Times New Roman" panose="02020603050405020304" pitchFamily="18" charset="0"/>
              </a:rPr>
              <a:t> A cyber resiliency metric is derived from or relatable to some element of the Cyber Resiliency Engineering Framework (CREF)1 – a cyber resiliency goal, objective, design principle, technique, or implementation approach to a technique.</a:t>
            </a:r>
          </a:p>
        </p:txBody>
      </p:sp>
    </p:spTree>
    <p:extLst>
      <p:ext uri="{BB962C8B-B14F-4D97-AF65-F5344CB8AC3E}">
        <p14:creationId xmlns:p14="http://schemas.microsoft.com/office/powerpoint/2010/main" val="2180208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12D2B51-726B-FF5F-1E3C-8A6BC30298E7}"/>
              </a:ext>
            </a:extLst>
          </p:cNvPr>
          <p:cNvSpPr>
            <a:spLocks noGrp="1"/>
          </p:cNvSpPr>
          <p:nvPr>
            <p:ph idx="4294967295"/>
          </p:nvPr>
        </p:nvSpPr>
        <p:spPr>
          <a:xfrm>
            <a:off x="477982" y="271968"/>
            <a:ext cx="10775373" cy="6314064"/>
          </a:xfrm>
        </p:spPr>
        <p:txBody>
          <a:bodyPr>
            <a:normAutofit fontScale="85000" lnSpcReduction="20000"/>
          </a:bodyPr>
          <a:lstStyle/>
          <a:p>
            <a:pPr algn="just">
              <a:lnSpc>
                <a:spcPct val="160000"/>
              </a:lnSpc>
            </a:pPr>
            <a:r>
              <a:rPr lang="en-US" sz="2800" dirty="0">
                <a:latin typeface="Times New Roman" panose="02020603050405020304" pitchFamily="18" charset="0"/>
                <a:cs typeface="Times New Roman" panose="02020603050405020304" pitchFamily="18" charset="0"/>
              </a:rPr>
              <a:t> </a:t>
            </a:r>
            <a:r>
              <a:rPr lang="en-US" sz="2300" dirty="0">
                <a:latin typeface="Times New Roman" panose="02020603050405020304" pitchFamily="18" charset="0"/>
                <a:cs typeface="Times New Roman" panose="02020603050405020304" pitchFamily="18" charset="0"/>
              </a:rPr>
              <a:t>As illustrated in Figure ES-1, the selection and prioritization of elements of the CREF for a given system or program is driven by the risk management strategy of the program or the system’s owning organization.</a:t>
            </a:r>
            <a:endParaRPr lang="en-IN" sz="2300" dirty="0">
              <a:latin typeface="Times New Roman" panose="02020603050405020304" pitchFamily="18" charset="0"/>
              <a:cs typeface="Times New Roman" panose="02020603050405020304" pitchFamily="18" charset="0"/>
            </a:endParaRPr>
          </a:p>
          <a:p>
            <a:pPr algn="just">
              <a:lnSpc>
                <a:spcPct val="160000"/>
              </a:lnSpc>
            </a:pPr>
            <a:r>
              <a:rPr lang="en-US" sz="2300" dirty="0">
                <a:latin typeface="Times New Roman" panose="02020603050405020304" pitchFamily="18" charset="0"/>
                <a:cs typeface="Times New Roman" panose="02020603050405020304" pitchFamily="18" charset="0"/>
              </a:rPr>
              <a:t>By contrast, MOEs for alternative cyber resiliency solutions – i.e., combinations of architectural decisions, technologies, and operational processes intended to improve how well cyber resiliency goals and objectives are achieved by applying cyber resiliency design principles and techniques – may not be cyber resiliency metrics per se.</a:t>
            </a:r>
          </a:p>
          <a:p>
            <a:pPr algn="just">
              <a:lnSpc>
                <a:spcPct val="160000"/>
              </a:lnSpc>
            </a:pPr>
            <a:r>
              <a:rPr lang="en-US" sz="2300" dirty="0">
                <a:latin typeface="Times New Roman" panose="02020603050405020304" pitchFamily="18" charset="0"/>
                <a:cs typeface="Times New Roman" panose="02020603050405020304" pitchFamily="18" charset="0"/>
              </a:rPr>
              <a:t> Cyber resiliency MOEs can take the form of changes in mission MOEs or measures of performance (MOPs), metrics related to adversary activities, or other risk factors. A scoring methodology for cyber resiliency can be used to assess how well a given system can meet its operational or mission objectives, and to compare alternative solutions. </a:t>
            </a:r>
          </a:p>
          <a:p>
            <a:pPr algn="just">
              <a:lnSpc>
                <a:spcPct val="160000"/>
              </a:lnSpc>
            </a:pPr>
            <a:r>
              <a:rPr lang="en-US" sz="2300" dirty="0">
                <a:latin typeface="Times New Roman" panose="02020603050405020304" pitchFamily="18" charset="0"/>
                <a:cs typeface="Times New Roman" panose="02020603050405020304" pitchFamily="18" charset="0"/>
              </a:rPr>
              <a:t>Any scoring methodology is inherently situated in a programmatic, operational, and threat context; for cyber resiliency scoring, the threat model is particularly important</a:t>
            </a:r>
            <a:r>
              <a:rPr lang="en-US" dirty="0"/>
              <a:t>.</a:t>
            </a:r>
            <a:endParaRPr lang="en-IN" dirty="0"/>
          </a:p>
        </p:txBody>
      </p:sp>
    </p:spTree>
    <p:extLst>
      <p:ext uri="{BB962C8B-B14F-4D97-AF65-F5344CB8AC3E}">
        <p14:creationId xmlns:p14="http://schemas.microsoft.com/office/powerpoint/2010/main" val="10101938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B5AFC-CCF6-3891-0651-937B4D8EA892}"/>
              </a:ext>
            </a:extLst>
          </p:cNvPr>
          <p:cNvSpPr>
            <a:spLocks noGrp="1"/>
          </p:cNvSpPr>
          <p:nvPr>
            <p:ph type="title"/>
          </p:nvPr>
        </p:nvSpPr>
        <p:spPr>
          <a:xfrm>
            <a:off x="90054" y="-81684"/>
            <a:ext cx="10515600" cy="1325563"/>
          </a:xfrm>
        </p:spPr>
        <p:txBody>
          <a:bodyPr>
            <a:normAutofit/>
          </a:bodyPr>
          <a:lstStyle/>
          <a:p>
            <a:r>
              <a:rPr lang="en-IN" sz="4000" b="1" dirty="0"/>
              <a:t>MODULES</a:t>
            </a:r>
          </a:p>
        </p:txBody>
      </p:sp>
      <p:sp>
        <p:nvSpPr>
          <p:cNvPr id="3" name="Content Placeholder 2">
            <a:extLst>
              <a:ext uri="{FF2B5EF4-FFF2-40B4-BE49-F238E27FC236}">
                <a16:creationId xmlns:a16="http://schemas.microsoft.com/office/drawing/2014/main" id="{02A90A54-BE56-3C59-FB0A-9BDF7251B0E3}"/>
              </a:ext>
            </a:extLst>
          </p:cNvPr>
          <p:cNvSpPr>
            <a:spLocks noGrp="1"/>
          </p:cNvSpPr>
          <p:nvPr>
            <p:ph idx="1"/>
          </p:nvPr>
        </p:nvSpPr>
        <p:spPr>
          <a:xfrm>
            <a:off x="1223909" y="1243879"/>
            <a:ext cx="10233800" cy="4351338"/>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Access Control and Identity Management Module</a:t>
            </a:r>
          </a:p>
          <a:p>
            <a:pPr algn="just">
              <a:lnSpc>
                <a:spcPct val="150000"/>
              </a:lnSpc>
            </a:pPr>
            <a:r>
              <a:rPr lang="en-US" b="1" dirty="0">
                <a:latin typeface="Times New Roman" panose="02020603050405020304" pitchFamily="18" charset="0"/>
                <a:cs typeface="Times New Roman" panose="02020603050405020304" pitchFamily="18" charset="0"/>
              </a:rPr>
              <a:t>Continuous Monitoring and Threat Detection Module</a:t>
            </a:r>
          </a:p>
          <a:p>
            <a:pPr algn="just">
              <a:lnSpc>
                <a:spcPct val="150000"/>
              </a:lnSpc>
            </a:pPr>
            <a:r>
              <a:rPr lang="en-US" b="1" dirty="0">
                <a:latin typeface="Times New Roman" panose="02020603050405020304" pitchFamily="18" charset="0"/>
                <a:cs typeface="Times New Roman" panose="02020603050405020304" pitchFamily="18" charset="0"/>
              </a:rPr>
              <a:t>Threat Intelligence and Risk Assessment Module</a:t>
            </a:r>
          </a:p>
          <a:p>
            <a:pPr algn="just">
              <a:lnSpc>
                <a:spcPct val="150000"/>
              </a:lnSpc>
            </a:pPr>
            <a:r>
              <a:rPr lang="en-US" b="1" dirty="0">
                <a:latin typeface="Times New Roman" panose="02020603050405020304" pitchFamily="18" charset="0"/>
                <a:cs typeface="Times New Roman" panose="02020603050405020304" pitchFamily="18" charset="0"/>
              </a:rPr>
              <a:t>Automated Response and Remediation Module</a:t>
            </a:r>
            <a:endParaRPr lang="en-IN"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19804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7395F-1B5A-F557-F15A-51B160C102D5}"/>
              </a:ext>
            </a:extLst>
          </p:cNvPr>
          <p:cNvSpPr>
            <a:spLocks noGrp="1"/>
          </p:cNvSpPr>
          <p:nvPr>
            <p:ph type="title"/>
          </p:nvPr>
        </p:nvSpPr>
        <p:spPr>
          <a:xfrm>
            <a:off x="204354" y="302779"/>
            <a:ext cx="10515600" cy="1325563"/>
          </a:xfrm>
        </p:spPr>
        <p:txBody>
          <a:bodyPr>
            <a:normAutofit fontScale="90000"/>
          </a:bodyPr>
          <a:lstStyle/>
          <a:p>
            <a:r>
              <a:rPr lang="en-US" sz="4400" b="1" dirty="0"/>
              <a:t>Access Control and Identity Management Module</a:t>
            </a:r>
            <a:br>
              <a:rPr lang="en-US" b="1" dirty="0"/>
            </a:br>
            <a:endParaRPr lang="en-IN" dirty="0"/>
          </a:p>
        </p:txBody>
      </p:sp>
      <p:sp>
        <p:nvSpPr>
          <p:cNvPr id="3" name="Content Placeholder 2">
            <a:extLst>
              <a:ext uri="{FF2B5EF4-FFF2-40B4-BE49-F238E27FC236}">
                <a16:creationId xmlns:a16="http://schemas.microsoft.com/office/drawing/2014/main" id="{574F1766-7679-FA01-06D2-D2346C44E597}"/>
              </a:ext>
            </a:extLst>
          </p:cNvPr>
          <p:cNvSpPr>
            <a:spLocks noGrp="1"/>
          </p:cNvSpPr>
          <p:nvPr>
            <p:ph idx="1"/>
          </p:nvPr>
        </p:nvSpPr>
        <p:spPr>
          <a:xfrm>
            <a:off x="876300" y="1568883"/>
            <a:ext cx="10439400" cy="4548621"/>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Zero Trust Component: </a:t>
            </a:r>
            <a:r>
              <a:rPr lang="en-US" sz="1800" dirty="0">
                <a:latin typeface="Times New Roman" panose="02020603050405020304" pitchFamily="18" charset="0"/>
                <a:cs typeface="Times New Roman" panose="02020603050405020304" pitchFamily="18" charset="0"/>
              </a:rPr>
              <a:t>This module enforces strict, continuous authentication and authorization for users, devices, and applications. It ensures that access to critical systems is granted only based on the verification of identity, device health, and contextual factors like location and behavior.</a:t>
            </a:r>
          </a:p>
          <a:p>
            <a:pPr algn="just">
              <a:lnSpc>
                <a:spcPct val="150000"/>
              </a:lnSpc>
            </a:pPr>
            <a:r>
              <a:rPr lang="en-US" sz="1800" b="1" dirty="0">
                <a:latin typeface="Times New Roman" panose="02020603050405020304" pitchFamily="18" charset="0"/>
                <a:cs typeface="Times New Roman" panose="02020603050405020304" pitchFamily="18" charset="0"/>
              </a:rPr>
              <a:t>MITRE ATT&amp;CK Component: </a:t>
            </a:r>
            <a:r>
              <a:rPr lang="en-US" sz="1800" dirty="0">
                <a:latin typeface="Times New Roman" panose="02020603050405020304" pitchFamily="18" charset="0"/>
                <a:cs typeface="Times New Roman" panose="02020603050405020304" pitchFamily="18" charset="0"/>
              </a:rPr>
              <a:t>Integrating ATT&amp;CK’s TTPs for Initial Access and Privilege Escalation helps identify potential attack vectors targeting authentication mechanisms and user credentials. It assists in mapping attack techniques related to credential theft, exploitation of weak authentication methods, and lateral movement within the network.</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59231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B27DD-399A-797A-A27C-17F9DAB24FA6}"/>
              </a:ext>
            </a:extLst>
          </p:cNvPr>
          <p:cNvSpPr>
            <a:spLocks noGrp="1"/>
          </p:cNvSpPr>
          <p:nvPr>
            <p:ph type="title"/>
          </p:nvPr>
        </p:nvSpPr>
        <p:spPr>
          <a:xfrm>
            <a:off x="193964" y="126134"/>
            <a:ext cx="10515600" cy="1325563"/>
          </a:xfrm>
        </p:spPr>
        <p:txBody>
          <a:bodyPr>
            <a:normAutofit/>
          </a:bodyPr>
          <a:lstStyle/>
          <a:p>
            <a:r>
              <a:rPr lang="en-US" sz="4000" b="1" dirty="0"/>
              <a:t>Continuous Monitoring and Threat Detection Module</a:t>
            </a:r>
            <a:endParaRPr lang="en-IN" sz="4000" b="1" dirty="0"/>
          </a:p>
        </p:txBody>
      </p:sp>
      <p:sp>
        <p:nvSpPr>
          <p:cNvPr id="3" name="Content Placeholder 2">
            <a:extLst>
              <a:ext uri="{FF2B5EF4-FFF2-40B4-BE49-F238E27FC236}">
                <a16:creationId xmlns:a16="http://schemas.microsoft.com/office/drawing/2014/main" id="{45A21D63-0BA3-7CF6-9332-B151D4969940}"/>
              </a:ext>
            </a:extLst>
          </p:cNvPr>
          <p:cNvSpPr>
            <a:spLocks noGrp="1"/>
          </p:cNvSpPr>
          <p:nvPr>
            <p:ph idx="1"/>
          </p:nvPr>
        </p:nvSpPr>
        <p:spPr>
          <a:xfrm>
            <a:off x="561109" y="1548245"/>
            <a:ext cx="10855036" cy="4628718"/>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Zero Trust Component</a:t>
            </a:r>
            <a:r>
              <a:rPr lang="en-US" sz="1800" dirty="0">
                <a:latin typeface="Times New Roman" panose="02020603050405020304" pitchFamily="18" charset="0"/>
                <a:cs typeface="Times New Roman" panose="02020603050405020304" pitchFamily="18" charset="0"/>
              </a:rPr>
              <a:t>: This module involves continuous monitoring of network traffic, user activities, and endpoint behaviors to detect anomalous actions in real time. The Zero Trust model emphasizes monitoring all traffic, regardless of whether it originates from inside or outside the network, to identify potential security incidents early.</a:t>
            </a:r>
          </a:p>
          <a:p>
            <a:pPr algn="just">
              <a:lnSpc>
                <a:spcPct val="150000"/>
              </a:lnSpc>
            </a:pPr>
            <a:r>
              <a:rPr lang="en-US" sz="1800" b="1" dirty="0">
                <a:latin typeface="Times New Roman" panose="02020603050405020304" pitchFamily="18" charset="0"/>
                <a:cs typeface="Times New Roman" panose="02020603050405020304" pitchFamily="18" charset="0"/>
              </a:rPr>
              <a:t>MITRE ATT&amp;CK Component</a:t>
            </a:r>
            <a:r>
              <a:rPr lang="en-US" sz="1800" dirty="0">
                <a:latin typeface="Times New Roman" panose="02020603050405020304" pitchFamily="18" charset="0"/>
                <a:cs typeface="Times New Roman" panose="02020603050405020304" pitchFamily="18" charset="0"/>
              </a:rPr>
              <a:t>: Integration with ATT&amp;CK provides detailed intelligence on </a:t>
            </a:r>
            <a:r>
              <a:rPr lang="en-US" sz="1800" b="1" dirty="0">
                <a:latin typeface="Times New Roman" panose="02020603050405020304" pitchFamily="18" charset="0"/>
                <a:cs typeface="Times New Roman" panose="02020603050405020304" pitchFamily="18" charset="0"/>
              </a:rPr>
              <a:t>Command and Control</a:t>
            </a:r>
            <a:r>
              <a:rPr lang="en-US" sz="1800" dirty="0">
                <a:latin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cs typeface="Times New Roman" panose="02020603050405020304" pitchFamily="18" charset="0"/>
              </a:rPr>
              <a:t>Execution</a:t>
            </a:r>
            <a:r>
              <a:rPr lang="en-US" sz="1800" dirty="0">
                <a:latin typeface="Times New Roman" panose="02020603050405020304" pitchFamily="18" charset="0"/>
                <a:cs typeface="Times New Roman" panose="02020603050405020304" pitchFamily="18" charset="0"/>
              </a:rPr>
              <a:t>, and </a:t>
            </a:r>
            <a:r>
              <a:rPr lang="en-US" sz="1800" b="1" dirty="0">
                <a:latin typeface="Times New Roman" panose="02020603050405020304" pitchFamily="18" charset="0"/>
                <a:cs typeface="Times New Roman" panose="02020603050405020304" pitchFamily="18" charset="0"/>
              </a:rPr>
              <a:t>Persistence</a:t>
            </a:r>
            <a:r>
              <a:rPr lang="en-US" sz="1800" dirty="0">
                <a:latin typeface="Times New Roman" panose="02020603050405020304" pitchFamily="18" charset="0"/>
                <a:cs typeface="Times New Roman" panose="02020603050405020304" pitchFamily="18" charset="0"/>
              </a:rPr>
              <a:t> techniques. This helps to detect known attack patterns and anomalous activities that may indicate an ongoing attack. For example, abnormal lateral movement or suspicious command and control traffic can be correlated with ATT&amp;CK’s techniques to confirm a breach.</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64459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0C744-7FE5-9D64-2BFC-1DBC031D0B63}"/>
              </a:ext>
            </a:extLst>
          </p:cNvPr>
          <p:cNvSpPr>
            <a:spLocks noGrp="1"/>
          </p:cNvSpPr>
          <p:nvPr>
            <p:ph type="title"/>
          </p:nvPr>
        </p:nvSpPr>
        <p:spPr>
          <a:xfrm>
            <a:off x="287482" y="385906"/>
            <a:ext cx="10515600" cy="1325563"/>
          </a:xfrm>
        </p:spPr>
        <p:txBody>
          <a:bodyPr>
            <a:normAutofit fontScale="90000"/>
          </a:bodyPr>
          <a:lstStyle/>
          <a:p>
            <a:r>
              <a:rPr lang="en-US" sz="4400" b="1" dirty="0"/>
              <a:t>Threat Intelligence and Risk Assessment Module</a:t>
            </a:r>
            <a:br>
              <a:rPr lang="en-US" b="1" dirty="0"/>
            </a:br>
            <a:endParaRPr lang="en-IN" dirty="0"/>
          </a:p>
        </p:txBody>
      </p:sp>
      <p:sp>
        <p:nvSpPr>
          <p:cNvPr id="3" name="Content Placeholder 2">
            <a:extLst>
              <a:ext uri="{FF2B5EF4-FFF2-40B4-BE49-F238E27FC236}">
                <a16:creationId xmlns:a16="http://schemas.microsoft.com/office/drawing/2014/main" id="{9ED70B5B-4C83-AD00-07AE-97A1F37F7D36}"/>
              </a:ext>
            </a:extLst>
          </p:cNvPr>
          <p:cNvSpPr>
            <a:spLocks noGrp="1"/>
          </p:cNvSpPr>
          <p:nvPr>
            <p:ph idx="1"/>
          </p:nvPr>
        </p:nvSpPr>
        <p:spPr>
          <a:xfrm>
            <a:off x="637308" y="1454727"/>
            <a:ext cx="10515600" cy="4301836"/>
          </a:xfrm>
        </p:spPr>
        <p:txBody>
          <a:bodyPr>
            <a:normAutofit/>
          </a:bodyPr>
          <a:lstStyle/>
          <a:p>
            <a:pPr algn="just">
              <a:lnSpc>
                <a:spcPct val="16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Zero Trust Component</a:t>
            </a:r>
            <a:r>
              <a:rPr lang="en-US" sz="1800" dirty="0">
                <a:latin typeface="Times New Roman" panose="02020603050405020304" pitchFamily="18" charset="0"/>
                <a:cs typeface="Times New Roman" panose="02020603050405020304" pitchFamily="18" charset="0"/>
              </a:rPr>
              <a:t>: This module focuses on continuously assessing risks by evaluating user behavior, device health, and network traffic patterns. It uses dynamic policies that adapt based on ongoing risk assessments and the principle of least privilege, limiting access to the most critical resources.</a:t>
            </a:r>
          </a:p>
          <a:p>
            <a:pPr algn="just">
              <a:lnSpc>
                <a:spcPct val="16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MITRE ATT&amp;CK Component</a:t>
            </a:r>
            <a:r>
              <a:rPr lang="en-US" sz="1800" dirty="0">
                <a:latin typeface="Times New Roman" panose="02020603050405020304" pitchFamily="18" charset="0"/>
                <a:cs typeface="Times New Roman" panose="02020603050405020304" pitchFamily="18" charset="0"/>
              </a:rPr>
              <a:t>: ATT&amp;CK provides real-time threat intelligence, enabling organizations to identify emerging attack techniques and tactics used by adversaries. This intelligence can be used to fine-tune Zero Trust policies, ensuring they remain up to date with the latest adversary methods and proactively reducing the attack surface.</a:t>
            </a:r>
          </a:p>
          <a:p>
            <a:endParaRPr lang="en-IN" dirty="0"/>
          </a:p>
        </p:txBody>
      </p:sp>
    </p:spTree>
    <p:extLst>
      <p:ext uri="{BB962C8B-B14F-4D97-AF65-F5344CB8AC3E}">
        <p14:creationId xmlns:p14="http://schemas.microsoft.com/office/powerpoint/2010/main" val="9610926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9F81E-B111-5E54-3D3B-9B2C17A33D16}"/>
              </a:ext>
            </a:extLst>
          </p:cNvPr>
          <p:cNvSpPr>
            <a:spLocks noGrp="1"/>
          </p:cNvSpPr>
          <p:nvPr>
            <p:ph type="title"/>
          </p:nvPr>
        </p:nvSpPr>
        <p:spPr>
          <a:xfrm>
            <a:off x="0" y="250825"/>
            <a:ext cx="10515600" cy="1325563"/>
          </a:xfrm>
        </p:spPr>
        <p:txBody>
          <a:bodyPr>
            <a:normAutofit fontScale="90000"/>
          </a:bodyPr>
          <a:lstStyle/>
          <a:p>
            <a:r>
              <a:rPr lang="en-US" sz="4400" b="1" dirty="0"/>
              <a:t>Automated Response and Remediation Module</a:t>
            </a:r>
            <a:br>
              <a:rPr lang="en-US" b="1" dirty="0"/>
            </a:br>
            <a:endParaRPr lang="en-IN" dirty="0"/>
          </a:p>
        </p:txBody>
      </p:sp>
      <p:sp>
        <p:nvSpPr>
          <p:cNvPr id="3" name="Content Placeholder 2">
            <a:extLst>
              <a:ext uri="{FF2B5EF4-FFF2-40B4-BE49-F238E27FC236}">
                <a16:creationId xmlns:a16="http://schemas.microsoft.com/office/drawing/2014/main" id="{72188085-0366-6704-D8D6-2C80ED1B161E}"/>
              </a:ext>
            </a:extLst>
          </p:cNvPr>
          <p:cNvSpPr>
            <a:spLocks noGrp="1"/>
          </p:cNvSpPr>
          <p:nvPr>
            <p:ph idx="1"/>
          </p:nvPr>
        </p:nvSpPr>
        <p:spPr>
          <a:xfrm>
            <a:off x="675409" y="1223097"/>
            <a:ext cx="10688782" cy="4600575"/>
          </a:xfrm>
        </p:spPr>
        <p:txBody>
          <a:bodyPr>
            <a:normAutofit/>
          </a:bodyPr>
          <a:lstStyle/>
          <a:p>
            <a:pPr algn="just">
              <a:lnSpc>
                <a:spcPct val="16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Zero Trust Component</a:t>
            </a:r>
            <a:r>
              <a:rPr lang="en-US" sz="1800" dirty="0">
                <a:latin typeface="Times New Roman" panose="02020603050405020304" pitchFamily="18" charset="0"/>
                <a:cs typeface="Times New Roman" panose="02020603050405020304" pitchFamily="18" charset="0"/>
              </a:rPr>
              <a:t>: Zero Trust solutions enable automated enforcement of security policies, such as blocking unauthorized access, quarantining compromised systems, or restricting lateral movement within the network. Automated responses are triggered based on predefined risk levels and threat signals.</a:t>
            </a:r>
          </a:p>
          <a:p>
            <a:pPr algn="just">
              <a:lnSpc>
                <a:spcPct val="16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MITRE ATT&amp;CK Component</a:t>
            </a:r>
            <a:r>
              <a:rPr lang="en-US" sz="1800" dirty="0">
                <a:latin typeface="Times New Roman" panose="02020603050405020304" pitchFamily="18" charset="0"/>
                <a:cs typeface="Times New Roman" panose="02020603050405020304" pitchFamily="18" charset="0"/>
              </a:rPr>
              <a:t>: Leveraging ATT&amp;CK’s mapped techniques helps automate the detection and mitigation of specific attack methods. For instance, if the system detects a </a:t>
            </a:r>
            <a:r>
              <a:rPr lang="en-US" sz="1800" b="1" dirty="0">
                <a:latin typeface="Times New Roman" panose="02020603050405020304" pitchFamily="18" charset="0"/>
                <a:cs typeface="Times New Roman" panose="02020603050405020304" pitchFamily="18" charset="0"/>
              </a:rPr>
              <a:t>Credential Dumping</a:t>
            </a:r>
            <a:r>
              <a:rPr lang="en-US" sz="1800" dirty="0">
                <a:latin typeface="Times New Roman" panose="02020603050405020304" pitchFamily="18" charset="0"/>
                <a:cs typeface="Times New Roman" panose="02020603050405020304" pitchFamily="18" charset="0"/>
              </a:rPr>
              <a:t> technique (using ATT&amp;CK), an automated response could immediately block any suspicious account activity and trigger alerts for manual investigation.</a:t>
            </a:r>
          </a:p>
          <a:p>
            <a:endParaRPr lang="en-IN" dirty="0"/>
          </a:p>
        </p:txBody>
      </p:sp>
    </p:spTree>
    <p:extLst>
      <p:ext uri="{BB962C8B-B14F-4D97-AF65-F5344CB8AC3E}">
        <p14:creationId xmlns:p14="http://schemas.microsoft.com/office/powerpoint/2010/main" val="10722999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8C759-4020-7295-2311-F5FE145B8DF3}"/>
              </a:ext>
            </a:extLst>
          </p:cNvPr>
          <p:cNvSpPr>
            <a:spLocks noGrp="1"/>
          </p:cNvSpPr>
          <p:nvPr>
            <p:ph type="title"/>
          </p:nvPr>
        </p:nvSpPr>
        <p:spPr>
          <a:xfrm>
            <a:off x="0" y="-147999"/>
            <a:ext cx="10515600" cy="1325563"/>
          </a:xfrm>
        </p:spPr>
        <p:txBody>
          <a:bodyPr>
            <a:normAutofit/>
          </a:bodyPr>
          <a:lstStyle/>
          <a:p>
            <a:r>
              <a:rPr lang="en-IN" sz="4000" b="1" dirty="0"/>
              <a:t>Software Details</a:t>
            </a:r>
          </a:p>
        </p:txBody>
      </p:sp>
      <p:sp>
        <p:nvSpPr>
          <p:cNvPr id="3" name="Content Placeholder 2">
            <a:extLst>
              <a:ext uri="{FF2B5EF4-FFF2-40B4-BE49-F238E27FC236}">
                <a16:creationId xmlns:a16="http://schemas.microsoft.com/office/drawing/2014/main" id="{4F6472CD-DC10-4849-9D40-44812EC4246D}"/>
              </a:ext>
            </a:extLst>
          </p:cNvPr>
          <p:cNvSpPr>
            <a:spLocks noGrp="1"/>
          </p:cNvSpPr>
          <p:nvPr>
            <p:ph idx="1"/>
          </p:nvPr>
        </p:nvSpPr>
        <p:spPr>
          <a:xfrm>
            <a:off x="777100" y="1076686"/>
            <a:ext cx="10233800" cy="4351338"/>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601666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17885-2FA7-F5A1-B0EC-55DABCBFFB31}"/>
              </a:ext>
            </a:extLst>
          </p:cNvPr>
          <p:cNvSpPr>
            <a:spLocks noGrp="1"/>
          </p:cNvSpPr>
          <p:nvPr>
            <p:ph type="title"/>
          </p:nvPr>
        </p:nvSpPr>
        <p:spPr>
          <a:xfrm>
            <a:off x="142010" y="-112857"/>
            <a:ext cx="10515600" cy="1325563"/>
          </a:xfrm>
        </p:spPr>
        <p:txBody>
          <a:bodyPr>
            <a:normAutofit/>
          </a:bodyPr>
          <a:lstStyle/>
          <a:p>
            <a:r>
              <a:rPr lang="en-IN" sz="4000" b="1" dirty="0"/>
              <a:t>Front End</a:t>
            </a:r>
          </a:p>
        </p:txBody>
      </p:sp>
      <p:sp>
        <p:nvSpPr>
          <p:cNvPr id="3" name="Content Placeholder 2">
            <a:extLst>
              <a:ext uri="{FF2B5EF4-FFF2-40B4-BE49-F238E27FC236}">
                <a16:creationId xmlns:a16="http://schemas.microsoft.com/office/drawing/2014/main" id="{5A5F75E1-8828-D614-705A-3B472433E72A}"/>
              </a:ext>
            </a:extLst>
          </p:cNvPr>
          <p:cNvSpPr>
            <a:spLocks noGrp="1"/>
          </p:cNvSpPr>
          <p:nvPr>
            <p:ph idx="1"/>
          </p:nvPr>
        </p:nvSpPr>
        <p:spPr>
          <a:xfrm>
            <a:off x="966355" y="1254918"/>
            <a:ext cx="9691255" cy="4348163"/>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7134175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7FC99A-251F-08B2-8663-E5C35F817CA3}"/>
              </a:ext>
            </a:extLst>
          </p:cNvPr>
          <p:cNvSpPr>
            <a:spLocks noGrp="1"/>
          </p:cNvSpPr>
          <p:nvPr>
            <p:ph type="title"/>
          </p:nvPr>
        </p:nvSpPr>
        <p:spPr>
          <a:xfrm>
            <a:off x="100446" y="-92075"/>
            <a:ext cx="10515600" cy="1325563"/>
          </a:xfrm>
        </p:spPr>
        <p:txBody>
          <a:bodyPr>
            <a:normAutofit/>
          </a:bodyPr>
          <a:lstStyle/>
          <a:p>
            <a:r>
              <a:rPr lang="en-IN" sz="4000" b="1" dirty="0"/>
              <a:t>Database</a:t>
            </a:r>
          </a:p>
        </p:txBody>
      </p:sp>
      <p:sp>
        <p:nvSpPr>
          <p:cNvPr id="3" name="Content Placeholder 2">
            <a:extLst>
              <a:ext uri="{FF2B5EF4-FFF2-40B4-BE49-F238E27FC236}">
                <a16:creationId xmlns:a16="http://schemas.microsoft.com/office/drawing/2014/main" id="{75C7DC15-AE50-AE00-6094-1E1F3A58A029}"/>
              </a:ext>
            </a:extLst>
          </p:cNvPr>
          <p:cNvSpPr>
            <a:spLocks noGrp="1"/>
          </p:cNvSpPr>
          <p:nvPr>
            <p:ph idx="1"/>
          </p:nvPr>
        </p:nvSpPr>
        <p:spPr>
          <a:xfrm>
            <a:off x="870619" y="1253331"/>
            <a:ext cx="10233800" cy="4351338"/>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70319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28CBE2-B3C9-6271-0F0E-87E516C130B1}"/>
              </a:ext>
            </a:extLst>
          </p:cNvPr>
          <p:cNvSpPr>
            <a:spLocks noGrp="1"/>
          </p:cNvSpPr>
          <p:nvPr>
            <p:ph type="title"/>
          </p:nvPr>
        </p:nvSpPr>
        <p:spPr>
          <a:xfrm>
            <a:off x="0" y="-182853"/>
            <a:ext cx="10515600" cy="1325563"/>
          </a:xfrm>
        </p:spPr>
        <p:txBody>
          <a:bodyPr>
            <a:normAutofit/>
          </a:bodyPr>
          <a:lstStyle/>
          <a:p>
            <a:r>
              <a:rPr lang="en-IN" sz="4000" b="1" dirty="0"/>
              <a:t>Cloud Web Server</a:t>
            </a:r>
          </a:p>
        </p:txBody>
      </p:sp>
      <p:sp>
        <p:nvSpPr>
          <p:cNvPr id="3" name="Content Placeholder 2">
            <a:extLst>
              <a:ext uri="{FF2B5EF4-FFF2-40B4-BE49-F238E27FC236}">
                <a16:creationId xmlns:a16="http://schemas.microsoft.com/office/drawing/2014/main" id="{827BFE42-2782-3E58-536C-AF3BC8588B1B}"/>
              </a:ext>
            </a:extLst>
          </p:cNvPr>
          <p:cNvSpPr>
            <a:spLocks noGrp="1"/>
          </p:cNvSpPr>
          <p:nvPr>
            <p:ph idx="1"/>
          </p:nvPr>
        </p:nvSpPr>
        <p:spPr>
          <a:xfrm>
            <a:off x="976745" y="904009"/>
            <a:ext cx="9684328" cy="4696981"/>
          </a:xfrm>
        </p:spPr>
        <p:txBody>
          <a:bodyPr>
            <a:normAutofit/>
          </a:bodyPr>
          <a:lstStyle/>
          <a:p>
            <a:pPr algn="just">
              <a:lnSpc>
                <a:spcPct val="15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9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6568996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B08AE-E3DE-6CC0-1522-D43D6EF4A6D9}"/>
              </a:ext>
            </a:extLst>
          </p:cNvPr>
          <p:cNvSpPr>
            <a:spLocks noGrp="1"/>
          </p:cNvSpPr>
          <p:nvPr>
            <p:ph type="title"/>
          </p:nvPr>
        </p:nvSpPr>
        <p:spPr>
          <a:xfrm>
            <a:off x="131618" y="-123248"/>
            <a:ext cx="10515600" cy="1325563"/>
          </a:xfrm>
        </p:spPr>
        <p:txBody>
          <a:bodyPr>
            <a:normAutofit/>
          </a:bodyPr>
          <a:lstStyle/>
          <a:p>
            <a:r>
              <a:rPr lang="en-US" sz="4000" b="1" dirty="0"/>
              <a:t>SOFTWARE REQUIREMENTS:</a:t>
            </a:r>
            <a:endParaRPr lang="en-IN" sz="4000" dirty="0"/>
          </a:p>
        </p:txBody>
      </p:sp>
      <p:sp>
        <p:nvSpPr>
          <p:cNvPr id="3" name="Content Placeholder 2">
            <a:extLst>
              <a:ext uri="{FF2B5EF4-FFF2-40B4-BE49-F238E27FC236}">
                <a16:creationId xmlns:a16="http://schemas.microsoft.com/office/drawing/2014/main" id="{F6627102-5F44-0885-E668-80699569A22D}"/>
              </a:ext>
            </a:extLst>
          </p:cNvPr>
          <p:cNvSpPr>
            <a:spLocks noGrp="1"/>
          </p:cNvSpPr>
          <p:nvPr>
            <p:ph idx="1"/>
          </p:nvPr>
        </p:nvSpPr>
        <p:spPr>
          <a:xfrm>
            <a:off x="1151172" y="807316"/>
            <a:ext cx="10233800" cy="4351338"/>
          </a:xfrm>
        </p:spPr>
        <p:txBody>
          <a:bodyPr/>
          <a:lstStyle/>
          <a:p>
            <a:pPr algn="just">
              <a:lnSpc>
                <a:spcPct val="150000"/>
              </a:lnSpc>
              <a:buFont typeface="Arial" panose="020B0604020202020204" pitchFamily="34" charset="0"/>
              <a:buChar char="•"/>
            </a:pPr>
            <a:endParaRPr lang="en-US" sz="1800" dirty="0">
              <a:latin typeface="Times New Roman" panose="02020603050405020304" pitchFamily="18" charset="0"/>
              <a:cs typeface="Times New Roman" pitchFamily="18" charset="0"/>
            </a:endParaRPr>
          </a:p>
          <a:p>
            <a:pPr lvl="0" algn="just">
              <a:lnSpc>
                <a:spcPct val="150000"/>
              </a:lnSpc>
              <a:buFont typeface="Arial" panose="020B0604020202020204" pitchFamily="34" charset="0"/>
              <a:buChar char="•"/>
            </a:pPr>
            <a:r>
              <a:rPr lang="en-US" sz="1800" dirty="0">
                <a:latin typeface="Times New Roman" panose="02020603050405020304"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1800" dirty="0">
                <a:latin typeface="Times New Roman" panose="02020603050405020304" pitchFamily="18" charset="0"/>
                <a:cs typeface="Times New Roman" pitchFamily="18" charset="0"/>
              </a:rPr>
              <a:t>Language	               :PYTHON Google </a:t>
            </a:r>
            <a:r>
              <a:rPr lang="en-US" sz="1800" dirty="0" err="1">
                <a:latin typeface="Times New Roman" panose="02020603050405020304" pitchFamily="18" charset="0"/>
                <a:cs typeface="Times New Roman" panose="02020603050405020304" pitchFamily="18" charset="0"/>
              </a:rPr>
              <a:t>Colab</a:t>
            </a:r>
            <a:endParaRPr lang="en-US"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3869033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FA993-B8C1-75E9-37AD-5D8967456B74}"/>
              </a:ext>
            </a:extLst>
          </p:cNvPr>
          <p:cNvSpPr>
            <a:spLocks noGrp="1"/>
          </p:cNvSpPr>
          <p:nvPr>
            <p:ph type="title"/>
          </p:nvPr>
        </p:nvSpPr>
        <p:spPr>
          <a:xfrm>
            <a:off x="131619" y="0"/>
            <a:ext cx="10515600" cy="1325563"/>
          </a:xfrm>
        </p:spPr>
        <p:txBody>
          <a:bodyPr>
            <a:normAutofit/>
          </a:bodyPr>
          <a:lstStyle/>
          <a:p>
            <a:r>
              <a:rPr lang="en-US" sz="4000" b="1" dirty="0">
                <a:cs typeface="Times New Roman" panose="02020603050405020304" pitchFamily="18" charset="0"/>
              </a:rPr>
              <a:t>HARDWARE REQUIREMENTS:</a:t>
            </a:r>
            <a:endParaRPr lang="en-IN" sz="4000" dirty="0">
              <a:cs typeface="Times New Roman" panose="02020603050405020304" pitchFamily="18" charset="0"/>
            </a:endParaRPr>
          </a:p>
        </p:txBody>
      </p:sp>
      <p:sp>
        <p:nvSpPr>
          <p:cNvPr id="3" name="Content Placeholder 2">
            <a:extLst>
              <a:ext uri="{FF2B5EF4-FFF2-40B4-BE49-F238E27FC236}">
                <a16:creationId xmlns:a16="http://schemas.microsoft.com/office/drawing/2014/main" id="{E7662CB5-25BD-41A6-4514-FD2670492ED8}"/>
              </a:ext>
            </a:extLst>
          </p:cNvPr>
          <p:cNvSpPr>
            <a:spLocks noGrp="1"/>
          </p:cNvSpPr>
          <p:nvPr>
            <p:ph idx="1"/>
          </p:nvPr>
        </p:nvSpPr>
        <p:spPr>
          <a:xfrm>
            <a:off x="1826581" y="1087871"/>
            <a:ext cx="10233800" cy="43513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Keyboard</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Mouse </a:t>
            </a:r>
          </a:p>
          <a:p>
            <a:pPr algn="just">
              <a:lnSpc>
                <a:spcPct val="150000"/>
              </a:lnSpc>
              <a:buFont typeface="Arial" panose="020B0604020202020204" pitchFamily="34" charset="0"/>
              <a:buChar char="•"/>
            </a:pPr>
            <a:r>
              <a:rPr lang="en-US" sz="1800" dirty="0" err="1">
                <a:latin typeface="Times New Roman" panose="02020603050405020304" pitchFamily="18" charset="0"/>
                <a:cs typeface="Times New Roman" panose="02020603050405020304" pitchFamily="18" charset="0"/>
              </a:rPr>
              <a:t>Harddisk</a:t>
            </a:r>
            <a:r>
              <a:rPr lang="en-US" sz="1800" dirty="0">
                <a:latin typeface="Times New Roman" panose="02020603050405020304" pitchFamily="18" charset="0"/>
                <a:cs typeface="Times New Roman" panose="02020603050405020304" pitchFamily="18" charset="0"/>
              </a:rPr>
              <a: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Ram	</a:t>
            </a:r>
          </a:p>
          <a:p>
            <a:endParaRPr lang="en-IN" dirty="0"/>
          </a:p>
        </p:txBody>
      </p:sp>
    </p:spTree>
    <p:extLst>
      <p:ext uri="{BB962C8B-B14F-4D97-AF65-F5344CB8AC3E}">
        <p14:creationId xmlns:p14="http://schemas.microsoft.com/office/powerpoint/2010/main" val="25011606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3C65CD-AC29-3490-E661-E6BC4BE9CC04}"/>
              </a:ext>
            </a:extLst>
          </p:cNvPr>
          <p:cNvSpPr>
            <a:spLocks noGrp="1"/>
          </p:cNvSpPr>
          <p:nvPr>
            <p:ph type="title"/>
          </p:nvPr>
        </p:nvSpPr>
        <p:spPr>
          <a:xfrm>
            <a:off x="0" y="-206375"/>
            <a:ext cx="10515600" cy="1325563"/>
          </a:xfrm>
        </p:spPr>
        <p:txBody>
          <a:bodyPr>
            <a:normAutofit/>
          </a:bodyPr>
          <a:lstStyle/>
          <a:p>
            <a:r>
              <a:rPr lang="en-US" sz="4000" dirty="0"/>
              <a:t>CONCLUSION</a:t>
            </a:r>
            <a:endParaRPr lang="en-IN" sz="4000" dirty="0"/>
          </a:p>
        </p:txBody>
      </p:sp>
      <p:sp>
        <p:nvSpPr>
          <p:cNvPr id="3" name="Content Placeholder 2">
            <a:extLst>
              <a:ext uri="{FF2B5EF4-FFF2-40B4-BE49-F238E27FC236}">
                <a16:creationId xmlns:a16="http://schemas.microsoft.com/office/drawing/2014/main" id="{8EB3C1BD-BAAF-759C-5B46-E2F1B6E1612D}"/>
              </a:ext>
            </a:extLst>
          </p:cNvPr>
          <p:cNvSpPr>
            <a:spLocks noGrp="1"/>
          </p:cNvSpPr>
          <p:nvPr>
            <p:ph idx="1"/>
          </p:nvPr>
        </p:nvSpPr>
        <p:spPr>
          <a:xfrm>
            <a:off x="838200" y="779317"/>
            <a:ext cx="10515600" cy="6078683"/>
          </a:xfrm>
        </p:spPr>
        <p:txBody>
          <a:bodyPr>
            <a:normAutofit/>
          </a:bodyPr>
          <a:lstStyle/>
          <a:p>
            <a:pPr algn="just">
              <a:lnSpc>
                <a:spcPct val="170000"/>
              </a:lnSpc>
            </a:pPr>
            <a:r>
              <a:rPr lang="en-US" sz="1800" dirty="0">
                <a:latin typeface="Times New Roman" panose="02020603050405020304" pitchFamily="18" charset="0"/>
                <a:cs typeface="Times New Roman" panose="02020603050405020304" pitchFamily="18" charset="0"/>
              </a:rPr>
              <a:t>This paper has extended prior work on cyber resiliency metrics [10], focusing on metrics which can be used by systems engineers and program managers to inform analysis of alternatives. It defines a scoring system and describes the different perspectives from which cyber resiliency metrics and measures of effectiveness can be defined: programmatic, engineering, mission assurance, and risk management.</a:t>
            </a:r>
          </a:p>
          <a:p>
            <a:pPr algn="just">
              <a:lnSpc>
                <a:spcPct val="170000"/>
              </a:lnSpc>
            </a:pPr>
            <a:r>
              <a:rPr lang="en-US" sz="1800" dirty="0">
                <a:latin typeface="Times New Roman" panose="02020603050405020304" pitchFamily="18" charset="0"/>
                <a:cs typeface="Times New Roman" panose="02020603050405020304" pitchFamily="18" charset="0"/>
              </a:rPr>
              <a:t> It identifies a large number of possible metrics, traceable to cyber resiliency objectives. It provides guidance on selecting, tailoring, and specifying metrics, including a metric template. This paper serves as a general resource for those who seek to define and use cyber resiliency metrics in a reproducible, repeatable way. </a:t>
            </a:r>
          </a:p>
          <a:p>
            <a:pPr algn="just">
              <a:lnSpc>
                <a:spcPct val="170000"/>
              </a:lnSpc>
            </a:pPr>
            <a:r>
              <a:rPr lang="en-US" sz="1800" dirty="0">
                <a:latin typeface="Times New Roman" panose="02020603050405020304" pitchFamily="18" charset="0"/>
                <a:cs typeface="Times New Roman" panose="02020603050405020304" pitchFamily="18" charset="0"/>
              </a:rPr>
              <a:t>Numerous challenges remain in the cyber resiliency metric problem domain. As briefly sketched below, these include enabling comparison, defining metrics which can be combined computationally, and creating a scoring system which systems engineers could use to compare alternative solutions in detail. </a:t>
            </a:r>
          </a:p>
        </p:txBody>
      </p:sp>
    </p:spTree>
    <p:extLst>
      <p:ext uri="{BB962C8B-B14F-4D97-AF65-F5344CB8AC3E}">
        <p14:creationId xmlns:p14="http://schemas.microsoft.com/office/powerpoint/2010/main" val="23945416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8418CD-9949-22E6-EE96-2912C0925977}"/>
              </a:ext>
            </a:extLst>
          </p:cNvPr>
          <p:cNvSpPr>
            <a:spLocks noGrp="1"/>
          </p:cNvSpPr>
          <p:nvPr>
            <p:ph idx="4294967295"/>
          </p:nvPr>
        </p:nvSpPr>
        <p:spPr>
          <a:xfrm>
            <a:off x="529937" y="467590"/>
            <a:ext cx="10588336" cy="5288974"/>
          </a:xfrm>
        </p:spPr>
        <p:txBody>
          <a:bodyPr>
            <a:normAutofit fontScale="92500"/>
          </a:bodyPr>
          <a:lstStyle/>
          <a:p>
            <a:pPr algn="just">
              <a:lnSpc>
                <a:spcPct val="170000"/>
              </a:lnSpc>
            </a:pPr>
            <a:r>
              <a:rPr lang="en-US" sz="1800" dirty="0">
                <a:latin typeface="Times New Roman" panose="02020603050405020304" pitchFamily="18" charset="0"/>
                <a:cs typeface="Times New Roman" panose="02020603050405020304" pitchFamily="18" charset="0"/>
              </a:rPr>
              <a:t>Comparison of metric values, whether across organizations or across programs or systems, requires consistency in assumptions about the context in which the metric is meaningful, as well as in evaluation methods. </a:t>
            </a:r>
          </a:p>
          <a:p>
            <a:pPr algn="just">
              <a:lnSpc>
                <a:spcPct val="170000"/>
              </a:lnSpc>
            </a:pPr>
            <a:r>
              <a:rPr lang="en-US" sz="1800" dirty="0">
                <a:latin typeface="Times New Roman" panose="02020603050405020304" pitchFamily="18" charset="0"/>
                <a:cs typeface="Times New Roman" panose="02020603050405020304" pitchFamily="18" charset="0"/>
              </a:rPr>
              <a:t>Model-based systems engineering can capture some assumptions and be used to compute values of model-based metrics, but work is needed to determine the limitations of this approach and to develop practical guidance. One possible building block could be a common framework for characterizing adversaries.</a:t>
            </a:r>
          </a:p>
          <a:p>
            <a:pPr algn="just">
              <a:lnSpc>
                <a:spcPct val="160000"/>
              </a:lnSpc>
            </a:pPr>
            <a:r>
              <a:rPr lang="en-US" sz="1800" dirty="0">
                <a:latin typeface="Times New Roman" panose="02020603050405020304" pitchFamily="18" charset="0"/>
                <a:cs typeface="Times New Roman" panose="02020603050405020304" pitchFamily="18" charset="0"/>
              </a:rPr>
              <a:t>A single figure-of-merit (e.g., a FICO-like score) which enables comparison has great attractiveness to those who must consider cyber resiliency at the level of a critical infrastructure sector, a region, or a set of organizations collectively performing a mission or business function. </a:t>
            </a:r>
          </a:p>
          <a:p>
            <a:pPr algn="just">
              <a:lnSpc>
                <a:spcPct val="160000"/>
              </a:lnSpc>
            </a:pPr>
            <a:r>
              <a:rPr lang="en-US" sz="1800" dirty="0">
                <a:latin typeface="Times New Roman" panose="02020603050405020304" pitchFamily="18" charset="0"/>
                <a:cs typeface="Times New Roman" panose="02020603050405020304" pitchFamily="18" charset="0"/>
              </a:rPr>
              <a:t>However, such scores have known risks, including failure to consider variations in organizational size or mission, reliance on standards of practice or threat models which can rapidly go stale, and support for a compliance (rather than risk management) mindset [93].</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722693731"/>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emplate>Depth</Template>
  <TotalTime>1295</TotalTime>
  <Words>2930</Words>
  <Application>Microsoft Office PowerPoint</Application>
  <PresentationFormat>Widescreen</PresentationFormat>
  <Paragraphs>93</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Corbel</vt:lpstr>
      <vt:lpstr>Times New Roman</vt:lpstr>
      <vt:lpstr>Depth</vt:lpstr>
      <vt:lpstr>Research on Improving Cyber Resilience by Integrating the Zero Trust Security Model With the MITRE ATT&amp;CK Matrix</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Access Control and Identity Management Module </vt:lpstr>
      <vt:lpstr>Continuous Monitoring and Threat Detection Module</vt:lpstr>
      <vt:lpstr>Threat Intelligence and Risk Assessment Module </vt:lpstr>
      <vt:lpstr>Automated Response and Remediation Module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7</cp:revision>
  <dcterms:created xsi:type="dcterms:W3CDTF">2024-11-29T08:07:48Z</dcterms:created>
  <dcterms:modified xsi:type="dcterms:W3CDTF">2024-11-30T05:43:01Z</dcterms:modified>
</cp:coreProperties>
</file>