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60" r:id="rId6"/>
    <p:sldId id="263" r:id="rId7"/>
    <p:sldId id="261" r:id="rId8"/>
    <p:sldId id="262" r:id="rId9"/>
    <p:sldId id="264" r:id="rId10"/>
    <p:sldId id="265" r:id="rId11"/>
    <p:sldId id="266" r:id="rId12"/>
    <p:sldId id="267" r:id="rId13"/>
    <p:sldId id="268" r:id="rId14"/>
    <p:sldId id="269" r:id="rId15"/>
    <p:sldId id="270" r:id="rId16"/>
    <p:sldId id="271" r:id="rId17"/>
    <p:sldId id="272" r:id="rId18"/>
    <p:sldId id="273" r:id="rId19"/>
    <p:sldId id="274" r:id="rId20"/>
    <p:sldId id="277" r:id="rId21"/>
    <p:sldId id="275" r:id="rId22"/>
    <p:sldId id="276"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1391085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3785451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750219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326A1B-33A8-44FC-8582-B79A3DA873C4}"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965767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326A1B-33A8-44FC-8582-B79A3DA873C4}" type="datetimeFigureOut">
              <a:rPr lang="en-IN" smtClean="0"/>
              <a:t>29-11-2024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904651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326A1B-33A8-44FC-8582-B79A3DA873C4}" type="datetimeFigureOut">
              <a:rPr lang="en-IN" smtClean="0"/>
              <a:t>29-11-2024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33578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326A1B-33A8-44FC-8582-B79A3DA873C4}" type="datetimeFigureOut">
              <a:rPr lang="en-IN" smtClean="0"/>
              <a:t>29-11-2024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285076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326A1B-33A8-44FC-8582-B79A3DA873C4}"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2288222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326A1B-33A8-44FC-8582-B79A3DA873C4}"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3846215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3404310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21FB76B-9527-467F-A57D-037E0267705E}"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37043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6326A1B-33A8-44FC-8582-B79A3DA873C4}"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30283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6326A1B-33A8-44FC-8582-B79A3DA873C4}"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21FB76B-9527-467F-A57D-037E0267705E}"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55394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6326A1B-33A8-44FC-8582-B79A3DA873C4}" type="datetimeFigureOut">
              <a:rPr lang="en-IN" smtClean="0"/>
              <a:t>29-11-2024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5260881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1748139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326A1B-33A8-44FC-8582-B79A3DA873C4}" type="datetimeFigureOut">
              <a:rPr lang="en-IN" smtClean="0"/>
              <a:t>29-11-2024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21FB76B-9527-467F-A57D-037E0267705E}" type="slidenum">
              <a:rPr lang="en-IN" smtClean="0"/>
              <a:t>‹#›</a:t>
            </a:fld>
            <a:endParaRPr lang="en-IN"/>
          </a:p>
        </p:txBody>
      </p:sp>
    </p:spTree>
    <p:extLst>
      <p:ext uri="{BB962C8B-B14F-4D97-AF65-F5344CB8AC3E}">
        <p14:creationId xmlns:p14="http://schemas.microsoft.com/office/powerpoint/2010/main" val="1015561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6326A1B-33A8-44FC-8582-B79A3DA873C4}" type="datetimeFigureOut">
              <a:rPr lang="en-IN" smtClean="0"/>
              <a:t>29-11-2024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21FB76B-9527-467F-A57D-037E0267705E}" type="slidenum">
              <a:rPr lang="en-IN" smtClean="0"/>
              <a:t>‹#›</a:t>
            </a:fld>
            <a:endParaRPr lang="en-IN"/>
          </a:p>
        </p:txBody>
      </p:sp>
    </p:spTree>
    <p:extLst>
      <p:ext uri="{BB962C8B-B14F-4D97-AF65-F5344CB8AC3E}">
        <p14:creationId xmlns:p14="http://schemas.microsoft.com/office/powerpoint/2010/main" val="3137113552"/>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960AF-31C9-5ED4-F19F-3E30B295340F}"/>
              </a:ext>
            </a:extLst>
          </p:cNvPr>
          <p:cNvSpPr>
            <a:spLocks noGrp="1"/>
          </p:cNvSpPr>
          <p:nvPr>
            <p:ph type="ctrTitle" idx="4294967295"/>
          </p:nvPr>
        </p:nvSpPr>
        <p:spPr>
          <a:xfrm>
            <a:off x="1638300" y="2951018"/>
            <a:ext cx="8915400" cy="2262188"/>
          </a:xfrm>
        </p:spPr>
        <p:txBody>
          <a:bodyPr>
            <a:normAutofit/>
          </a:bodyPr>
          <a:lstStyle/>
          <a:p>
            <a:pPr algn="ctr"/>
            <a:r>
              <a:rPr lang="en-US" sz="2800" dirty="0">
                <a:latin typeface="Aptos Display" panose="020B0004020202020204" pitchFamily="34" charset="0"/>
              </a:rPr>
              <a:t>Predicting Market Performance Using Machine and Deep Learning Techniques</a:t>
            </a:r>
            <a:endParaRPr lang="en-IN" sz="2800" dirty="0">
              <a:latin typeface="Aptos Display" panose="020B0004020202020204" pitchFamily="34" charset="0"/>
            </a:endParaRPr>
          </a:p>
        </p:txBody>
      </p:sp>
    </p:spTree>
    <p:extLst>
      <p:ext uri="{BB962C8B-B14F-4D97-AF65-F5344CB8AC3E}">
        <p14:creationId xmlns:p14="http://schemas.microsoft.com/office/powerpoint/2010/main" val="3244241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E42A4-40B7-CD55-1E8F-3E7F1926147F}"/>
              </a:ext>
            </a:extLst>
          </p:cNvPr>
          <p:cNvSpPr>
            <a:spLocks noGrp="1"/>
          </p:cNvSpPr>
          <p:nvPr>
            <p:ph type="title"/>
          </p:nvPr>
        </p:nvSpPr>
        <p:spPr>
          <a:xfrm>
            <a:off x="1782434" y="526799"/>
            <a:ext cx="8911687" cy="128089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E08D0784-EC76-E8AF-F299-768EB66C9173}"/>
              </a:ext>
            </a:extLst>
          </p:cNvPr>
          <p:cNvSpPr>
            <a:spLocks noGrp="1"/>
          </p:cNvSpPr>
          <p:nvPr>
            <p:ph idx="1"/>
          </p:nvPr>
        </p:nvSpPr>
        <p:spPr>
          <a:xfrm>
            <a:off x="1132608" y="1167244"/>
            <a:ext cx="10868891" cy="5555673"/>
          </a:xfrm>
        </p:spPr>
        <p:txBody>
          <a:bodyPr>
            <a:normAutofit/>
          </a:bodyPr>
          <a:lstStyle/>
          <a:p>
            <a:pPr algn="just">
              <a:lnSpc>
                <a:spcPct val="150000"/>
              </a:lnSpc>
            </a:pPr>
            <a:r>
              <a:rPr lang="en-US" dirty="0">
                <a:latin typeface="Aptos Display" panose="020B0004020202020204" pitchFamily="34" charset="0"/>
              </a:rPr>
              <a:t>Today, forecasting the stock market has been one of the most challenging issues for the ‘‘artificial intelligence’’ AI research community. Stock market investment methods are sophisticated and rely on analyzing massive volumes of data. In recent years, machine-learning techniques have come under increasing scrutiny to assess and improve market predictions over traditional approaches. </a:t>
            </a:r>
          </a:p>
          <a:p>
            <a:pPr algn="just">
              <a:lnSpc>
                <a:spcPct val="150000"/>
              </a:lnSpc>
            </a:pPr>
            <a:r>
              <a:rPr lang="en-US" dirty="0">
                <a:latin typeface="Aptos Display" panose="020B0004020202020204" pitchFamily="34" charset="0"/>
              </a:rPr>
              <a:t>The observation in time is due to their dependence. Their predictions are crucial tasks in data mining and have attracted great interest and considerable effort over the past decades. </a:t>
            </a:r>
          </a:p>
          <a:p>
            <a:pPr algn="just">
              <a:lnSpc>
                <a:spcPct val="150000"/>
              </a:lnSpc>
            </a:pPr>
            <a:r>
              <a:rPr lang="en-US" dirty="0">
                <a:latin typeface="Aptos Display" panose="020B0004020202020204" pitchFamily="34" charset="0"/>
              </a:rPr>
              <a:t>Tackling this challenge remains difficult due to the inherent characteristics of time series data, including its high dimensionality, large volume of data, and constant updates.</a:t>
            </a:r>
          </a:p>
          <a:p>
            <a:pPr algn="just">
              <a:lnSpc>
                <a:spcPct val="150000"/>
              </a:lnSpc>
            </a:pPr>
            <a:r>
              <a:rPr lang="en-US" dirty="0">
                <a:latin typeface="Aptos Display" panose="020B0004020202020204" pitchFamily="34" charset="0"/>
              </a:rPr>
              <a:t> Exploration of Machine Learning and Deep Learning methods undertaken to enhance the effectiveness of conventional approaches. In this document, we aim precisely to forecast the performance of the stock market at the close of the day by applying various machine-learning algorithms on the two data sets ‘‘</a:t>
            </a:r>
            <a:r>
              <a:rPr lang="en-US" dirty="0" err="1">
                <a:latin typeface="Aptos Display" panose="020B0004020202020204" pitchFamily="34" charset="0"/>
              </a:rPr>
              <a:t>CoinMarketCap</a:t>
            </a:r>
            <a:r>
              <a:rPr lang="en-US" dirty="0">
                <a:latin typeface="Aptos Display" panose="020B0004020202020204" pitchFamily="34" charset="0"/>
              </a:rPr>
              <a:t>, </a:t>
            </a:r>
            <a:r>
              <a:rPr lang="en-US" dirty="0" err="1">
                <a:latin typeface="Aptos Display" panose="020B0004020202020204" pitchFamily="34" charset="0"/>
              </a:rPr>
              <a:t>CryptoCurrency</a:t>
            </a:r>
            <a:r>
              <a:rPr lang="en-US" dirty="0">
                <a:latin typeface="Aptos Display" panose="020B0004020202020204" pitchFamily="34" charset="0"/>
              </a:rPr>
              <a:t>’’ and thus analyze the predictions of the architectures. </a:t>
            </a:r>
            <a:endParaRPr lang="en-IN" dirty="0">
              <a:latin typeface="Aptos Display" panose="020B0004020202020204" pitchFamily="34" charset="0"/>
            </a:endParaRPr>
          </a:p>
        </p:txBody>
      </p:sp>
    </p:spTree>
    <p:extLst>
      <p:ext uri="{BB962C8B-B14F-4D97-AF65-F5344CB8AC3E}">
        <p14:creationId xmlns:p14="http://schemas.microsoft.com/office/powerpoint/2010/main" val="1279816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F094A-A2C5-2B86-4CCD-BBE2C8782AE3}"/>
              </a:ext>
            </a:extLst>
          </p:cNvPr>
          <p:cNvSpPr>
            <a:spLocks noGrp="1"/>
          </p:cNvSpPr>
          <p:nvPr>
            <p:ph type="title"/>
          </p:nvPr>
        </p:nvSpPr>
        <p:spPr>
          <a:xfrm>
            <a:off x="1640156" y="561765"/>
            <a:ext cx="8911687" cy="1280890"/>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9610892B-A3BC-A0EB-6B3D-BD6D4CFECF97}"/>
              </a:ext>
            </a:extLst>
          </p:cNvPr>
          <p:cNvSpPr>
            <a:spLocks noGrp="1"/>
          </p:cNvSpPr>
          <p:nvPr>
            <p:ph idx="1"/>
          </p:nvPr>
        </p:nvSpPr>
        <p:spPr>
          <a:xfrm>
            <a:off x="1238249" y="1478972"/>
            <a:ext cx="9715500" cy="5233555"/>
          </a:xfrm>
        </p:spPr>
        <p:txBody>
          <a:bodyPr>
            <a:normAutofit/>
          </a:bodyPr>
          <a:lstStyle/>
          <a:p>
            <a:pPr algn="just">
              <a:lnSpc>
                <a:spcPct val="150000"/>
              </a:lnSpc>
            </a:pPr>
            <a:r>
              <a:rPr lang="en-US" dirty="0">
                <a:latin typeface="Aptos Display" panose="020B0004020202020204" pitchFamily="34" charset="0"/>
              </a:rPr>
              <a:t> Investors have been trying to find an intelligent idea to overcome such problems. This is where Stock Price Prediction comes into action because predicting stock prices is very necessary [2]. </a:t>
            </a:r>
          </a:p>
          <a:p>
            <a:pPr algn="just">
              <a:lnSpc>
                <a:spcPct val="150000"/>
              </a:lnSpc>
            </a:pPr>
            <a:r>
              <a:rPr lang="en-US" dirty="0">
                <a:latin typeface="Aptos Display" panose="020B0004020202020204" pitchFamily="34" charset="0"/>
              </a:rPr>
              <a:t>Stock Price Prediction's main idea is to accurately predict the future financial outcome [5]. In the past few years, Machine Learning algorithms are seen to give promising results in various industries, so many traders are applying these techniques to their respective fields [8].</a:t>
            </a:r>
          </a:p>
          <a:p>
            <a:pPr algn="just">
              <a:lnSpc>
                <a:spcPct val="150000"/>
              </a:lnSpc>
            </a:pPr>
            <a:r>
              <a:rPr lang="en-US" dirty="0">
                <a:latin typeface="Aptos Display" panose="020B0004020202020204" pitchFamily="34" charset="0"/>
              </a:rPr>
              <a:t> ML can be applied as a game-changer [9]. In this paper, some experimentation is done by taking different ML algorithms to predict the opening price of American Airlines stocks. </a:t>
            </a:r>
          </a:p>
          <a:p>
            <a:pPr algn="just">
              <a:lnSpc>
                <a:spcPct val="150000"/>
              </a:lnSpc>
            </a:pPr>
            <a:r>
              <a:rPr lang="en-US" dirty="0">
                <a:latin typeface="Aptos Display" panose="020B0004020202020204" pitchFamily="34" charset="0"/>
              </a:rPr>
              <a:t>The Machine learning (ML) algorithms that we have used are Random Forest (RF), Decision Tree (DT), Support Vector Regressor (SVR), and Artificial Neural Network [6]. Prediction of Stocks is based on the opening price of the day for this paper. </a:t>
            </a:r>
            <a:endParaRPr lang="en-IN" dirty="0">
              <a:latin typeface="Aptos Display" panose="020B0004020202020204" pitchFamily="34" charset="0"/>
            </a:endParaRPr>
          </a:p>
        </p:txBody>
      </p:sp>
    </p:spTree>
    <p:extLst>
      <p:ext uri="{BB962C8B-B14F-4D97-AF65-F5344CB8AC3E}">
        <p14:creationId xmlns:p14="http://schemas.microsoft.com/office/powerpoint/2010/main" val="2320734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D2C0E-0606-A92C-5CCC-5ACCB427F93F}"/>
              </a:ext>
            </a:extLst>
          </p:cNvPr>
          <p:cNvSpPr>
            <a:spLocks noGrp="1"/>
          </p:cNvSpPr>
          <p:nvPr>
            <p:ph type="title"/>
          </p:nvPr>
        </p:nvSpPr>
        <p:spPr>
          <a:xfrm>
            <a:off x="1640156" y="561764"/>
            <a:ext cx="8911687" cy="128089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888D3E44-94DD-D51C-4C70-A944EDFBFB6F}"/>
              </a:ext>
            </a:extLst>
          </p:cNvPr>
          <p:cNvSpPr>
            <a:spLocks noGrp="1"/>
          </p:cNvSpPr>
          <p:nvPr>
            <p:ph idx="1"/>
          </p:nvPr>
        </p:nvSpPr>
        <p:spPr>
          <a:xfrm>
            <a:off x="1473900" y="1119082"/>
            <a:ext cx="10392517" cy="5655791"/>
          </a:xfrm>
        </p:spPr>
        <p:txBody>
          <a:bodyPr>
            <a:noAutofit/>
          </a:bodyPr>
          <a:lstStyle/>
          <a:p>
            <a:pPr algn="just">
              <a:lnSpc>
                <a:spcPct val="150000"/>
              </a:lnSpc>
            </a:pPr>
            <a:r>
              <a:rPr lang="en-US" dirty="0">
                <a:latin typeface="Aptos Display" panose="020B0004020202020204" pitchFamily="34" charset="0"/>
              </a:rPr>
              <a:t>Several researchers implemented their work to provide accurate solutions to this dynamic problem and have proposed various methods for predicting the stock market. Autoregressive models are powerful models for predicting the stock market, they give a strong insight on time series analysis and make very accurate predictions [10, 11].</a:t>
            </a:r>
          </a:p>
          <a:p>
            <a:pPr algn="just">
              <a:lnSpc>
                <a:spcPct val="150000"/>
              </a:lnSpc>
            </a:pPr>
            <a:r>
              <a:rPr lang="en-US" dirty="0">
                <a:latin typeface="Aptos Display" panose="020B0004020202020204" pitchFamily="34" charset="0"/>
              </a:rPr>
              <a:t> Sentiment analysis is also one of the strong ways to predict the stock market. Social media analytics plays a vital role in sentiment analysis. ARIMA model helps </a:t>
            </a:r>
            <a:r>
              <a:rPr lang="en-US" dirty="0" err="1">
                <a:latin typeface="Aptos Display" panose="020B0004020202020204" pitchFamily="34" charset="0"/>
              </a:rPr>
              <a:t>insentiment</a:t>
            </a:r>
            <a:r>
              <a:rPr lang="en-US" dirty="0">
                <a:latin typeface="Aptos Display" panose="020B0004020202020204" pitchFamily="34" charset="0"/>
              </a:rPr>
              <a:t> analysis and predicting time series data [12–14].</a:t>
            </a:r>
          </a:p>
          <a:p>
            <a:pPr algn="just">
              <a:lnSpc>
                <a:spcPct val="150000"/>
              </a:lnSpc>
            </a:pPr>
            <a:r>
              <a:rPr lang="en-US" dirty="0">
                <a:latin typeface="Aptos Display" panose="020B0004020202020204" pitchFamily="34" charset="0"/>
              </a:rPr>
              <a:t> Sentiment analysis can also be implemented by using deep learning models like CNN and LSTM [15]. For better accuracy and better use of features, deep learning methods are preferred over supervised machine learning methods.</a:t>
            </a:r>
          </a:p>
          <a:p>
            <a:pPr algn="just">
              <a:lnSpc>
                <a:spcPct val="150000"/>
              </a:lnSpc>
            </a:pPr>
            <a:r>
              <a:rPr lang="en-US" dirty="0">
                <a:latin typeface="Aptos Display" panose="020B0004020202020204" pitchFamily="34" charset="0"/>
              </a:rPr>
              <a:t> Boosted Decision Tree model [16, 17]and ELSTM model [18, 19] give valuable insight on the empirical results of the predictions but are unable to provide accurate results during fluctuating scenarios like in the COVID‐19 case. </a:t>
            </a:r>
          </a:p>
          <a:p>
            <a:pPr algn="just">
              <a:lnSpc>
                <a:spcPct val="150000"/>
              </a:lnSpc>
            </a:pPr>
            <a:r>
              <a:rPr lang="en-US" dirty="0">
                <a:latin typeface="Aptos Display" panose="020B0004020202020204" pitchFamily="34" charset="0"/>
              </a:rPr>
              <a:t>Along with deep learning algorithms, a powerful model known as convolution neural network (CNN) is advantageous and accurate to solve problems of this genre [20, 21].</a:t>
            </a:r>
            <a:endParaRPr lang="en-IN" dirty="0">
              <a:latin typeface="Aptos Display" panose="020B0004020202020204" pitchFamily="34" charset="0"/>
            </a:endParaRPr>
          </a:p>
        </p:txBody>
      </p:sp>
    </p:spTree>
    <p:extLst>
      <p:ext uri="{BB962C8B-B14F-4D97-AF65-F5344CB8AC3E}">
        <p14:creationId xmlns:p14="http://schemas.microsoft.com/office/powerpoint/2010/main" val="561455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B984F-72D4-2DCF-85F3-3D55D287A64A}"/>
              </a:ext>
            </a:extLst>
          </p:cNvPr>
          <p:cNvSpPr>
            <a:spLocks noGrp="1"/>
          </p:cNvSpPr>
          <p:nvPr>
            <p:ph type="title"/>
          </p:nvPr>
        </p:nvSpPr>
        <p:spPr>
          <a:xfrm>
            <a:off x="1761652" y="603328"/>
            <a:ext cx="8911687" cy="128089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40FF6754-9D9C-1B78-EFD4-8E48C023E007}"/>
              </a:ext>
            </a:extLst>
          </p:cNvPr>
          <p:cNvSpPr>
            <a:spLocks noGrp="1"/>
          </p:cNvSpPr>
          <p:nvPr>
            <p:ph idx="1"/>
          </p:nvPr>
        </p:nvSpPr>
        <p:spPr>
          <a:xfrm>
            <a:off x="1685202" y="1259634"/>
            <a:ext cx="10170825" cy="5515239"/>
          </a:xfrm>
        </p:spPr>
        <p:txBody>
          <a:bodyPr>
            <a:noAutofit/>
          </a:bodyPr>
          <a:lstStyle/>
          <a:p>
            <a:pPr algn="just">
              <a:lnSpc>
                <a:spcPct val="150000"/>
              </a:lnSpc>
            </a:pPr>
            <a:r>
              <a:rPr lang="en-US" b="1" dirty="0">
                <a:latin typeface="Aptos Display" panose="020B0004020202020204" pitchFamily="34" charset="0"/>
              </a:rPr>
              <a:t>Data Dependency</a:t>
            </a:r>
            <a:r>
              <a:rPr lang="en-US" dirty="0">
                <a:latin typeface="Aptos Display" panose="020B0004020202020204" pitchFamily="34" charset="0"/>
              </a:rPr>
              <a:t>: Machine and deep learning models rely heavily on large, high-quality datasets. Inaccurate, incomplete, or noisy data can lead to misleading predictions and reduced model performance.</a:t>
            </a:r>
            <a:r>
              <a:rPr lang="en-US" b="1" dirty="0">
                <a:latin typeface="Aptos Display" panose="020B0004020202020204" pitchFamily="34" charset="0"/>
              </a:rPr>
              <a:t> </a:t>
            </a:r>
          </a:p>
          <a:p>
            <a:pPr algn="just">
              <a:lnSpc>
                <a:spcPct val="150000"/>
              </a:lnSpc>
            </a:pPr>
            <a:r>
              <a:rPr lang="en-US" b="1" dirty="0">
                <a:latin typeface="Aptos Display" panose="020B0004020202020204" pitchFamily="34" charset="0"/>
              </a:rPr>
              <a:t>Model Complexity</a:t>
            </a:r>
            <a:r>
              <a:rPr lang="en-US" dirty="0">
                <a:latin typeface="Aptos Display" panose="020B0004020202020204" pitchFamily="34" charset="0"/>
              </a:rPr>
              <a:t>: Deep learning models, in particular, can easily overfit to historical data. This means they might capture noise or irrelevant patterns that do not generalize well to new, unseen data. This results in poor out-of-sample prediction performance.</a:t>
            </a:r>
          </a:p>
          <a:p>
            <a:pPr algn="just">
              <a:lnSpc>
                <a:spcPct val="150000"/>
              </a:lnSpc>
            </a:pPr>
            <a:r>
              <a:rPr lang="en-US" b="1" dirty="0">
                <a:latin typeface="Aptos Display" panose="020B0004020202020204" pitchFamily="34" charset="0"/>
              </a:rPr>
              <a:t>High Computational Cost</a:t>
            </a:r>
            <a:r>
              <a:rPr lang="en-US" dirty="0">
                <a:latin typeface="Aptos Display" panose="020B0004020202020204" pitchFamily="34" charset="0"/>
              </a:rPr>
              <a:t>: Training deep learning models often requires significant computational resources, including high-performance GPUs or cloud computing infrastructure. This can be costly, especially for smaller firms or individual investors.</a:t>
            </a:r>
          </a:p>
          <a:p>
            <a:pPr algn="just">
              <a:lnSpc>
                <a:spcPct val="150000"/>
              </a:lnSpc>
            </a:pPr>
            <a:r>
              <a:rPr lang="en-US" b="1" dirty="0">
                <a:latin typeface="Aptos Display" panose="020B0004020202020204" pitchFamily="34" charset="0"/>
              </a:rPr>
              <a:t> Lack of Insight</a:t>
            </a:r>
            <a:r>
              <a:rPr lang="en-US" dirty="0">
                <a:latin typeface="Aptos Display" panose="020B0004020202020204" pitchFamily="34" charset="0"/>
              </a:rPr>
              <a:t>: Unlike traditional models like linear regression, ML/DL models provide limited insight into the relationships between different features, such as how certain market factors influence the outcome.</a:t>
            </a:r>
            <a:endParaRPr lang="en-IN" dirty="0">
              <a:latin typeface="Aptos Display" panose="020B0004020202020204" pitchFamily="34" charset="0"/>
            </a:endParaRPr>
          </a:p>
        </p:txBody>
      </p:sp>
    </p:spTree>
    <p:extLst>
      <p:ext uri="{BB962C8B-B14F-4D97-AF65-F5344CB8AC3E}">
        <p14:creationId xmlns:p14="http://schemas.microsoft.com/office/powerpoint/2010/main" val="4237684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A85D4-5EC5-8928-6100-1071738A1E48}"/>
              </a:ext>
            </a:extLst>
          </p:cNvPr>
          <p:cNvSpPr>
            <a:spLocks noGrp="1"/>
          </p:cNvSpPr>
          <p:nvPr>
            <p:ph type="title"/>
          </p:nvPr>
        </p:nvSpPr>
        <p:spPr>
          <a:xfrm>
            <a:off x="1640156" y="644891"/>
            <a:ext cx="8911687" cy="1280890"/>
          </a:xfrm>
        </p:spPr>
        <p:txBody>
          <a:bodyPr/>
          <a:lstStyle/>
          <a:p>
            <a:r>
              <a:rPr lang="en-US" b="1" dirty="0"/>
              <a:t>PROPOSED SYSTEM :</a:t>
            </a:r>
            <a:endParaRPr lang="en-IN" b="1" dirty="0"/>
          </a:p>
        </p:txBody>
      </p:sp>
      <p:sp>
        <p:nvSpPr>
          <p:cNvPr id="3" name="Content Placeholder 2">
            <a:extLst>
              <a:ext uri="{FF2B5EF4-FFF2-40B4-BE49-F238E27FC236}">
                <a16:creationId xmlns:a16="http://schemas.microsoft.com/office/drawing/2014/main" id="{2F182AA2-50BE-929D-1A86-55ACD1DD8F13}"/>
              </a:ext>
            </a:extLst>
          </p:cNvPr>
          <p:cNvSpPr>
            <a:spLocks noGrp="1"/>
          </p:cNvSpPr>
          <p:nvPr>
            <p:ph idx="1"/>
          </p:nvPr>
        </p:nvSpPr>
        <p:spPr>
          <a:xfrm>
            <a:off x="1640156" y="1423553"/>
            <a:ext cx="10247044" cy="5143501"/>
          </a:xfrm>
        </p:spPr>
        <p:txBody>
          <a:bodyPr>
            <a:normAutofit/>
          </a:bodyPr>
          <a:lstStyle/>
          <a:p>
            <a:pPr algn="just">
              <a:lnSpc>
                <a:spcPct val="150000"/>
              </a:lnSpc>
            </a:pPr>
            <a:r>
              <a:rPr lang="en-US" dirty="0">
                <a:latin typeface="Aptos Display" panose="020B0004020202020204" pitchFamily="34" charset="0"/>
              </a:rPr>
              <a:t>It collects real-time data from diverse sources, such as market prices, economic indicators, and social media sentiment, which undergoes preprocessing and feature extraction to create a rich dataset.</a:t>
            </a:r>
          </a:p>
          <a:p>
            <a:pPr algn="just">
              <a:lnSpc>
                <a:spcPct val="150000"/>
              </a:lnSpc>
            </a:pPr>
            <a:r>
              <a:rPr lang="en-US" dirty="0">
                <a:latin typeface="Aptos Display" panose="020B0004020202020204" pitchFamily="34" charset="0"/>
              </a:rPr>
              <a:t> The system employs supervised learning models like regression and classification for trend forecasting, alongside deep learning models like Recurrent Neural Networks (RNNs) and Long Short-Term Memory (LSTM) networks for time-series predictions. </a:t>
            </a:r>
          </a:p>
          <a:p>
            <a:pPr algn="just">
              <a:lnSpc>
                <a:spcPct val="150000"/>
              </a:lnSpc>
            </a:pPr>
            <a:r>
              <a:rPr lang="en-US" dirty="0">
                <a:latin typeface="Aptos Display" panose="020B0004020202020204" pitchFamily="34" charset="0"/>
              </a:rPr>
              <a:t>Additionally, reinforcement learning is utilized for developing autonomous trading agents that adapt to changing market conditions. The system also includes modules for performance evaluation, using cross-validation and various metrics, while risk management techniques such as Value at Risk (</a:t>
            </a:r>
            <a:r>
              <a:rPr lang="en-US" dirty="0" err="1">
                <a:latin typeface="Aptos Display" panose="020B0004020202020204" pitchFamily="34" charset="0"/>
              </a:rPr>
              <a:t>VaR</a:t>
            </a:r>
            <a:r>
              <a:rPr lang="en-US" dirty="0">
                <a:latin typeface="Aptos Display" panose="020B0004020202020204" pitchFamily="34" charset="0"/>
              </a:rPr>
              <a:t>) and portfolio optimization ensure robust and reliable predictions.</a:t>
            </a:r>
          </a:p>
          <a:p>
            <a:pPr algn="just">
              <a:lnSpc>
                <a:spcPct val="150000"/>
              </a:lnSpc>
            </a:pPr>
            <a:r>
              <a:rPr lang="en-US" dirty="0">
                <a:latin typeface="Aptos Display" panose="020B0004020202020204" pitchFamily="34" charset="0"/>
              </a:rPr>
              <a:t> This integrated approach allows for accurate, real-time market predictions, providing traders and investors with data-driven insights to guide their strategies.</a:t>
            </a:r>
            <a:endParaRPr lang="en-IN" dirty="0">
              <a:latin typeface="Aptos Display" panose="020B0004020202020204" pitchFamily="34" charset="0"/>
            </a:endParaRPr>
          </a:p>
        </p:txBody>
      </p:sp>
    </p:spTree>
    <p:extLst>
      <p:ext uri="{BB962C8B-B14F-4D97-AF65-F5344CB8AC3E}">
        <p14:creationId xmlns:p14="http://schemas.microsoft.com/office/powerpoint/2010/main" val="2367339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68E80-97FC-63A5-F32E-11A5F4CD39AF}"/>
              </a:ext>
            </a:extLst>
          </p:cNvPr>
          <p:cNvSpPr>
            <a:spLocks noGrp="1"/>
          </p:cNvSpPr>
          <p:nvPr>
            <p:ph type="title"/>
          </p:nvPr>
        </p:nvSpPr>
        <p:spPr>
          <a:xfrm>
            <a:off x="1720088" y="592937"/>
            <a:ext cx="8911687" cy="1280890"/>
          </a:xfrm>
        </p:spPr>
        <p:txBody>
          <a:bodyPr/>
          <a:lstStyle/>
          <a:p>
            <a:r>
              <a:rPr lang="en-US" b="1" dirty="0"/>
              <a:t>Advantage</a:t>
            </a:r>
            <a:endParaRPr lang="en-IN" b="1" dirty="0"/>
          </a:p>
        </p:txBody>
      </p:sp>
      <p:sp>
        <p:nvSpPr>
          <p:cNvPr id="3" name="Content Placeholder 2">
            <a:extLst>
              <a:ext uri="{FF2B5EF4-FFF2-40B4-BE49-F238E27FC236}">
                <a16:creationId xmlns:a16="http://schemas.microsoft.com/office/drawing/2014/main" id="{C23582F0-D2E1-B2D0-AFC0-6770E7140A7A}"/>
              </a:ext>
            </a:extLst>
          </p:cNvPr>
          <p:cNvSpPr>
            <a:spLocks noGrp="1"/>
          </p:cNvSpPr>
          <p:nvPr>
            <p:ph idx="1"/>
          </p:nvPr>
        </p:nvSpPr>
        <p:spPr>
          <a:xfrm>
            <a:off x="1720088" y="1389245"/>
            <a:ext cx="10074129" cy="6227292"/>
          </a:xfrm>
        </p:spPr>
        <p:txBody>
          <a:bodyPr>
            <a:noAutofit/>
          </a:bodyPr>
          <a:lstStyle/>
          <a:p>
            <a:pPr algn="just">
              <a:lnSpc>
                <a:spcPct val="150000"/>
              </a:lnSpc>
            </a:pPr>
            <a:r>
              <a:rPr lang="en-US" b="1" dirty="0">
                <a:latin typeface="Aptos Display" panose="020B0004020202020204" pitchFamily="34" charset="0"/>
              </a:rPr>
              <a:t>Data Processing Power</a:t>
            </a:r>
            <a:r>
              <a:rPr lang="en-US" dirty="0">
                <a:latin typeface="Aptos Display" panose="020B0004020202020204" pitchFamily="34" charset="0"/>
              </a:rPr>
              <a:t>: ML and DL algorithms can analyze vast amounts of data, which is essential in financial markets where the volume of data is massive and continuously evolving. This allows for the processing of high-frequency trading data, historical market prices, financial news, sentiment data, and macroeconomic indicators in real-time.</a:t>
            </a:r>
          </a:p>
          <a:p>
            <a:pPr algn="just">
              <a:lnSpc>
                <a:spcPct val="150000"/>
              </a:lnSpc>
            </a:pPr>
            <a:r>
              <a:rPr lang="en-US" b="1" dirty="0">
                <a:latin typeface="Aptos Display" panose="020B0004020202020204" pitchFamily="34" charset="0"/>
              </a:rPr>
              <a:t>Pattern Recognition</a:t>
            </a:r>
            <a:r>
              <a:rPr lang="en-US" dirty="0">
                <a:latin typeface="Aptos Display" panose="020B0004020202020204" pitchFamily="34" charset="0"/>
              </a:rPr>
              <a:t>: Machine learning algorithms excel in identifying complex, non-linear patterns in historical market data that might be too difficult for humans or traditional models to detect. These patterns can then be used to predict future price movements or trends more accurately.</a:t>
            </a:r>
          </a:p>
          <a:p>
            <a:pPr algn="just">
              <a:lnSpc>
                <a:spcPct val="150000"/>
              </a:lnSpc>
            </a:pPr>
            <a:r>
              <a:rPr lang="en-US" b="1" dirty="0">
                <a:latin typeface="Aptos Display" panose="020B0004020202020204" pitchFamily="34" charset="0"/>
              </a:rPr>
              <a:t>Speed and Automation</a:t>
            </a:r>
            <a:r>
              <a:rPr lang="en-US" dirty="0">
                <a:latin typeface="Aptos Display" panose="020B0004020202020204" pitchFamily="34" charset="0"/>
              </a:rPr>
              <a:t>: ML and DL models can process and analyze data in real-time, enabling traders to make decisions faster than manual or traditional systems. This is particularly valuable in fast-moving markets, such as forex or stock markets, where timely decisions can be the difference between profit and loss.</a:t>
            </a:r>
            <a:r>
              <a:rPr lang="en-US" b="1" dirty="0">
                <a:latin typeface="Aptos Display" panose="020B0004020202020204" pitchFamily="34" charset="0"/>
              </a:rPr>
              <a:t> </a:t>
            </a:r>
          </a:p>
        </p:txBody>
      </p:sp>
    </p:spTree>
    <p:extLst>
      <p:ext uri="{BB962C8B-B14F-4D97-AF65-F5344CB8AC3E}">
        <p14:creationId xmlns:p14="http://schemas.microsoft.com/office/powerpoint/2010/main" val="2706413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1980E2-E61B-AA4E-CCBD-1182B73ABA3E}"/>
              </a:ext>
            </a:extLst>
          </p:cNvPr>
          <p:cNvSpPr>
            <a:spLocks noGrp="1"/>
          </p:cNvSpPr>
          <p:nvPr>
            <p:ph idx="4294967295"/>
          </p:nvPr>
        </p:nvSpPr>
        <p:spPr>
          <a:xfrm>
            <a:off x="1832263" y="845127"/>
            <a:ext cx="8915400" cy="3778250"/>
          </a:xfrm>
        </p:spPr>
        <p:txBody>
          <a:bodyPr/>
          <a:lstStyle/>
          <a:p>
            <a:pPr algn="just">
              <a:lnSpc>
                <a:spcPct val="150000"/>
              </a:lnSpc>
            </a:pPr>
            <a:r>
              <a:rPr lang="en-US" b="1" dirty="0">
                <a:latin typeface="Aptos Display" panose="020B0004020202020204" pitchFamily="34" charset="0"/>
              </a:rPr>
              <a:t>Predicting Volatility</a:t>
            </a:r>
            <a:r>
              <a:rPr lang="en-US" dirty="0">
                <a:latin typeface="Aptos Display" panose="020B0004020202020204" pitchFamily="34" charset="0"/>
              </a:rPr>
              <a:t>: ML models can be used to forecast market volatility, enabling traders and investors to better assess risk and make more informed decisions about their portfolios. Predictive models can also identify market conditions that might lead to heightened risks, allowing for better risk mitigation.</a:t>
            </a:r>
            <a:endParaRPr lang="en-IN" dirty="0">
              <a:latin typeface="Aptos Display" panose="020B0004020202020204" pitchFamily="34" charset="0"/>
            </a:endParaRPr>
          </a:p>
          <a:p>
            <a:endParaRPr lang="en-IN" dirty="0"/>
          </a:p>
        </p:txBody>
      </p:sp>
    </p:spTree>
    <p:extLst>
      <p:ext uri="{BB962C8B-B14F-4D97-AF65-F5344CB8AC3E}">
        <p14:creationId xmlns:p14="http://schemas.microsoft.com/office/powerpoint/2010/main" val="2625207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4A595-6455-F5A0-E930-30DFC1424B80}"/>
              </a:ext>
            </a:extLst>
          </p:cNvPr>
          <p:cNvSpPr>
            <a:spLocks noGrp="1"/>
          </p:cNvSpPr>
          <p:nvPr>
            <p:ph type="title"/>
          </p:nvPr>
        </p:nvSpPr>
        <p:spPr>
          <a:xfrm>
            <a:off x="1772043" y="551374"/>
            <a:ext cx="8911687" cy="1280890"/>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89566231-A481-731F-23BA-19FCF2E19DF4}"/>
              </a:ext>
            </a:extLst>
          </p:cNvPr>
          <p:cNvSpPr>
            <a:spLocks noGrp="1"/>
          </p:cNvSpPr>
          <p:nvPr>
            <p:ph idx="1"/>
          </p:nvPr>
        </p:nvSpPr>
        <p:spPr>
          <a:xfrm>
            <a:off x="1772043" y="1333499"/>
            <a:ext cx="9990466" cy="5420591"/>
          </a:xfrm>
        </p:spPr>
        <p:txBody>
          <a:bodyPr>
            <a:noAutofit/>
          </a:bodyPr>
          <a:lstStyle/>
          <a:p>
            <a:pPr algn="just">
              <a:lnSpc>
                <a:spcPct val="150000"/>
              </a:lnSpc>
            </a:pPr>
            <a:r>
              <a:rPr lang="en-US" dirty="0">
                <a:latin typeface="Aptos Display" panose="020B0004020202020204" pitchFamily="34" charset="0"/>
              </a:rPr>
              <a:t>The stock market refers to the collection of markets and exchange </a:t>
            </a:r>
            <a:r>
              <a:rPr lang="en-US" dirty="0" err="1">
                <a:latin typeface="Aptos Display" panose="020B0004020202020204" pitchFamily="34" charset="0"/>
              </a:rPr>
              <a:t>centres</a:t>
            </a:r>
            <a:r>
              <a:rPr lang="en-US" dirty="0">
                <a:latin typeface="Aptos Display" panose="020B0004020202020204" pitchFamily="34" charset="0"/>
              </a:rPr>
              <a:t> where economic activities like buying, selling, and deploying shares of publicly held companies take place. Such financial practices are conducted through </a:t>
            </a:r>
            <a:r>
              <a:rPr lang="en-US" dirty="0" err="1">
                <a:latin typeface="Aptos Display" panose="020B0004020202020204" pitchFamily="34" charset="0"/>
              </a:rPr>
              <a:t>institutionalised</a:t>
            </a:r>
            <a:r>
              <a:rPr lang="en-US" dirty="0">
                <a:latin typeface="Aptos Display" panose="020B0004020202020204" pitchFamily="34" charset="0"/>
              </a:rPr>
              <a:t> formal exchanges through over‐the‐counter marketplaces that function under a defined set of regulations.</a:t>
            </a:r>
          </a:p>
          <a:p>
            <a:pPr algn="just">
              <a:lnSpc>
                <a:spcPct val="150000"/>
              </a:lnSpc>
            </a:pPr>
            <a:r>
              <a:rPr lang="en-US" dirty="0">
                <a:latin typeface="Aptos Display" panose="020B0004020202020204" pitchFamily="34" charset="0"/>
              </a:rPr>
              <a:t> The stock market is a very dynamic and uncertain field, so the stock market's prediction naturally becomes a burning topic. Due to the advancement of computational power in recent times, predicting the stock market has been much faster and accurate. </a:t>
            </a:r>
          </a:p>
          <a:p>
            <a:pPr algn="just">
              <a:lnSpc>
                <a:spcPct val="150000"/>
              </a:lnSpc>
            </a:pPr>
            <a:r>
              <a:rPr lang="en-US" dirty="0">
                <a:latin typeface="Aptos Display" panose="020B0004020202020204" pitchFamily="34" charset="0"/>
              </a:rPr>
              <a:t>Artificial Intelligence and machine learning models play a crucial role in predicting the stock prices and, hence, determining an accurate result. A large portion of the Indian stock market trading occurs on two stock exchanges: the Bombay Stock Exchange (BSE) and the National Stock Exchange (NSE). </a:t>
            </a:r>
          </a:p>
          <a:p>
            <a:pPr algn="just">
              <a:lnSpc>
                <a:spcPct val="150000"/>
              </a:lnSpc>
            </a:pPr>
            <a:r>
              <a:rPr lang="en-US" dirty="0">
                <a:latin typeface="Aptos Display" panose="020B0004020202020204" pitchFamily="34" charset="0"/>
              </a:rPr>
              <a:t>Both the exchanges pursue the same trading method, trading hours, and settlement process. BSE has more than 5000 listed firms, whereas its counterpart NSE has about 1600 enlisted firms. </a:t>
            </a:r>
            <a:endParaRPr lang="en-IN" dirty="0">
              <a:latin typeface="Aptos Display" panose="020B0004020202020204" pitchFamily="34" charset="0"/>
            </a:endParaRPr>
          </a:p>
        </p:txBody>
      </p:sp>
    </p:spTree>
    <p:extLst>
      <p:ext uri="{BB962C8B-B14F-4D97-AF65-F5344CB8AC3E}">
        <p14:creationId xmlns:p14="http://schemas.microsoft.com/office/powerpoint/2010/main" val="1983152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8BCB45-EB53-88E0-1F0B-330910533D97}"/>
              </a:ext>
            </a:extLst>
          </p:cNvPr>
          <p:cNvSpPr>
            <a:spLocks noGrp="1"/>
          </p:cNvSpPr>
          <p:nvPr>
            <p:ph idx="4294967295"/>
          </p:nvPr>
        </p:nvSpPr>
        <p:spPr>
          <a:xfrm>
            <a:off x="1821872" y="510885"/>
            <a:ext cx="10044545" cy="6014605"/>
          </a:xfrm>
        </p:spPr>
        <p:txBody>
          <a:bodyPr>
            <a:noAutofit/>
          </a:bodyPr>
          <a:lstStyle/>
          <a:p>
            <a:pPr algn="just">
              <a:lnSpc>
                <a:spcPct val="150000"/>
              </a:lnSpc>
            </a:pPr>
            <a:r>
              <a:rPr lang="en-US" dirty="0">
                <a:latin typeface="Aptos Display" panose="020B0004020202020204" pitchFamily="34" charset="0"/>
              </a:rPr>
              <a:t> Out of all the listed firms on the BSE, only about 500 firms constitute more than 90% of its market </a:t>
            </a:r>
            <a:r>
              <a:rPr lang="en-US" dirty="0" err="1">
                <a:latin typeface="Aptos Display" panose="020B0004020202020204" pitchFamily="34" charset="0"/>
              </a:rPr>
              <a:t>capitalisation</a:t>
            </a:r>
            <a:r>
              <a:rPr lang="en-US" dirty="0">
                <a:latin typeface="Aptos Display" panose="020B0004020202020204" pitchFamily="34" charset="0"/>
              </a:rPr>
              <a:t>; the rest consists of highly illiquid shares. Almost all the major and giant trade firms of India are enlisted on both exchanges. </a:t>
            </a:r>
          </a:p>
          <a:p>
            <a:pPr algn="just">
              <a:lnSpc>
                <a:spcPct val="150000"/>
              </a:lnSpc>
            </a:pPr>
            <a:r>
              <a:rPr lang="en-US" dirty="0">
                <a:latin typeface="Aptos Display" panose="020B0004020202020204" pitchFamily="34" charset="0"/>
              </a:rPr>
              <a:t>Both exchanges compete for the order flow that results in reduced costs, market efficiency, and innovation. The presence of arbitrageurs keeps the prices on the two stock exchanges within a very close range. The stock market is frequently used as a sentiment indicator and can have an impact on GDP (gross domestic product). </a:t>
            </a:r>
          </a:p>
          <a:p>
            <a:pPr algn="just">
              <a:lnSpc>
                <a:spcPct val="150000"/>
              </a:lnSpc>
            </a:pPr>
            <a:r>
              <a:rPr lang="en-US" dirty="0">
                <a:latin typeface="Aptos Display" panose="020B0004020202020204" pitchFamily="34" charset="0"/>
              </a:rPr>
              <a:t>GDP is a metric that measures an economy's total output of goods and services. As the stock market rises and falls, so does economic sentiment [1]. People's spending fluctuates in response to changes in emotion, which drives GDP growth [2]. </a:t>
            </a:r>
          </a:p>
          <a:p>
            <a:pPr algn="just">
              <a:lnSpc>
                <a:spcPct val="150000"/>
              </a:lnSpc>
            </a:pPr>
            <a:r>
              <a:rPr lang="en-US" dirty="0">
                <a:latin typeface="Aptos Display" panose="020B0004020202020204" pitchFamily="34" charset="0"/>
              </a:rPr>
              <a:t>The stock market, on the other hand, can have both positive and negative effects on GDP. GDP is usually expressed as a percentage increase from one period to the next. For example, if the quarter‐ to‐quarter growth rate is 2%, that means the economy increased by 2% on an </a:t>
            </a:r>
            <a:r>
              <a:rPr lang="en-US" dirty="0" err="1">
                <a:latin typeface="Aptos Display" panose="020B0004020202020204" pitchFamily="34" charset="0"/>
              </a:rPr>
              <a:t>annualised</a:t>
            </a:r>
            <a:r>
              <a:rPr lang="en-US" dirty="0">
                <a:latin typeface="Aptos Display" panose="020B0004020202020204" pitchFamily="34" charset="0"/>
              </a:rPr>
              <a:t> basis in that quarter. </a:t>
            </a:r>
            <a:endParaRPr lang="en-IN" dirty="0">
              <a:latin typeface="Aptos Display" panose="020B0004020202020204" pitchFamily="34" charset="0"/>
            </a:endParaRPr>
          </a:p>
        </p:txBody>
      </p:sp>
    </p:spTree>
    <p:extLst>
      <p:ext uri="{BB962C8B-B14F-4D97-AF65-F5344CB8AC3E}">
        <p14:creationId xmlns:p14="http://schemas.microsoft.com/office/powerpoint/2010/main" val="3947608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BBF37-C3BB-99AB-C588-DB5342469FDD}"/>
              </a:ext>
            </a:extLst>
          </p:cNvPr>
          <p:cNvSpPr>
            <a:spLocks noGrp="1"/>
          </p:cNvSpPr>
          <p:nvPr>
            <p:ph type="title"/>
          </p:nvPr>
        </p:nvSpPr>
        <p:spPr>
          <a:xfrm>
            <a:off x="1813607" y="572155"/>
            <a:ext cx="8911687" cy="1280890"/>
          </a:xfrm>
        </p:spPr>
        <p:txBody>
          <a:bodyPr/>
          <a:lstStyle/>
          <a:p>
            <a:r>
              <a:rPr lang="en-IN" b="1" dirty="0"/>
              <a:t>MODULES</a:t>
            </a:r>
          </a:p>
        </p:txBody>
      </p:sp>
      <p:sp>
        <p:nvSpPr>
          <p:cNvPr id="3" name="Content Placeholder 2">
            <a:extLst>
              <a:ext uri="{FF2B5EF4-FFF2-40B4-BE49-F238E27FC236}">
                <a16:creationId xmlns:a16="http://schemas.microsoft.com/office/drawing/2014/main" id="{0247CF82-E7BF-D095-313D-E2CB14266C83}"/>
              </a:ext>
            </a:extLst>
          </p:cNvPr>
          <p:cNvSpPr>
            <a:spLocks noGrp="1"/>
          </p:cNvSpPr>
          <p:nvPr>
            <p:ph idx="1"/>
          </p:nvPr>
        </p:nvSpPr>
        <p:spPr>
          <a:xfrm>
            <a:off x="2277484" y="1540189"/>
            <a:ext cx="8915400" cy="3777622"/>
          </a:xfrm>
        </p:spPr>
        <p:txBody>
          <a:bodyPr>
            <a:normAutofit/>
          </a:bodyPr>
          <a:lstStyle/>
          <a:p>
            <a:pPr algn="just">
              <a:lnSpc>
                <a:spcPct val="150000"/>
              </a:lnSpc>
            </a:pPr>
            <a:r>
              <a:rPr lang="en-US" sz="2800" b="1" dirty="0">
                <a:latin typeface="Aptos Display" panose="020B0004020202020204" pitchFamily="34" charset="0"/>
              </a:rPr>
              <a:t>Data Collection and Preprocessing Modules </a:t>
            </a:r>
          </a:p>
          <a:p>
            <a:pPr algn="just">
              <a:lnSpc>
                <a:spcPct val="150000"/>
              </a:lnSpc>
            </a:pPr>
            <a:r>
              <a:rPr lang="en-US" sz="2800" b="1" dirty="0">
                <a:latin typeface="Aptos Display" panose="020B0004020202020204" pitchFamily="34" charset="0"/>
              </a:rPr>
              <a:t>Feature Engineering and Selection Modules</a:t>
            </a:r>
          </a:p>
          <a:p>
            <a:pPr algn="just">
              <a:lnSpc>
                <a:spcPct val="150000"/>
              </a:lnSpc>
            </a:pPr>
            <a:r>
              <a:rPr lang="en-US" sz="2800" b="1" dirty="0">
                <a:latin typeface="Aptos Display" panose="020B0004020202020204" pitchFamily="34" charset="0"/>
              </a:rPr>
              <a:t>Model Building and Training Modules</a:t>
            </a:r>
          </a:p>
          <a:p>
            <a:pPr algn="just">
              <a:lnSpc>
                <a:spcPct val="150000"/>
              </a:lnSpc>
            </a:pPr>
            <a:r>
              <a:rPr lang="en-US" sz="2800" b="1" dirty="0">
                <a:latin typeface="Aptos Display" panose="020B0004020202020204" pitchFamily="34" charset="0"/>
              </a:rPr>
              <a:t>Model Evaluation and Validation Modules</a:t>
            </a:r>
            <a:endParaRPr lang="en-IN" sz="2800" b="1" dirty="0">
              <a:latin typeface="Aptos Display" panose="020B0004020202020204" pitchFamily="34" charset="0"/>
            </a:endParaRPr>
          </a:p>
        </p:txBody>
      </p:sp>
    </p:spTree>
    <p:extLst>
      <p:ext uri="{BB962C8B-B14F-4D97-AF65-F5344CB8AC3E}">
        <p14:creationId xmlns:p14="http://schemas.microsoft.com/office/powerpoint/2010/main" val="3711970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1C4E3-C448-300E-9ECC-80A39FBB2E10}"/>
              </a:ext>
            </a:extLst>
          </p:cNvPr>
          <p:cNvSpPr>
            <a:spLocks noGrp="1"/>
          </p:cNvSpPr>
          <p:nvPr>
            <p:ph type="title"/>
          </p:nvPr>
        </p:nvSpPr>
        <p:spPr>
          <a:xfrm>
            <a:off x="1834389" y="634501"/>
            <a:ext cx="8911687" cy="1280890"/>
          </a:xfrm>
        </p:spPr>
        <p:txBody>
          <a:bodyPr/>
          <a:lstStyle/>
          <a:p>
            <a:r>
              <a:rPr lang="en-US" sz="3600" b="1" dirty="0">
                <a:latin typeface="Aptos Display" panose="020B0004020202020204" pitchFamily="34" charset="0"/>
              </a:rPr>
              <a:t>Data Collection and Preprocessing Modules </a:t>
            </a:r>
            <a:br>
              <a:rPr lang="en-US" sz="3600" b="1" dirty="0">
                <a:latin typeface="Aptos Display" panose="020B0004020202020204" pitchFamily="34" charset="0"/>
              </a:rPr>
            </a:br>
            <a:endParaRPr lang="en-IN" dirty="0"/>
          </a:p>
        </p:txBody>
      </p:sp>
      <p:sp>
        <p:nvSpPr>
          <p:cNvPr id="3" name="Content Placeholder 2">
            <a:extLst>
              <a:ext uri="{FF2B5EF4-FFF2-40B4-BE49-F238E27FC236}">
                <a16:creationId xmlns:a16="http://schemas.microsoft.com/office/drawing/2014/main" id="{E155A45F-5AA0-9F2C-35A8-D37B5F3F0B45}"/>
              </a:ext>
            </a:extLst>
          </p:cNvPr>
          <p:cNvSpPr>
            <a:spLocks noGrp="1"/>
          </p:cNvSpPr>
          <p:nvPr>
            <p:ph idx="1"/>
          </p:nvPr>
        </p:nvSpPr>
        <p:spPr>
          <a:xfrm>
            <a:off x="2140527" y="1429826"/>
            <a:ext cx="9372600" cy="5272310"/>
          </a:xfrm>
        </p:spPr>
        <p:txBody>
          <a:bodyPr>
            <a:normAutofit/>
          </a:bodyPr>
          <a:lstStyle/>
          <a:p>
            <a:pPr algn="just">
              <a:lnSpc>
                <a:spcPct val="150000"/>
              </a:lnSpc>
              <a:buFont typeface="Wingdings" panose="05000000000000000000" pitchFamily="2" charset="2"/>
              <a:buChar char="q"/>
            </a:pPr>
            <a:r>
              <a:rPr lang="en-US" b="1" dirty="0">
                <a:latin typeface="Aptos Display" panose="020B0004020202020204" pitchFamily="34" charset="0"/>
              </a:rPr>
              <a:t>Data Scraping and Aggregation</a:t>
            </a:r>
            <a:r>
              <a:rPr lang="en-US" dirty="0">
                <a:latin typeface="Aptos Display" panose="020B0004020202020204" pitchFamily="34" charset="0"/>
              </a:rPr>
              <a:t>:</a:t>
            </a:r>
          </a:p>
          <a:p>
            <a:pPr marL="742950" lvl="1" indent="-285750" algn="just">
              <a:lnSpc>
                <a:spcPct val="150000"/>
              </a:lnSpc>
              <a:buFont typeface="Arial" panose="020B0604020202020204" pitchFamily="34" charset="0"/>
              <a:buChar char="•"/>
            </a:pPr>
            <a:r>
              <a:rPr lang="en-US" sz="1800" b="1" dirty="0">
                <a:latin typeface="Aptos Display" panose="020B0004020202020204" pitchFamily="34" charset="0"/>
              </a:rPr>
              <a:t>Web Scraping</a:t>
            </a:r>
            <a:r>
              <a:rPr lang="en-US" sz="1800" dirty="0">
                <a:latin typeface="Aptos Display" panose="020B0004020202020204" pitchFamily="34" charset="0"/>
              </a:rPr>
              <a:t>: Tools and libraries (e.g., </a:t>
            </a:r>
            <a:r>
              <a:rPr lang="en-US" sz="1800" dirty="0" err="1">
                <a:latin typeface="Aptos Display" panose="020B0004020202020204" pitchFamily="34" charset="0"/>
              </a:rPr>
              <a:t>BeautifulSoup</a:t>
            </a:r>
            <a:r>
              <a:rPr lang="en-US" sz="1800" dirty="0">
                <a:latin typeface="Aptos Display" panose="020B0004020202020204" pitchFamily="34" charset="0"/>
              </a:rPr>
              <a:t>, Scrapy, or Selenium) can be used to collect financial data from various sources like stock exchanges, news websites, and social media platforms.</a:t>
            </a:r>
          </a:p>
          <a:p>
            <a:pPr marL="742950" lvl="1" indent="-285750" algn="just">
              <a:lnSpc>
                <a:spcPct val="150000"/>
              </a:lnSpc>
              <a:buFont typeface="Arial" panose="020B0604020202020204" pitchFamily="34" charset="0"/>
              <a:buChar char="•"/>
            </a:pPr>
            <a:r>
              <a:rPr lang="en-US" sz="1800" b="1" dirty="0">
                <a:latin typeface="Aptos Display" panose="020B0004020202020204" pitchFamily="34" charset="0"/>
              </a:rPr>
              <a:t>API Integration</a:t>
            </a:r>
            <a:r>
              <a:rPr lang="en-US" sz="1800" dirty="0">
                <a:latin typeface="Aptos Display" panose="020B0004020202020204" pitchFamily="34" charset="0"/>
              </a:rPr>
              <a:t>: APIs such as Alpha Vantage, Yahoo Finance, or </a:t>
            </a:r>
            <a:r>
              <a:rPr lang="en-US" sz="1800" dirty="0" err="1">
                <a:latin typeface="Aptos Display" panose="020B0004020202020204" pitchFamily="34" charset="0"/>
              </a:rPr>
              <a:t>Quandl</a:t>
            </a:r>
            <a:r>
              <a:rPr lang="en-US" sz="1800" dirty="0">
                <a:latin typeface="Aptos Display" panose="020B0004020202020204" pitchFamily="34" charset="0"/>
              </a:rPr>
              <a:t> provide access to financial data that can be ingested into the system for analysis.</a:t>
            </a:r>
          </a:p>
          <a:p>
            <a:pPr algn="just">
              <a:lnSpc>
                <a:spcPct val="150000"/>
              </a:lnSpc>
              <a:buFont typeface="Wingdings" panose="05000000000000000000" pitchFamily="2" charset="2"/>
              <a:buChar char="q"/>
            </a:pPr>
            <a:r>
              <a:rPr lang="en-US" b="1" dirty="0">
                <a:latin typeface="Aptos Display" panose="020B0004020202020204" pitchFamily="34" charset="0"/>
              </a:rPr>
              <a:t>Data Cleaning</a:t>
            </a:r>
            <a:r>
              <a:rPr lang="en-US" dirty="0">
                <a:latin typeface="Aptos Display" panose="020B0004020202020204" pitchFamily="34" charset="0"/>
              </a:rPr>
              <a:t>:</a:t>
            </a:r>
          </a:p>
          <a:p>
            <a:pPr marL="742950" lvl="1" indent="-285750" algn="just">
              <a:lnSpc>
                <a:spcPct val="150000"/>
              </a:lnSpc>
              <a:buFont typeface="Arial" panose="020B0604020202020204" pitchFamily="34" charset="0"/>
              <a:buChar char="•"/>
            </a:pPr>
            <a:r>
              <a:rPr lang="en-US" sz="1800" b="1" dirty="0">
                <a:latin typeface="Aptos Display" panose="020B0004020202020204" pitchFamily="34" charset="0"/>
              </a:rPr>
              <a:t>Handling Missing Values</a:t>
            </a:r>
            <a:r>
              <a:rPr lang="en-US" sz="1800" dirty="0">
                <a:latin typeface="Aptos Display" panose="020B0004020202020204" pitchFamily="34" charset="0"/>
              </a:rPr>
              <a:t>: Techniques like imputation, interpolation, or deletion can be applied to handle missing data.</a:t>
            </a:r>
          </a:p>
          <a:p>
            <a:pPr marL="742950" lvl="1" indent="-285750" algn="just">
              <a:lnSpc>
                <a:spcPct val="150000"/>
              </a:lnSpc>
              <a:buFont typeface="Arial" panose="020B0604020202020204" pitchFamily="34" charset="0"/>
              <a:buChar char="•"/>
            </a:pPr>
            <a:r>
              <a:rPr lang="en-US" sz="1800" b="1" dirty="0">
                <a:latin typeface="Aptos Display" panose="020B0004020202020204" pitchFamily="34" charset="0"/>
              </a:rPr>
              <a:t>Noise Reduction</a:t>
            </a:r>
            <a:r>
              <a:rPr lang="en-US" sz="1800" dirty="0">
                <a:latin typeface="Aptos Display" panose="020B0004020202020204" pitchFamily="34" charset="0"/>
              </a:rPr>
              <a:t>: Methods like smoothing or filtering are used to remove irrelevant or noisy data that could distort the model's predictions.</a:t>
            </a:r>
          </a:p>
          <a:p>
            <a:endParaRPr lang="en-IN" dirty="0"/>
          </a:p>
        </p:txBody>
      </p:sp>
    </p:spTree>
    <p:extLst>
      <p:ext uri="{BB962C8B-B14F-4D97-AF65-F5344CB8AC3E}">
        <p14:creationId xmlns:p14="http://schemas.microsoft.com/office/powerpoint/2010/main" val="1456345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2D9B7-45D6-6607-70B6-95A05833B50B}"/>
              </a:ext>
            </a:extLst>
          </p:cNvPr>
          <p:cNvSpPr>
            <a:spLocks noGrp="1"/>
          </p:cNvSpPr>
          <p:nvPr>
            <p:ph type="title"/>
          </p:nvPr>
        </p:nvSpPr>
        <p:spPr>
          <a:xfrm>
            <a:off x="1640156" y="603328"/>
            <a:ext cx="8911687" cy="1280890"/>
          </a:xfrm>
        </p:spPr>
        <p:txBody>
          <a:bodyPr/>
          <a:lstStyle/>
          <a:p>
            <a:r>
              <a:rPr lang="en-US" sz="3600" b="1" dirty="0">
                <a:latin typeface="Aptos Display" panose="020B0004020202020204" pitchFamily="34" charset="0"/>
              </a:rPr>
              <a:t>Feature Engineering and Selection Modules</a:t>
            </a:r>
            <a:br>
              <a:rPr lang="en-US" sz="3600" b="1" dirty="0">
                <a:latin typeface="Aptos Display" panose="020B0004020202020204" pitchFamily="34" charset="0"/>
              </a:rPr>
            </a:br>
            <a:endParaRPr lang="en-IN" dirty="0"/>
          </a:p>
        </p:txBody>
      </p:sp>
      <p:sp>
        <p:nvSpPr>
          <p:cNvPr id="3" name="Content Placeholder 2">
            <a:extLst>
              <a:ext uri="{FF2B5EF4-FFF2-40B4-BE49-F238E27FC236}">
                <a16:creationId xmlns:a16="http://schemas.microsoft.com/office/drawing/2014/main" id="{BDB28B41-0833-B0B9-DACD-1CB3D9790E94}"/>
              </a:ext>
            </a:extLst>
          </p:cNvPr>
          <p:cNvSpPr>
            <a:spLocks noGrp="1"/>
          </p:cNvSpPr>
          <p:nvPr>
            <p:ph idx="1"/>
          </p:nvPr>
        </p:nvSpPr>
        <p:spPr>
          <a:xfrm>
            <a:off x="2067790" y="1402772"/>
            <a:ext cx="9621983" cy="5455228"/>
          </a:xfrm>
        </p:spPr>
        <p:txBody>
          <a:bodyPr>
            <a:normAutofit lnSpcReduction="10000"/>
          </a:bodyPr>
          <a:lstStyle/>
          <a:p>
            <a:pPr algn="just">
              <a:lnSpc>
                <a:spcPct val="160000"/>
              </a:lnSpc>
              <a:buFont typeface="Wingdings" panose="05000000000000000000" pitchFamily="2" charset="2"/>
              <a:buChar char="q"/>
            </a:pPr>
            <a:r>
              <a:rPr lang="en-US" b="1" dirty="0">
                <a:latin typeface="Aptos Display" panose="020B0004020202020204" pitchFamily="34" charset="0"/>
              </a:rPr>
              <a:t>Feature Extraction</a:t>
            </a:r>
            <a:r>
              <a:rPr lang="en-US" dirty="0">
                <a:latin typeface="Aptos Display" panose="020B0004020202020204" pitchFamily="34" charset="0"/>
              </a:rPr>
              <a:t>:</a:t>
            </a:r>
          </a:p>
          <a:p>
            <a:pPr marL="742950" lvl="1" indent="-285750" algn="just">
              <a:lnSpc>
                <a:spcPct val="160000"/>
              </a:lnSpc>
              <a:buFont typeface="Arial" panose="020B0604020202020204" pitchFamily="34" charset="0"/>
              <a:buChar char="•"/>
            </a:pPr>
            <a:r>
              <a:rPr lang="en-US" sz="1800" b="1" dirty="0">
                <a:latin typeface="Aptos Display" panose="020B0004020202020204" pitchFamily="34" charset="0"/>
              </a:rPr>
              <a:t>Technical Indicators</a:t>
            </a:r>
            <a:r>
              <a:rPr lang="en-US" sz="1800" dirty="0">
                <a:latin typeface="Aptos Display" panose="020B0004020202020204" pitchFamily="34" charset="0"/>
              </a:rPr>
              <a:t>: Indicators like moving averages, Relative Strength Index (RSI), MACD (Moving Average Convergence Divergence), and Bollinger Bands are commonly used to extract features that capture market trends and price momentum.</a:t>
            </a:r>
          </a:p>
          <a:p>
            <a:pPr marL="742950" lvl="1" indent="-285750" algn="just">
              <a:lnSpc>
                <a:spcPct val="160000"/>
              </a:lnSpc>
              <a:buFont typeface="Arial" panose="020B0604020202020204" pitchFamily="34" charset="0"/>
              <a:buChar char="•"/>
            </a:pPr>
            <a:r>
              <a:rPr lang="en-US" sz="1800" b="1" dirty="0">
                <a:latin typeface="Aptos Display" panose="020B0004020202020204" pitchFamily="34" charset="0"/>
              </a:rPr>
              <a:t>Sentiment Analysis</a:t>
            </a:r>
            <a:r>
              <a:rPr lang="en-US" sz="1800" dirty="0">
                <a:latin typeface="Aptos Display" panose="020B0004020202020204" pitchFamily="34" charset="0"/>
              </a:rPr>
              <a:t>: NLP techniques (e.g., sentiment classification, keyword extraction) are used to analyze market sentiment from news articles, social media posts, or earnings reports.</a:t>
            </a:r>
          </a:p>
          <a:p>
            <a:pPr algn="just">
              <a:lnSpc>
                <a:spcPct val="160000"/>
              </a:lnSpc>
              <a:buFont typeface="Wingdings" panose="05000000000000000000" pitchFamily="2" charset="2"/>
              <a:buChar char="q"/>
            </a:pPr>
            <a:r>
              <a:rPr lang="en-US" b="1" dirty="0">
                <a:latin typeface="Aptos Display" panose="020B0004020202020204" pitchFamily="34" charset="0"/>
              </a:rPr>
              <a:t>Dimensionality Reduction</a:t>
            </a:r>
            <a:r>
              <a:rPr lang="en-US" dirty="0">
                <a:latin typeface="Aptos Display" panose="020B0004020202020204" pitchFamily="34" charset="0"/>
              </a:rPr>
              <a:t>:</a:t>
            </a:r>
          </a:p>
          <a:p>
            <a:pPr marL="742950" lvl="1" indent="-285750" algn="just">
              <a:lnSpc>
                <a:spcPct val="160000"/>
              </a:lnSpc>
              <a:buFont typeface="Arial" panose="020B0604020202020204" pitchFamily="34" charset="0"/>
              <a:buChar char="•"/>
            </a:pPr>
            <a:r>
              <a:rPr lang="en-US" sz="1800" b="1" dirty="0">
                <a:latin typeface="Aptos Display" panose="020B0004020202020204" pitchFamily="34" charset="0"/>
              </a:rPr>
              <a:t>Principal Component Analysis (PCA)</a:t>
            </a:r>
            <a:r>
              <a:rPr lang="en-US" sz="1800" dirty="0">
                <a:latin typeface="Aptos Display" panose="020B0004020202020204" pitchFamily="34" charset="0"/>
              </a:rPr>
              <a:t>: Reduces the number of features by transforming them into a smaller set of uncorrelated components while retaining most of the original variance.</a:t>
            </a:r>
          </a:p>
          <a:p>
            <a:pPr marL="742950" lvl="1" indent="-285750" algn="just">
              <a:lnSpc>
                <a:spcPct val="160000"/>
              </a:lnSpc>
              <a:buFont typeface="Arial" panose="020B0604020202020204" pitchFamily="34" charset="0"/>
              <a:buChar char="•"/>
            </a:pPr>
            <a:r>
              <a:rPr lang="en-US" sz="1800" b="1" dirty="0">
                <a:latin typeface="Aptos Display" panose="020B0004020202020204" pitchFamily="34" charset="0"/>
              </a:rPr>
              <a:t>t-SNE (t-Distributed Stochastic Neighbor Embedding)</a:t>
            </a:r>
            <a:r>
              <a:rPr lang="en-US" sz="1800" dirty="0">
                <a:latin typeface="Aptos Display" panose="020B0004020202020204" pitchFamily="34" charset="0"/>
              </a:rPr>
              <a:t>: Another technique for reducing high-dimensional data to 2 or 3 dimensions for visualization and clustering.</a:t>
            </a:r>
          </a:p>
          <a:p>
            <a:endParaRPr lang="en-IN" dirty="0"/>
          </a:p>
        </p:txBody>
      </p:sp>
    </p:spTree>
    <p:extLst>
      <p:ext uri="{BB962C8B-B14F-4D97-AF65-F5344CB8AC3E}">
        <p14:creationId xmlns:p14="http://schemas.microsoft.com/office/powerpoint/2010/main" val="3229298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ECE2B-AB09-FA09-008B-37B4964BB03C}"/>
              </a:ext>
            </a:extLst>
          </p:cNvPr>
          <p:cNvSpPr>
            <a:spLocks noGrp="1"/>
          </p:cNvSpPr>
          <p:nvPr>
            <p:ph type="title"/>
          </p:nvPr>
        </p:nvSpPr>
        <p:spPr>
          <a:xfrm>
            <a:off x="1720089" y="644892"/>
            <a:ext cx="8911687" cy="1280890"/>
          </a:xfrm>
        </p:spPr>
        <p:txBody>
          <a:bodyPr/>
          <a:lstStyle/>
          <a:p>
            <a:r>
              <a:rPr lang="en-US" sz="3600" b="1" dirty="0">
                <a:latin typeface="Aptos Display" panose="020B0004020202020204" pitchFamily="34" charset="0"/>
              </a:rPr>
              <a:t>Model Building and Training Modules</a:t>
            </a:r>
            <a:br>
              <a:rPr lang="en-US" sz="3600" b="1" dirty="0">
                <a:latin typeface="Aptos Display" panose="020B0004020202020204" pitchFamily="34" charset="0"/>
              </a:rPr>
            </a:br>
            <a:endParaRPr lang="en-IN" dirty="0"/>
          </a:p>
        </p:txBody>
      </p:sp>
      <p:sp>
        <p:nvSpPr>
          <p:cNvPr id="3" name="Content Placeholder 2">
            <a:extLst>
              <a:ext uri="{FF2B5EF4-FFF2-40B4-BE49-F238E27FC236}">
                <a16:creationId xmlns:a16="http://schemas.microsoft.com/office/drawing/2014/main" id="{31DEA5B9-A0AE-7996-B48C-B77EBC863109}"/>
              </a:ext>
            </a:extLst>
          </p:cNvPr>
          <p:cNvSpPr>
            <a:spLocks noGrp="1"/>
          </p:cNvSpPr>
          <p:nvPr>
            <p:ph idx="1"/>
          </p:nvPr>
        </p:nvSpPr>
        <p:spPr>
          <a:xfrm>
            <a:off x="1903124" y="1174172"/>
            <a:ext cx="9914003" cy="5683828"/>
          </a:xfrm>
        </p:spPr>
        <p:txBody>
          <a:bodyPr>
            <a:normAutofit fontScale="92500" lnSpcReduction="10000"/>
          </a:bodyPr>
          <a:lstStyle/>
          <a:p>
            <a:pPr algn="just">
              <a:lnSpc>
                <a:spcPct val="160000"/>
              </a:lnSpc>
              <a:buFont typeface="Wingdings" panose="05000000000000000000" pitchFamily="2" charset="2"/>
              <a:buChar char="q"/>
            </a:pPr>
            <a:r>
              <a:rPr lang="en-US" sz="1900" b="1" dirty="0">
                <a:latin typeface="Aptos Display" panose="020B0004020202020204" pitchFamily="34" charset="0"/>
              </a:rPr>
              <a:t>Machine Learning Models</a:t>
            </a:r>
            <a:r>
              <a:rPr lang="en-US" sz="1900" dirty="0">
                <a:latin typeface="Aptos Display" panose="020B0004020202020204" pitchFamily="34" charset="0"/>
              </a:rPr>
              <a:t>:</a:t>
            </a:r>
          </a:p>
          <a:p>
            <a:pPr marL="742950" lvl="1" indent="-285750" algn="just">
              <a:lnSpc>
                <a:spcPct val="160000"/>
              </a:lnSpc>
              <a:buFont typeface="Arial" panose="020B0604020202020204" pitchFamily="34" charset="0"/>
              <a:buChar char="•"/>
            </a:pPr>
            <a:r>
              <a:rPr lang="en-US" sz="1900" b="1" dirty="0">
                <a:latin typeface="Aptos Display" panose="020B0004020202020204" pitchFamily="34" charset="0"/>
              </a:rPr>
              <a:t>Supervised Learning</a:t>
            </a:r>
            <a:r>
              <a:rPr lang="en-US" sz="1900" dirty="0">
                <a:latin typeface="Aptos Display" panose="020B0004020202020204" pitchFamily="34" charset="0"/>
              </a:rPr>
              <a:t>: Techniques like Linear Regression, Random Forests, Support Vector Machines (SVM), and Gradient Boosting Machines (GBM) are used to predict continuous values (e.g., stock prices) or categorical values (e.g., whether the market will go up or down).</a:t>
            </a:r>
          </a:p>
          <a:p>
            <a:pPr marL="742950" lvl="1" indent="-285750" algn="just">
              <a:lnSpc>
                <a:spcPct val="160000"/>
              </a:lnSpc>
              <a:buFont typeface="Arial" panose="020B0604020202020204" pitchFamily="34" charset="0"/>
              <a:buChar char="•"/>
            </a:pPr>
            <a:r>
              <a:rPr lang="en-US" sz="1900" b="1" dirty="0">
                <a:latin typeface="Aptos Display" panose="020B0004020202020204" pitchFamily="34" charset="0"/>
              </a:rPr>
              <a:t>Unsupervised Learning</a:t>
            </a:r>
            <a:r>
              <a:rPr lang="en-US" sz="1900" dirty="0">
                <a:latin typeface="Aptos Display" panose="020B0004020202020204" pitchFamily="34" charset="0"/>
              </a:rPr>
              <a:t>: Clustering algorithms (e.g., K-means, DBSCAN) are useful for segmenting market data into groups that share similar characteristics, helping to detect patterns or trends in the market.</a:t>
            </a:r>
          </a:p>
          <a:p>
            <a:pPr algn="just">
              <a:lnSpc>
                <a:spcPct val="160000"/>
              </a:lnSpc>
              <a:buFont typeface="Wingdings" panose="05000000000000000000" pitchFamily="2" charset="2"/>
              <a:buChar char="q"/>
            </a:pPr>
            <a:r>
              <a:rPr lang="en-US" sz="1900" b="1" dirty="0">
                <a:latin typeface="Aptos Display" panose="020B0004020202020204" pitchFamily="34" charset="0"/>
              </a:rPr>
              <a:t>Deep Learning Models</a:t>
            </a:r>
            <a:r>
              <a:rPr lang="en-US" sz="1900" dirty="0">
                <a:latin typeface="Aptos Display" panose="020B0004020202020204" pitchFamily="34" charset="0"/>
              </a:rPr>
              <a:t>:</a:t>
            </a:r>
          </a:p>
          <a:p>
            <a:pPr marL="742950" lvl="1" indent="-285750" algn="just">
              <a:lnSpc>
                <a:spcPct val="160000"/>
              </a:lnSpc>
              <a:buFont typeface="Arial" panose="020B0604020202020204" pitchFamily="34" charset="0"/>
              <a:buChar char="•"/>
            </a:pPr>
            <a:r>
              <a:rPr lang="en-US" sz="1900" b="1" dirty="0">
                <a:latin typeface="Aptos Display" panose="020B0004020202020204" pitchFamily="34" charset="0"/>
              </a:rPr>
              <a:t>Feedforward Neural Networks (FNNs)</a:t>
            </a:r>
            <a:r>
              <a:rPr lang="en-US" sz="1900" dirty="0">
                <a:latin typeface="Aptos Display" panose="020B0004020202020204" pitchFamily="34" charset="0"/>
              </a:rPr>
              <a:t>: These models are commonly used for regression tasks, such as predicting stock prices.</a:t>
            </a:r>
          </a:p>
          <a:p>
            <a:pPr marL="742950" lvl="1" indent="-285750" algn="just">
              <a:lnSpc>
                <a:spcPct val="160000"/>
              </a:lnSpc>
              <a:buFont typeface="Arial" panose="020B0604020202020204" pitchFamily="34" charset="0"/>
              <a:buChar char="•"/>
            </a:pPr>
            <a:r>
              <a:rPr lang="en-US" sz="1900" b="1" dirty="0">
                <a:latin typeface="Aptos Display" panose="020B0004020202020204" pitchFamily="34" charset="0"/>
              </a:rPr>
              <a:t>Convolutional Neural Networks (CNNs)</a:t>
            </a:r>
            <a:r>
              <a:rPr lang="en-US" sz="1900" dirty="0">
                <a:latin typeface="Aptos Display" panose="020B0004020202020204" pitchFamily="34" charset="0"/>
              </a:rPr>
              <a:t>: Though typically used in image recognition, CNNs can also be applied to time-series data (such as candlestick charts) to capture spatial patterns.</a:t>
            </a:r>
          </a:p>
          <a:p>
            <a:endParaRPr lang="en-IN" dirty="0"/>
          </a:p>
        </p:txBody>
      </p:sp>
    </p:spTree>
    <p:extLst>
      <p:ext uri="{BB962C8B-B14F-4D97-AF65-F5344CB8AC3E}">
        <p14:creationId xmlns:p14="http://schemas.microsoft.com/office/powerpoint/2010/main" val="1792858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ECDE8-0BF0-F885-FA2E-B42E595A5088}"/>
              </a:ext>
            </a:extLst>
          </p:cNvPr>
          <p:cNvSpPr>
            <a:spLocks noGrp="1"/>
          </p:cNvSpPr>
          <p:nvPr>
            <p:ph type="title"/>
          </p:nvPr>
        </p:nvSpPr>
        <p:spPr>
          <a:xfrm>
            <a:off x="1640156" y="603328"/>
            <a:ext cx="8911687" cy="1280890"/>
          </a:xfrm>
        </p:spPr>
        <p:txBody>
          <a:bodyPr/>
          <a:lstStyle/>
          <a:p>
            <a:r>
              <a:rPr lang="en-US" sz="3600" b="1" dirty="0">
                <a:latin typeface="Aptos Display" panose="020B0004020202020204" pitchFamily="34" charset="0"/>
              </a:rPr>
              <a:t>Model Evaluation and Validation Modules</a:t>
            </a:r>
            <a:br>
              <a:rPr lang="en-IN" sz="3600" b="1" dirty="0">
                <a:latin typeface="Aptos Display" panose="020B0004020202020204" pitchFamily="34" charset="0"/>
              </a:rPr>
            </a:br>
            <a:endParaRPr lang="en-IN" dirty="0"/>
          </a:p>
        </p:txBody>
      </p:sp>
      <p:sp>
        <p:nvSpPr>
          <p:cNvPr id="3" name="Content Placeholder 2">
            <a:extLst>
              <a:ext uri="{FF2B5EF4-FFF2-40B4-BE49-F238E27FC236}">
                <a16:creationId xmlns:a16="http://schemas.microsoft.com/office/drawing/2014/main" id="{175C3530-B0D0-F941-3F94-09EC98FB4B43}"/>
              </a:ext>
            </a:extLst>
          </p:cNvPr>
          <p:cNvSpPr>
            <a:spLocks noGrp="1"/>
          </p:cNvSpPr>
          <p:nvPr>
            <p:ph idx="1"/>
          </p:nvPr>
        </p:nvSpPr>
        <p:spPr>
          <a:xfrm>
            <a:off x="1764847" y="1392382"/>
            <a:ext cx="9924926" cy="5049982"/>
          </a:xfrm>
        </p:spPr>
        <p:txBody>
          <a:bodyPr>
            <a:normAutofit/>
          </a:bodyPr>
          <a:lstStyle/>
          <a:p>
            <a:pPr algn="just">
              <a:lnSpc>
                <a:spcPct val="150000"/>
              </a:lnSpc>
              <a:buFont typeface="Wingdings" panose="05000000000000000000" pitchFamily="2" charset="2"/>
              <a:buChar char="q"/>
            </a:pPr>
            <a:r>
              <a:rPr lang="en-US" b="1" dirty="0">
                <a:latin typeface="Aptos Display" panose="020B0004020202020204" pitchFamily="34" charset="0"/>
              </a:rPr>
              <a:t>Cross-Validation</a:t>
            </a:r>
            <a:r>
              <a:rPr lang="en-US" dirty="0">
                <a:latin typeface="Aptos Display" panose="020B0004020202020204" pitchFamily="34" charset="0"/>
              </a:rPr>
              <a:t>: Techniques such as k-fold cross-validation are used to assess the model's generalization ability and reduce overfitting.</a:t>
            </a:r>
          </a:p>
          <a:p>
            <a:pPr algn="just">
              <a:lnSpc>
                <a:spcPct val="150000"/>
              </a:lnSpc>
              <a:buFont typeface="Wingdings" panose="05000000000000000000" pitchFamily="2" charset="2"/>
              <a:buChar char="q"/>
            </a:pPr>
            <a:r>
              <a:rPr lang="en-US" b="1" dirty="0">
                <a:latin typeface="Aptos Display" panose="020B0004020202020204" pitchFamily="34" charset="0"/>
              </a:rPr>
              <a:t>Performance Metrics</a:t>
            </a:r>
            <a:r>
              <a:rPr lang="en-US" dirty="0">
                <a:latin typeface="Aptos Display" panose="020B0004020202020204" pitchFamily="34" charset="0"/>
              </a:rPr>
              <a:t>:</a:t>
            </a:r>
          </a:p>
          <a:p>
            <a:pPr marL="742950" lvl="1" indent="-285750" algn="just">
              <a:lnSpc>
                <a:spcPct val="150000"/>
              </a:lnSpc>
              <a:buFont typeface="Arial" panose="020B0604020202020204" pitchFamily="34" charset="0"/>
              <a:buChar char="•"/>
            </a:pPr>
            <a:r>
              <a:rPr lang="en-US" sz="1800" b="1" dirty="0">
                <a:latin typeface="Aptos Display" panose="020B0004020202020204" pitchFamily="34" charset="0"/>
              </a:rPr>
              <a:t>Regression Metrics</a:t>
            </a:r>
            <a:r>
              <a:rPr lang="en-US" sz="1800" dirty="0">
                <a:latin typeface="Aptos Display" panose="020B0004020202020204" pitchFamily="34" charset="0"/>
              </a:rPr>
              <a:t>: For predicting continuous values, metrics like Mean Squared Error (MSE), Mean Absolute Error (MAE), and R-squared are used to evaluate model performance.</a:t>
            </a:r>
          </a:p>
          <a:p>
            <a:pPr marL="742950" lvl="1" indent="-285750" algn="just">
              <a:lnSpc>
                <a:spcPct val="150000"/>
              </a:lnSpc>
              <a:buFont typeface="Arial" panose="020B0604020202020204" pitchFamily="34" charset="0"/>
              <a:buChar char="•"/>
            </a:pPr>
            <a:r>
              <a:rPr lang="en-US" sz="1800" b="1" dirty="0">
                <a:latin typeface="Aptos Display" panose="020B0004020202020204" pitchFamily="34" charset="0"/>
              </a:rPr>
              <a:t>Classification Metrics</a:t>
            </a:r>
            <a:r>
              <a:rPr lang="en-US" sz="1800" dirty="0">
                <a:latin typeface="Aptos Display" panose="020B0004020202020204" pitchFamily="34" charset="0"/>
              </a:rPr>
              <a:t>: For predicting categorical outcomes, metrics like Accuracy, Precision, Recall, F1-score, and the ROC-AUC (Receiver Operating Characteristic - Area Under Curve) are used to assess performance.</a:t>
            </a:r>
          </a:p>
          <a:p>
            <a:pPr algn="just">
              <a:lnSpc>
                <a:spcPct val="150000"/>
              </a:lnSpc>
              <a:buFont typeface="Wingdings" panose="05000000000000000000" pitchFamily="2" charset="2"/>
              <a:buChar char="q"/>
            </a:pPr>
            <a:r>
              <a:rPr lang="en-US" b="1" dirty="0">
                <a:latin typeface="Aptos Display" panose="020B0004020202020204" pitchFamily="34" charset="0"/>
              </a:rPr>
              <a:t>Hyperparameter Tuning</a:t>
            </a:r>
            <a:r>
              <a:rPr lang="en-US" dirty="0">
                <a:latin typeface="Aptos Display" panose="020B0004020202020204" pitchFamily="34" charset="0"/>
              </a:rPr>
              <a:t>: Tools like Grid Search and Random Search are used to optimize model hyperparameters (e.g., learning rate, number of layers in a neural network).</a:t>
            </a:r>
          </a:p>
          <a:p>
            <a:endParaRPr lang="en-IN" dirty="0"/>
          </a:p>
        </p:txBody>
      </p:sp>
    </p:spTree>
    <p:extLst>
      <p:ext uri="{BB962C8B-B14F-4D97-AF65-F5344CB8AC3E}">
        <p14:creationId xmlns:p14="http://schemas.microsoft.com/office/powerpoint/2010/main" val="3678532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DC00C-A8C9-4339-3FA3-D0514E0E46B0}"/>
              </a:ext>
            </a:extLst>
          </p:cNvPr>
          <p:cNvSpPr>
            <a:spLocks noGrp="1"/>
          </p:cNvSpPr>
          <p:nvPr>
            <p:ph type="title"/>
          </p:nvPr>
        </p:nvSpPr>
        <p:spPr>
          <a:xfrm>
            <a:off x="1865561" y="676064"/>
            <a:ext cx="8911687" cy="1280890"/>
          </a:xfrm>
        </p:spPr>
        <p:txBody>
          <a:bodyPr/>
          <a:lstStyle/>
          <a:p>
            <a:r>
              <a:rPr lang="en-IN" b="1" dirty="0"/>
              <a:t>Software Details</a:t>
            </a:r>
          </a:p>
        </p:txBody>
      </p:sp>
      <p:sp>
        <p:nvSpPr>
          <p:cNvPr id="3" name="Content Placeholder 2">
            <a:extLst>
              <a:ext uri="{FF2B5EF4-FFF2-40B4-BE49-F238E27FC236}">
                <a16:creationId xmlns:a16="http://schemas.microsoft.com/office/drawing/2014/main" id="{1A7EF80E-B8B6-181A-9893-0DEF6CB58998}"/>
              </a:ext>
            </a:extLst>
          </p:cNvPr>
          <p:cNvSpPr>
            <a:spLocks noGrp="1"/>
          </p:cNvSpPr>
          <p:nvPr>
            <p:ph idx="1"/>
          </p:nvPr>
        </p:nvSpPr>
        <p:spPr>
          <a:xfrm>
            <a:off x="1865561" y="1540189"/>
            <a:ext cx="8915400" cy="3777622"/>
          </a:xfrm>
        </p:spPr>
        <p:txBody>
          <a:bodyPr>
            <a:normAutofit/>
          </a:bodyPr>
          <a:lstStyle/>
          <a:p>
            <a:pPr algn="just">
              <a:lnSpc>
                <a:spcPct val="150000"/>
              </a:lnSpc>
            </a:pPr>
            <a:r>
              <a:rPr lang="en-US" sz="1800" dirty="0">
                <a:latin typeface="Aptos Display" panose="020B0004020202020204" pitchFamily="34"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latin typeface="Aptos Display" panose="020B0004020202020204" pitchFamily="34"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Aptos Display"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132283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DDBC7-DEAA-B21C-2146-8D31182A087A}"/>
              </a:ext>
            </a:extLst>
          </p:cNvPr>
          <p:cNvSpPr>
            <a:spLocks noGrp="1"/>
          </p:cNvSpPr>
          <p:nvPr>
            <p:ph type="title"/>
          </p:nvPr>
        </p:nvSpPr>
        <p:spPr>
          <a:xfrm>
            <a:off x="1761652" y="613719"/>
            <a:ext cx="8911687" cy="1280890"/>
          </a:xfrm>
        </p:spPr>
        <p:txBody>
          <a:bodyPr/>
          <a:lstStyle/>
          <a:p>
            <a:r>
              <a:rPr lang="en-IN" b="1" dirty="0"/>
              <a:t>Front End</a:t>
            </a:r>
          </a:p>
        </p:txBody>
      </p:sp>
      <p:sp>
        <p:nvSpPr>
          <p:cNvPr id="3" name="Content Placeholder 2">
            <a:extLst>
              <a:ext uri="{FF2B5EF4-FFF2-40B4-BE49-F238E27FC236}">
                <a16:creationId xmlns:a16="http://schemas.microsoft.com/office/drawing/2014/main" id="{D4414F68-2514-18BF-D9A7-281F9D10AEF1}"/>
              </a:ext>
            </a:extLst>
          </p:cNvPr>
          <p:cNvSpPr>
            <a:spLocks noGrp="1"/>
          </p:cNvSpPr>
          <p:nvPr>
            <p:ph idx="1"/>
          </p:nvPr>
        </p:nvSpPr>
        <p:spPr>
          <a:xfrm>
            <a:off x="1844780" y="1433945"/>
            <a:ext cx="9742960" cy="4311022"/>
          </a:xfrm>
        </p:spPr>
        <p:txBody>
          <a:bodyPr>
            <a:normAutofit/>
          </a:bodyPr>
          <a:lstStyle/>
          <a:p>
            <a:pPr algn="just">
              <a:lnSpc>
                <a:spcPct val="150000"/>
              </a:lnSpc>
            </a:pPr>
            <a:r>
              <a:rPr lang="en-US" dirty="0">
                <a:latin typeface="Aptos Display" panose="020B0004020202020204" pitchFamily="34"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Aptos Display" panose="020B0004020202020204" pitchFamily="34"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Aptos Display"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624473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F6D69-1189-2836-31DF-AD783408BB90}"/>
              </a:ext>
            </a:extLst>
          </p:cNvPr>
          <p:cNvSpPr>
            <a:spLocks noGrp="1"/>
          </p:cNvSpPr>
          <p:nvPr>
            <p:ph type="title"/>
          </p:nvPr>
        </p:nvSpPr>
        <p:spPr>
          <a:xfrm>
            <a:off x="1640156" y="582546"/>
            <a:ext cx="8911687" cy="1280890"/>
          </a:xfrm>
        </p:spPr>
        <p:txBody>
          <a:bodyPr/>
          <a:lstStyle/>
          <a:p>
            <a:r>
              <a:rPr lang="en-IN" b="1" dirty="0"/>
              <a:t>Database</a:t>
            </a:r>
          </a:p>
        </p:txBody>
      </p:sp>
      <p:sp>
        <p:nvSpPr>
          <p:cNvPr id="3" name="Content Placeholder 2">
            <a:extLst>
              <a:ext uri="{FF2B5EF4-FFF2-40B4-BE49-F238E27FC236}">
                <a16:creationId xmlns:a16="http://schemas.microsoft.com/office/drawing/2014/main" id="{E00C1708-B1F6-B185-6B5D-2AC6F1310E07}"/>
              </a:ext>
            </a:extLst>
          </p:cNvPr>
          <p:cNvSpPr>
            <a:spLocks noGrp="1"/>
          </p:cNvSpPr>
          <p:nvPr>
            <p:ph idx="1"/>
          </p:nvPr>
        </p:nvSpPr>
        <p:spPr>
          <a:xfrm>
            <a:off x="1640156" y="1491698"/>
            <a:ext cx="9509557" cy="4248677"/>
          </a:xfrm>
        </p:spPr>
        <p:txBody>
          <a:bodyPr>
            <a:normAutofit/>
          </a:bodyPr>
          <a:lstStyle/>
          <a:p>
            <a:pPr algn="just">
              <a:lnSpc>
                <a:spcPct val="150000"/>
              </a:lnSpc>
            </a:pPr>
            <a:r>
              <a:rPr lang="en-US" sz="1800" dirty="0">
                <a:latin typeface="Aptos Display" panose="020B0004020202020204" pitchFamily="34"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Aptos Display" panose="020B0004020202020204" pitchFamily="34"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Aptos Display" panose="020B0004020202020204" pitchFamily="34"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Aptos Display" panose="020B00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1984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597CE-BCFE-2F21-3290-8F6B3DA52E15}"/>
              </a:ext>
            </a:extLst>
          </p:cNvPr>
          <p:cNvSpPr>
            <a:spLocks noGrp="1"/>
          </p:cNvSpPr>
          <p:nvPr>
            <p:ph type="title"/>
          </p:nvPr>
        </p:nvSpPr>
        <p:spPr>
          <a:xfrm>
            <a:off x="1640156" y="572156"/>
            <a:ext cx="8911687" cy="1280890"/>
          </a:xfrm>
        </p:spPr>
        <p:txBody>
          <a:bodyPr/>
          <a:lstStyle/>
          <a:p>
            <a:r>
              <a:rPr lang="en-IN" b="1" dirty="0"/>
              <a:t>Cloud Web Server</a:t>
            </a:r>
          </a:p>
        </p:txBody>
      </p:sp>
      <p:sp>
        <p:nvSpPr>
          <p:cNvPr id="3" name="Content Placeholder 2">
            <a:extLst>
              <a:ext uri="{FF2B5EF4-FFF2-40B4-BE49-F238E27FC236}">
                <a16:creationId xmlns:a16="http://schemas.microsoft.com/office/drawing/2014/main" id="{843DDEE3-3117-8AD9-EDDA-3C3501AD62F3}"/>
              </a:ext>
            </a:extLst>
          </p:cNvPr>
          <p:cNvSpPr>
            <a:spLocks noGrp="1"/>
          </p:cNvSpPr>
          <p:nvPr>
            <p:ph idx="1"/>
          </p:nvPr>
        </p:nvSpPr>
        <p:spPr>
          <a:xfrm>
            <a:off x="1882629" y="1540188"/>
            <a:ext cx="9786361" cy="4745655"/>
          </a:xfrm>
        </p:spPr>
        <p:txBody>
          <a:bodyPr>
            <a:normAutofit/>
          </a:bodyPr>
          <a:lstStyle/>
          <a:p>
            <a:pPr algn="just">
              <a:lnSpc>
                <a:spcPct val="150000"/>
              </a:lnSpc>
            </a:pPr>
            <a:r>
              <a:rPr lang="en-US" dirty="0">
                <a:latin typeface="Aptos Display" panose="020B0004020202020204" pitchFamily="34"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Aptos Display" panose="020B0004020202020204" pitchFamily="34"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Aptos Display" panose="020B0004020202020204" pitchFamily="34"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Aptos Display" panose="020B0004020202020204" pitchFamily="34" charset="0"/>
              <a:cs typeface="Times New Roman" panose="02020603050405020304" pitchFamily="18" charset="0"/>
            </a:endParaRPr>
          </a:p>
          <a:p>
            <a:endParaRPr lang="en-IN" b="1" dirty="0"/>
          </a:p>
        </p:txBody>
      </p:sp>
    </p:spTree>
    <p:extLst>
      <p:ext uri="{BB962C8B-B14F-4D97-AF65-F5344CB8AC3E}">
        <p14:creationId xmlns:p14="http://schemas.microsoft.com/office/powerpoint/2010/main" val="3888781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24F1F-126C-357E-D84C-C5FA3AB22703}"/>
              </a:ext>
            </a:extLst>
          </p:cNvPr>
          <p:cNvSpPr>
            <a:spLocks noGrp="1"/>
          </p:cNvSpPr>
          <p:nvPr>
            <p:ph type="title"/>
          </p:nvPr>
        </p:nvSpPr>
        <p:spPr>
          <a:xfrm>
            <a:off x="1855170" y="572155"/>
            <a:ext cx="8911687" cy="128089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6C5491E0-A395-8D8A-1E02-D7E989A83FA4}"/>
              </a:ext>
            </a:extLst>
          </p:cNvPr>
          <p:cNvSpPr>
            <a:spLocks noGrp="1"/>
          </p:cNvSpPr>
          <p:nvPr>
            <p:ph idx="1"/>
          </p:nvPr>
        </p:nvSpPr>
        <p:spPr>
          <a:xfrm>
            <a:off x="2454130" y="1447800"/>
            <a:ext cx="8915400" cy="3777622"/>
          </a:xfrm>
        </p:spPr>
        <p:txBody>
          <a:bodyPr/>
          <a:lstStyle/>
          <a:p>
            <a:pPr algn="just">
              <a:lnSpc>
                <a:spcPct val="150000"/>
              </a:lnSpc>
            </a:pPr>
            <a:r>
              <a:rPr lang="en-US" sz="1800" dirty="0">
                <a:latin typeface="Aptos Display" panose="020B0004020202020204" pitchFamily="34" charset="0"/>
                <a:cs typeface="Times New Roman" pitchFamily="18" charset="0"/>
              </a:rPr>
              <a:t>Operating System	: Windows 10</a:t>
            </a:r>
          </a:p>
          <a:p>
            <a:pPr algn="just">
              <a:lnSpc>
                <a:spcPct val="150000"/>
              </a:lnSpc>
            </a:pPr>
            <a:r>
              <a:rPr lang="en-US" sz="1800" dirty="0">
                <a:latin typeface="Aptos Display" panose="020B0004020202020204" pitchFamily="34" charset="0"/>
                <a:cs typeface="Times New Roman" pitchFamily="18" charset="0"/>
              </a:rPr>
              <a:t>Language	               :PYTHON Google </a:t>
            </a:r>
            <a:r>
              <a:rPr lang="en-US" sz="1800" dirty="0" err="1">
                <a:latin typeface="Aptos Display" panose="020B0004020202020204" pitchFamily="34" charset="0"/>
                <a:cs typeface="Times New Roman" pitchFamily="18" charset="0"/>
              </a:rPr>
              <a:t>Colab</a:t>
            </a:r>
            <a:endParaRPr lang="en-US" sz="1800" dirty="0">
              <a:latin typeface="Aptos Display" panose="020B0004020202020204" pitchFamily="34" charset="0"/>
              <a:cs typeface="Times New Roman" pitchFamily="18" charset="0"/>
            </a:endParaRPr>
          </a:p>
          <a:p>
            <a:endParaRPr lang="en-IN" dirty="0"/>
          </a:p>
        </p:txBody>
      </p:sp>
    </p:spTree>
    <p:extLst>
      <p:ext uri="{BB962C8B-B14F-4D97-AF65-F5344CB8AC3E}">
        <p14:creationId xmlns:p14="http://schemas.microsoft.com/office/powerpoint/2010/main" val="2350073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85E84-C3E0-1977-9B37-89B85ACD70C7}"/>
              </a:ext>
            </a:extLst>
          </p:cNvPr>
          <p:cNvSpPr>
            <a:spLocks noGrp="1"/>
          </p:cNvSpPr>
          <p:nvPr>
            <p:ph type="title"/>
          </p:nvPr>
        </p:nvSpPr>
        <p:spPr>
          <a:xfrm>
            <a:off x="1740870" y="520201"/>
            <a:ext cx="8911687" cy="128089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4EF3F7E8-26D9-E512-1B63-75F765BA4EBA}"/>
              </a:ext>
            </a:extLst>
          </p:cNvPr>
          <p:cNvSpPr>
            <a:spLocks noGrp="1"/>
          </p:cNvSpPr>
          <p:nvPr>
            <p:ph idx="1"/>
          </p:nvPr>
        </p:nvSpPr>
        <p:spPr>
          <a:xfrm>
            <a:off x="2111230" y="1375063"/>
            <a:ext cx="8915400" cy="3777622"/>
          </a:xfrm>
        </p:spPr>
        <p:txBody>
          <a:bodyPr/>
          <a:lstStyle/>
          <a:p>
            <a:pPr algn="just">
              <a:lnSpc>
                <a:spcPct val="150000"/>
              </a:lnSpc>
            </a:pPr>
            <a:r>
              <a:rPr lang="en-US" sz="1800" dirty="0">
                <a:latin typeface="Aptos Display" panose="020B0004020202020204" pitchFamily="34" charset="0"/>
                <a:cs typeface="Times New Roman" pitchFamily="18" charset="0"/>
              </a:rPr>
              <a:t>Keyboard</a:t>
            </a:r>
          </a:p>
          <a:p>
            <a:pPr algn="just">
              <a:lnSpc>
                <a:spcPct val="150000"/>
              </a:lnSpc>
            </a:pPr>
            <a:r>
              <a:rPr lang="en-US" sz="1800" dirty="0">
                <a:latin typeface="Aptos Display" panose="020B0004020202020204" pitchFamily="34" charset="0"/>
                <a:cs typeface="Times New Roman" pitchFamily="18" charset="0"/>
              </a:rPr>
              <a:t>Mouse </a:t>
            </a:r>
          </a:p>
          <a:p>
            <a:pPr algn="just">
              <a:lnSpc>
                <a:spcPct val="150000"/>
              </a:lnSpc>
            </a:pPr>
            <a:r>
              <a:rPr lang="en-US" sz="1800" dirty="0" err="1">
                <a:latin typeface="Aptos Display" panose="020B0004020202020204" pitchFamily="34" charset="0"/>
                <a:cs typeface="Times New Roman" pitchFamily="18" charset="0"/>
              </a:rPr>
              <a:t>Harddisk</a:t>
            </a:r>
            <a:r>
              <a:rPr lang="en-US" sz="1800" dirty="0">
                <a:latin typeface="Aptos Display" panose="020B0004020202020204" pitchFamily="34" charset="0"/>
                <a:cs typeface="Times New Roman" pitchFamily="18" charset="0"/>
              </a:rPr>
              <a:t>	</a:t>
            </a:r>
          </a:p>
          <a:p>
            <a:pPr algn="just">
              <a:lnSpc>
                <a:spcPct val="150000"/>
              </a:lnSpc>
            </a:pPr>
            <a:r>
              <a:rPr lang="en-US" sz="1800" dirty="0">
                <a:latin typeface="Aptos Display" panose="020B0004020202020204" pitchFamily="34" charset="0"/>
                <a:cs typeface="Times New Roman" pitchFamily="18" charset="0"/>
              </a:rPr>
              <a:t>Ram</a:t>
            </a:r>
            <a:r>
              <a:rPr lang="en-US" sz="1800" dirty="0">
                <a:cs typeface="Times New Roman" pitchFamily="18" charset="0"/>
              </a:rPr>
              <a:t>	</a:t>
            </a:r>
          </a:p>
          <a:p>
            <a:endParaRPr lang="en-IN" dirty="0"/>
          </a:p>
        </p:txBody>
      </p:sp>
    </p:spTree>
    <p:extLst>
      <p:ext uri="{BB962C8B-B14F-4D97-AF65-F5344CB8AC3E}">
        <p14:creationId xmlns:p14="http://schemas.microsoft.com/office/powerpoint/2010/main" val="5721607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F9CFA-8D51-9E07-73DF-855099132F5B}"/>
              </a:ext>
            </a:extLst>
          </p:cNvPr>
          <p:cNvSpPr>
            <a:spLocks noGrp="1"/>
          </p:cNvSpPr>
          <p:nvPr>
            <p:ph type="title"/>
          </p:nvPr>
        </p:nvSpPr>
        <p:spPr>
          <a:xfrm>
            <a:off x="1831593" y="613718"/>
            <a:ext cx="8911687" cy="1280890"/>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5DFC0F02-8540-4E01-52D0-B583A3E85A67}"/>
              </a:ext>
            </a:extLst>
          </p:cNvPr>
          <p:cNvSpPr>
            <a:spLocks noGrp="1"/>
          </p:cNvSpPr>
          <p:nvPr>
            <p:ph idx="1"/>
          </p:nvPr>
        </p:nvSpPr>
        <p:spPr>
          <a:xfrm>
            <a:off x="1922319" y="1254163"/>
            <a:ext cx="9840192" cy="5371550"/>
          </a:xfrm>
        </p:spPr>
        <p:txBody>
          <a:bodyPr>
            <a:noAutofit/>
          </a:bodyPr>
          <a:lstStyle/>
          <a:p>
            <a:pPr algn="just">
              <a:lnSpc>
                <a:spcPct val="160000"/>
              </a:lnSpc>
            </a:pPr>
            <a:r>
              <a:rPr lang="en-US" dirty="0">
                <a:latin typeface="Aptos Display" panose="020B0004020202020204" pitchFamily="34" charset="0"/>
              </a:rPr>
              <a:t>This study proposes two approaches to predict stock market indices and stock prices. This study first uses a Feed‐forward Neural Network and performs the backpropagation algorithm for the training process. This model gave a fundamental insight into the prediction trend and provided a graphical result on how the prediction should look. </a:t>
            </a:r>
          </a:p>
          <a:p>
            <a:pPr algn="just">
              <a:lnSpc>
                <a:spcPct val="160000"/>
              </a:lnSpc>
            </a:pPr>
            <a:r>
              <a:rPr lang="en-US" dirty="0">
                <a:latin typeface="Aptos Display" panose="020B0004020202020204" pitchFamily="34" charset="0"/>
              </a:rPr>
              <a:t>This model gave satisfactory results with an average prediction accuracy of 97.66%, but it required many training data and epochs to get to the above accuracy. Moreover, it also suffered from overfitting to some extent, which was handled using the </a:t>
            </a:r>
            <a:r>
              <a:rPr lang="en-US" dirty="0" err="1">
                <a:latin typeface="Aptos Display" panose="020B0004020202020204" pitchFamily="34" charset="0"/>
              </a:rPr>
              <a:t>regularisation</a:t>
            </a:r>
            <a:r>
              <a:rPr lang="en-US" dirty="0">
                <a:latin typeface="Aptos Display" panose="020B0004020202020204" pitchFamily="34" charset="0"/>
              </a:rPr>
              <a:t> method. </a:t>
            </a:r>
          </a:p>
          <a:p>
            <a:pPr algn="just">
              <a:lnSpc>
                <a:spcPct val="160000"/>
              </a:lnSpc>
            </a:pPr>
            <a:r>
              <a:rPr lang="en-US" dirty="0">
                <a:latin typeface="Aptos Display" panose="020B0004020202020204" pitchFamily="34" charset="0"/>
              </a:rPr>
              <a:t>Thus, to overcome the cost of extensive training, this study further gives another cleaner approach. The Convolution Neural Network model proved to give better results on a given dataset. The study finds a different approach to </a:t>
            </a:r>
            <a:r>
              <a:rPr lang="en-US" dirty="0" err="1">
                <a:latin typeface="Aptos Display" panose="020B0004020202020204" pitchFamily="34" charset="0"/>
              </a:rPr>
              <a:t>analyse</a:t>
            </a:r>
            <a:r>
              <a:rPr lang="en-US" dirty="0">
                <a:latin typeface="Aptos Display" panose="020B0004020202020204" pitchFamily="34" charset="0"/>
              </a:rPr>
              <a:t> time‐ series data. It </a:t>
            </a:r>
            <a:r>
              <a:rPr lang="en-US" dirty="0" err="1">
                <a:latin typeface="Aptos Display" panose="020B0004020202020204" pitchFamily="34" charset="0"/>
              </a:rPr>
              <a:t>utilises</a:t>
            </a:r>
            <a:r>
              <a:rPr lang="en-US" dirty="0">
                <a:latin typeface="Aptos Display" panose="020B0004020202020204" pitchFamily="34" charset="0"/>
              </a:rPr>
              <a:t> greyscale 2‐D histograms generated from time‐series data for prediction. </a:t>
            </a:r>
          </a:p>
        </p:txBody>
      </p:sp>
    </p:spTree>
    <p:extLst>
      <p:ext uri="{BB962C8B-B14F-4D97-AF65-F5344CB8AC3E}">
        <p14:creationId xmlns:p14="http://schemas.microsoft.com/office/powerpoint/2010/main" val="2443922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70613C-88B5-EE1D-1271-30EB7BF92E57}"/>
              </a:ext>
            </a:extLst>
          </p:cNvPr>
          <p:cNvSpPr>
            <a:spLocks noGrp="1"/>
          </p:cNvSpPr>
          <p:nvPr>
            <p:ph idx="4294967295"/>
          </p:nvPr>
        </p:nvSpPr>
        <p:spPr>
          <a:xfrm>
            <a:off x="1697182" y="606137"/>
            <a:ext cx="9961418" cy="6116781"/>
          </a:xfrm>
        </p:spPr>
        <p:txBody>
          <a:bodyPr>
            <a:normAutofit/>
          </a:bodyPr>
          <a:lstStyle/>
          <a:p>
            <a:pPr algn="just">
              <a:lnSpc>
                <a:spcPct val="150000"/>
              </a:lnSpc>
            </a:pPr>
            <a:r>
              <a:rPr lang="en-US" dirty="0">
                <a:latin typeface="Aptos Display" panose="020B0004020202020204" pitchFamily="34" charset="0"/>
              </a:rPr>
              <a:t>The entire dataset is broken down into 15 segments, every segment is fed into the CNN model, and maximum accuracy is obtained for each of them. This increase in input to the model makes a vast difference in the training time and prediction accuracy.</a:t>
            </a:r>
          </a:p>
          <a:p>
            <a:pPr algn="just">
              <a:lnSpc>
                <a:spcPct val="150000"/>
              </a:lnSpc>
            </a:pPr>
            <a:r>
              <a:rPr lang="en-US" dirty="0">
                <a:latin typeface="Aptos Display" panose="020B0004020202020204" pitchFamily="34" charset="0"/>
              </a:rPr>
              <a:t>model required way less training data and time than the previous model. After the training phase and </a:t>
            </a:r>
            <a:r>
              <a:rPr lang="en-US" dirty="0" err="1">
                <a:latin typeface="Aptos Display" panose="020B0004020202020204" pitchFamily="34" charset="0"/>
              </a:rPr>
              <a:t>quantisation</a:t>
            </a:r>
            <a:r>
              <a:rPr lang="en-US" dirty="0">
                <a:latin typeface="Aptos Display" panose="020B0004020202020204" pitchFamily="34" charset="0"/>
              </a:rPr>
              <a:t>, the average prediction accuracy of 98.92% is obtained, which is also better than that of the previous model. On the other hand, the generation of synthetic images in 2‐ D histograms adds an overhead that is not present in the first approach. </a:t>
            </a:r>
          </a:p>
          <a:p>
            <a:pPr algn="just">
              <a:lnSpc>
                <a:spcPct val="150000"/>
              </a:lnSpc>
            </a:pPr>
            <a:r>
              <a:rPr lang="en-US" dirty="0">
                <a:latin typeface="Aptos Display" panose="020B0004020202020204" pitchFamily="34" charset="0"/>
              </a:rPr>
              <a:t>Both the methods have their advantages and disadvantages, but both can provide nearly accurate predictions for a dataset of this sort. Such an efficient prediction of the stock market is essential in today's world.</a:t>
            </a:r>
          </a:p>
          <a:p>
            <a:pPr algn="just">
              <a:lnSpc>
                <a:spcPct val="150000"/>
              </a:lnSpc>
            </a:pPr>
            <a:r>
              <a:rPr lang="en-US" dirty="0">
                <a:latin typeface="Aptos Display" panose="020B0004020202020204" pitchFamily="34" charset="0"/>
              </a:rPr>
              <a:t> It would be of great use to stock market analysts who would be able to develop solutions to help companies and economies by predicting future patterns in the stock market.</a:t>
            </a:r>
            <a:endParaRPr lang="en-IN" dirty="0">
              <a:latin typeface="Aptos Display" panose="020B0004020202020204" pitchFamily="34" charset="0"/>
            </a:endParaRPr>
          </a:p>
          <a:p>
            <a:endParaRPr lang="en-IN" dirty="0"/>
          </a:p>
        </p:txBody>
      </p:sp>
    </p:spTree>
    <p:extLst>
      <p:ext uri="{BB962C8B-B14F-4D97-AF65-F5344CB8AC3E}">
        <p14:creationId xmlns:p14="http://schemas.microsoft.com/office/powerpoint/2010/main" val="387215979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C333A"/>
      </a:dk2>
      <a:lt2>
        <a:srgbClr val="D6ECED"/>
      </a:lt2>
      <a:accent1>
        <a:srgbClr val="DE32DE"/>
      </a:accent1>
      <a:accent2>
        <a:srgbClr val="F42B8A"/>
      </a:accent2>
      <a:accent3>
        <a:srgbClr val="349FE7"/>
      </a:accent3>
      <a:accent4>
        <a:srgbClr val="565FF8"/>
      </a:accent4>
      <a:accent5>
        <a:srgbClr val="876BE7"/>
      </a:accent5>
      <a:accent6>
        <a:srgbClr val="F268C2"/>
      </a:accent6>
      <a:hlink>
        <a:srgbClr val="F55CF9"/>
      </a:hlink>
      <a:folHlink>
        <a:srgbClr val="E8A0EE"/>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docProps/app.xml><?xml version="1.0" encoding="utf-8"?>
<Properties xmlns="http://schemas.openxmlformats.org/officeDocument/2006/extended-properties" xmlns:vt="http://schemas.openxmlformats.org/officeDocument/2006/docPropsVTypes">
  <Template>TM02892315[[fn=Wisp]]</Template>
  <TotalTime>40</TotalTime>
  <Words>2942</Words>
  <Application>Microsoft Office PowerPoint</Application>
  <PresentationFormat>Widescreen</PresentationFormat>
  <Paragraphs>103</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Aptos Display</vt:lpstr>
      <vt:lpstr>Arial</vt:lpstr>
      <vt:lpstr>Century Gothic</vt:lpstr>
      <vt:lpstr>Times New Roman</vt:lpstr>
      <vt:lpstr>Wingdings</vt:lpstr>
      <vt:lpstr>Wingdings 3</vt:lpstr>
      <vt:lpstr>Wisp</vt:lpstr>
      <vt:lpstr>Predicting Market Performance Using Machine and Deep Learning Techniques</vt:lpstr>
      <vt:lpstr>Abstract</vt:lpstr>
      <vt:lpstr>Objective</vt:lpstr>
      <vt:lpstr>Existing System</vt:lpstr>
      <vt:lpstr>Disadvantage</vt:lpstr>
      <vt:lpstr>PROPOSED SYSTEM :</vt:lpstr>
      <vt:lpstr>Advantage</vt:lpstr>
      <vt:lpstr>PowerPoint Presentation</vt:lpstr>
      <vt:lpstr>Introduction</vt:lpstr>
      <vt:lpstr>PowerPoint Presentation</vt:lpstr>
      <vt:lpstr>MODULES</vt:lpstr>
      <vt:lpstr>Data Collection and Preprocessing Modules  </vt:lpstr>
      <vt:lpstr>Feature Engineering and Selection Modules </vt:lpstr>
      <vt:lpstr>Model Building and Training Modules </vt:lpstr>
      <vt:lpstr>Model Evaluation and Validation Modules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4</cp:revision>
  <dcterms:created xsi:type="dcterms:W3CDTF">2024-11-29T05:28:58Z</dcterms:created>
  <dcterms:modified xsi:type="dcterms:W3CDTF">2024-11-29T06:09:04Z</dcterms:modified>
</cp:coreProperties>
</file>