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013"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Droplets-HD-Title-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ctrTitle"/>
          </p:nvPr>
        </p:nvSpPr>
        <p:spPr>
          <a:xfrm>
            <a:off x="1751012" y="1300785"/>
            <a:ext cx="8689976" cy="2509213"/>
          </a:xfrm>
        </p:spPr>
        <p:txBody>
          <a:bodyPr anchor="b">
            <a:normAutofit/>
          </a:bodyPr>
          <a:lstStyle>
            <a:lvl1pPr algn="ctr">
              <a:defRPr sz="4800"/>
            </a:lvl1pPr>
          </a:lstStyle>
          <a:p>
            <a:r>
              <a:rPr lang="en-US"/>
              <a:t>Click to edit Master title style</a:t>
            </a:r>
            <a:endParaRPr lang="en-US" dirty="0"/>
          </a:p>
        </p:txBody>
      </p:sp>
      <p:sp>
        <p:nvSpPr>
          <p:cNvPr id="3" name="Subtitle 2"/>
          <p:cNvSpPr>
            <a:spLocks noGrp="1"/>
          </p:cNvSpPr>
          <p:nvPr>
            <p:ph type="subTitle" idx="1"/>
          </p:nvPr>
        </p:nvSpPr>
        <p:spPr>
          <a:xfrm>
            <a:off x="1751012" y="3886200"/>
            <a:ext cx="8689976" cy="1371599"/>
          </a:xfrm>
        </p:spPr>
        <p:txBody>
          <a:bodyPr>
            <a:normAutofit/>
          </a:bodyPr>
          <a:lstStyle>
            <a:lvl1pPr marL="0" indent="0" algn="ctr">
              <a:buNone/>
              <a:defRPr sz="2200">
                <a:solidFill>
                  <a:schemeClr val="tx1">
                    <a:lumMod val="7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3B3B2153-274F-404E-B6A4-D5F68576C757}" type="datetimeFigureOut">
              <a:rPr lang="en-IN" smtClean="0"/>
              <a:t>02-12-2024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129DD2F-96BD-4B85-8768-0B8FDEDF827B}" type="slidenum">
              <a:rPr lang="en-IN" smtClean="0"/>
              <a:t>‹#›</a:t>
            </a:fld>
            <a:endParaRPr lang="en-IN"/>
          </a:p>
        </p:txBody>
      </p:sp>
    </p:spTree>
    <p:extLst>
      <p:ext uri="{BB962C8B-B14F-4D97-AF65-F5344CB8AC3E}">
        <p14:creationId xmlns:p14="http://schemas.microsoft.com/office/powerpoint/2010/main" val="1670345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3" name="Picture 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12" name="Content Placeholder 2"/>
          <p:cNvSpPr>
            <a:spLocks noGrp="1"/>
          </p:cNvSpPr>
          <p:nvPr>
            <p:ph sz="quarter" idx="13"/>
          </p:nvPr>
        </p:nvSpPr>
        <p:spPr>
          <a:xfrm>
            <a:off x="913774" y="2367092"/>
            <a:ext cx="10363826" cy="342410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B3B2153-274F-404E-B6A4-D5F68576C757}" type="datetimeFigureOut">
              <a:rPr lang="en-IN" smtClean="0"/>
              <a:t>02-12-2024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129DD2F-96BD-4B85-8768-0B8FDEDF827B}" type="slidenum">
              <a:rPr lang="en-IN" smtClean="0"/>
              <a:t>‹#›</a:t>
            </a:fld>
            <a:endParaRPr lang="en-IN"/>
          </a:p>
        </p:txBody>
      </p:sp>
    </p:spTree>
    <p:extLst>
      <p:ext uri="{BB962C8B-B14F-4D97-AF65-F5344CB8AC3E}">
        <p14:creationId xmlns:p14="http://schemas.microsoft.com/office/powerpoint/2010/main" val="203057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828563"/>
            <a:ext cx="10351752" cy="2736819"/>
          </a:xfrm>
        </p:spPr>
        <p:txBody>
          <a:bodyPr anchor="b">
            <a:normAutofit/>
          </a:bodyPr>
          <a:lstStyle>
            <a:lvl1pPr>
              <a:defRPr sz="4000"/>
            </a:lvl1pPr>
          </a:lstStyle>
          <a:p>
            <a:r>
              <a:rPr lang="en-US"/>
              <a:t>Click to edit Master title style</a:t>
            </a:r>
            <a:endParaRPr lang="en-US" dirty="0"/>
          </a:p>
        </p:txBody>
      </p:sp>
      <p:sp>
        <p:nvSpPr>
          <p:cNvPr id="3" name="Text Placeholder 2"/>
          <p:cNvSpPr>
            <a:spLocks noGrp="1"/>
          </p:cNvSpPr>
          <p:nvPr>
            <p:ph type="body" idx="1"/>
          </p:nvPr>
        </p:nvSpPr>
        <p:spPr>
          <a:xfrm>
            <a:off x="913774" y="3657457"/>
            <a:ext cx="10351752" cy="1368183"/>
          </a:xfrm>
        </p:spPr>
        <p:txBody>
          <a:bodyPr>
            <a:normAutofit/>
          </a:bodyPr>
          <a:lstStyle>
            <a:lvl1pPr marL="0" indent="0" algn="ctr">
              <a:buNone/>
              <a:defRPr sz="2000">
                <a:solidFill>
                  <a:schemeClr val="tx1">
                    <a:lumMod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B3B2153-274F-404E-B6A4-D5F68576C757}" type="datetimeFigureOut">
              <a:rPr lang="en-IN" smtClean="0"/>
              <a:t>02-12-2024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129DD2F-96BD-4B85-8768-0B8FDEDF827B}" type="slidenum">
              <a:rPr lang="en-IN" smtClean="0"/>
              <a:t>‹#›</a:t>
            </a:fld>
            <a:endParaRPr lang="en-IN"/>
          </a:p>
        </p:txBody>
      </p:sp>
    </p:spTree>
    <p:extLst>
      <p:ext uri="{BB962C8B-B14F-4D97-AF65-F5344CB8AC3E}">
        <p14:creationId xmlns:p14="http://schemas.microsoft.com/office/powerpoint/2010/main" val="129669493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a:t>Click to edit Master title style</a:t>
            </a:r>
            <a:endParaRPr lang="en-US" dirty="0"/>
          </a:p>
        </p:txBody>
      </p:sp>
      <p:sp>
        <p:nvSpPr>
          <p:cNvPr id="12" name="Content Placeholder 2"/>
          <p:cNvSpPr>
            <a:spLocks noGrp="1"/>
          </p:cNvSpPr>
          <p:nvPr>
            <p:ph sz="quarter" idx="13"/>
          </p:nvPr>
        </p:nvSpPr>
        <p:spPr>
          <a:xfrm>
            <a:off x="913774" y="2367092"/>
            <a:ext cx="5106026" cy="342410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3" name="Content Placeholder 3"/>
          <p:cNvSpPr>
            <a:spLocks noGrp="1"/>
          </p:cNvSpPr>
          <p:nvPr>
            <p:ph sz="quarter" idx="14"/>
          </p:nvPr>
        </p:nvSpPr>
        <p:spPr>
          <a:xfrm>
            <a:off x="6172200" y="2367092"/>
            <a:ext cx="5105400" cy="342410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B3B2153-274F-404E-B6A4-D5F68576C757}" type="datetimeFigureOut">
              <a:rPr lang="en-IN" smtClean="0"/>
              <a:t>02-12-2024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E129DD2F-96BD-4B85-8768-0B8FDEDF827B}" type="slidenum">
              <a:rPr lang="en-IN" smtClean="0"/>
              <a:t>‹#›</a:t>
            </a:fld>
            <a:endParaRPr lang="en-IN"/>
          </a:p>
        </p:txBody>
      </p:sp>
    </p:spTree>
    <p:extLst>
      <p:ext uri="{BB962C8B-B14F-4D97-AF65-F5344CB8AC3E}">
        <p14:creationId xmlns:p14="http://schemas.microsoft.com/office/powerpoint/2010/main" val="31026012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5" name="Picture 14"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46328" y="2371018"/>
            <a:ext cx="487347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Content Placeholder 3"/>
          <p:cNvSpPr>
            <a:spLocks noGrp="1"/>
          </p:cNvSpPr>
          <p:nvPr>
            <p:ph sz="quarter" idx="13"/>
          </p:nvPr>
        </p:nvSpPr>
        <p:spPr>
          <a:xfrm>
            <a:off x="913774" y="3051012"/>
            <a:ext cx="5106027" cy="27401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96423" y="2371018"/>
            <a:ext cx="488180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3" name="Content Placeholder 5"/>
          <p:cNvSpPr>
            <a:spLocks noGrp="1"/>
          </p:cNvSpPr>
          <p:nvPr>
            <p:ph sz="quarter" idx="14"/>
          </p:nvPr>
        </p:nvSpPr>
        <p:spPr>
          <a:xfrm>
            <a:off x="6172200" y="3051012"/>
            <a:ext cx="5105401" cy="27401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B3B2153-274F-404E-B6A4-D5F68576C757}" type="datetimeFigureOut">
              <a:rPr lang="en-IN" smtClean="0"/>
              <a:t>02-12-2024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E129DD2F-96BD-4B85-8768-0B8FDEDF827B}" type="slidenum">
              <a:rPr lang="en-IN" smtClean="0"/>
              <a:t>‹#›</a:t>
            </a:fld>
            <a:endParaRPr lang="en-IN"/>
          </a:p>
        </p:txBody>
      </p:sp>
    </p:spTree>
    <p:extLst>
      <p:ext uri="{BB962C8B-B14F-4D97-AF65-F5344CB8AC3E}">
        <p14:creationId xmlns:p14="http://schemas.microsoft.com/office/powerpoint/2010/main" val="10905478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3B3B2153-274F-404E-B6A4-D5F68576C757}" type="datetimeFigureOut">
              <a:rPr lang="en-IN" smtClean="0"/>
              <a:t>02-12-2024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E129DD2F-96BD-4B85-8768-0B8FDEDF827B}" type="slidenum">
              <a:rPr lang="en-IN" smtClean="0"/>
              <a:t>‹#›</a:t>
            </a:fld>
            <a:endParaRPr lang="en-IN"/>
          </a:p>
        </p:txBody>
      </p:sp>
    </p:spTree>
    <p:extLst>
      <p:ext uri="{BB962C8B-B14F-4D97-AF65-F5344CB8AC3E}">
        <p14:creationId xmlns:p14="http://schemas.microsoft.com/office/powerpoint/2010/main" val="40299116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7" name="Picture 6"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Date Placeholder 1"/>
          <p:cNvSpPr>
            <a:spLocks noGrp="1"/>
          </p:cNvSpPr>
          <p:nvPr>
            <p:ph type="dt" sz="half" idx="10"/>
          </p:nvPr>
        </p:nvSpPr>
        <p:spPr/>
        <p:txBody>
          <a:bodyPr/>
          <a:lstStyle/>
          <a:p>
            <a:fld id="{3B3B2153-274F-404E-B6A4-D5F68576C757}" type="datetimeFigureOut">
              <a:rPr lang="en-IN" smtClean="0"/>
              <a:t>02-12-2024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E129DD2F-96BD-4B85-8768-0B8FDEDF827B}" type="slidenum">
              <a:rPr lang="en-IN" smtClean="0"/>
              <a:t>‹#›</a:t>
            </a:fld>
            <a:endParaRPr lang="en-IN"/>
          </a:p>
        </p:txBody>
      </p:sp>
    </p:spTree>
    <p:extLst>
      <p:ext uri="{BB962C8B-B14F-4D97-AF65-F5344CB8AC3E}">
        <p14:creationId xmlns:p14="http://schemas.microsoft.com/office/powerpoint/2010/main" val="38330908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609600"/>
            <a:ext cx="3935688" cy="2023252"/>
          </a:xfrm>
        </p:spPr>
        <p:txBody>
          <a:bodyPr anchor="b"/>
          <a:lstStyle>
            <a:lvl1pPr algn="ctr">
              <a:defRPr sz="3200"/>
            </a:lvl1pPr>
          </a:lstStyle>
          <a:p>
            <a:r>
              <a:rPr lang="en-US"/>
              <a:t>Click to edit Master title style</a:t>
            </a:r>
            <a:endParaRPr lang="en-US" dirty="0"/>
          </a:p>
        </p:txBody>
      </p:sp>
      <p:sp>
        <p:nvSpPr>
          <p:cNvPr id="10" name="Content Placeholder 2"/>
          <p:cNvSpPr>
            <a:spLocks noGrp="1"/>
          </p:cNvSpPr>
          <p:nvPr>
            <p:ph sz="quarter" idx="13"/>
          </p:nvPr>
        </p:nvSpPr>
        <p:spPr>
          <a:xfrm>
            <a:off x="5078062" y="609600"/>
            <a:ext cx="6200163" cy="518159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13774" y="2632852"/>
            <a:ext cx="3935689" cy="3158348"/>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3B3B2153-274F-404E-B6A4-D5F68576C757}" type="datetimeFigureOut">
              <a:rPr lang="en-IN" smtClean="0"/>
              <a:t>02-12-2024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E129DD2F-96BD-4B85-8768-0B8FDEDF827B}" type="slidenum">
              <a:rPr lang="en-IN" smtClean="0"/>
              <a:t>‹#›</a:t>
            </a:fld>
            <a:endParaRPr lang="en-IN"/>
          </a:p>
        </p:txBody>
      </p:sp>
    </p:spTree>
    <p:extLst>
      <p:ext uri="{BB962C8B-B14F-4D97-AF65-F5344CB8AC3E}">
        <p14:creationId xmlns:p14="http://schemas.microsoft.com/office/powerpoint/2010/main" val="18884527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600"/>
            <a:ext cx="5934969" cy="2023254"/>
          </a:xfrm>
        </p:spPr>
        <p:txBody>
          <a:bodyPr anchor="b"/>
          <a:lstStyle>
            <a:lvl1pPr algn="ct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424803" y="609601"/>
            <a:ext cx="3255358" cy="5181600"/>
          </a:xfrm>
          <a:prstGeom prst="roundRect">
            <a:avLst>
              <a:gd name="adj" fmla="val 4943"/>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4" y="2632852"/>
            <a:ext cx="5934949" cy="3158347"/>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3B3B2153-274F-404E-B6A4-D5F68576C757}" type="datetimeFigureOut">
              <a:rPr lang="en-IN" smtClean="0"/>
              <a:t>02-12-2024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E129DD2F-96BD-4B85-8768-0B8FDEDF827B}" type="slidenum">
              <a:rPr lang="en-IN" smtClean="0"/>
              <a:t>‹#›</a:t>
            </a:fld>
            <a:endParaRPr lang="en-IN"/>
          </a:p>
        </p:txBody>
      </p:sp>
    </p:spTree>
    <p:extLst>
      <p:ext uri="{BB962C8B-B14F-4D97-AF65-F5344CB8AC3E}">
        <p14:creationId xmlns:p14="http://schemas.microsoft.com/office/powerpoint/2010/main" val="5869797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94" y="4289374"/>
            <a:ext cx="10364432" cy="81161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84744" y="698261"/>
            <a:ext cx="9822532" cy="3214136"/>
          </a:xfrm>
          <a:prstGeom prst="roundRect">
            <a:avLst>
              <a:gd name="adj" fmla="val 4944"/>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74" y="5108728"/>
            <a:ext cx="10364452" cy="682472"/>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3B3B2153-274F-404E-B6A4-D5F68576C757}" type="datetimeFigureOut">
              <a:rPr lang="en-IN" smtClean="0"/>
              <a:t>02-12-2024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E129DD2F-96BD-4B85-8768-0B8FDEDF827B}" type="slidenum">
              <a:rPr lang="en-IN" smtClean="0"/>
              <a:t>‹#›</a:t>
            </a:fld>
            <a:endParaRPr lang="en-IN"/>
          </a:p>
        </p:txBody>
      </p:sp>
    </p:spTree>
    <p:extLst>
      <p:ext uri="{BB962C8B-B14F-4D97-AF65-F5344CB8AC3E}">
        <p14:creationId xmlns:p14="http://schemas.microsoft.com/office/powerpoint/2010/main" val="38066342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599"/>
            <a:ext cx="10364452" cy="3427245"/>
          </a:xfrm>
        </p:spPr>
        <p:txBody>
          <a:bodyPr anchor="ctr"/>
          <a:lstStyle>
            <a:lvl1pPr algn="ct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75" y="4204821"/>
            <a:ext cx="10364452" cy="1586380"/>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3B3B2153-274F-404E-B6A4-D5F68576C757}" type="datetimeFigureOut">
              <a:rPr lang="en-IN" smtClean="0"/>
              <a:t>02-12-2024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E129DD2F-96BD-4B85-8768-0B8FDEDF827B}" type="slidenum">
              <a:rPr lang="en-IN" smtClean="0"/>
              <a:t>‹#›</a:t>
            </a:fld>
            <a:endParaRPr lang="en-IN"/>
          </a:p>
        </p:txBody>
      </p:sp>
    </p:spTree>
    <p:extLst>
      <p:ext uri="{BB962C8B-B14F-4D97-AF65-F5344CB8AC3E}">
        <p14:creationId xmlns:p14="http://schemas.microsoft.com/office/powerpoint/2010/main" val="195198767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1446212" y="609600"/>
            <a:ext cx="9302752" cy="2992904"/>
          </a:xfrm>
        </p:spPr>
        <p:txBody>
          <a:bodyPr anchor="ctr"/>
          <a:lstStyle>
            <a:lvl1pPr>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610032"/>
            <a:ext cx="8752299" cy="59478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913774" y="4372796"/>
            <a:ext cx="10364452" cy="1421053"/>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3B3B2153-274F-404E-B6A4-D5F68576C757}" type="datetimeFigureOut">
              <a:rPr lang="en-IN" smtClean="0"/>
              <a:t>02-12-2024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E129DD2F-96BD-4B85-8768-0B8FDEDF827B}" type="slidenum">
              <a:rPr lang="en-IN" smtClean="0"/>
              <a:t>‹#›</a:t>
            </a:fld>
            <a:endParaRPr lang="en-IN"/>
          </a:p>
        </p:txBody>
      </p:sp>
      <p:sp>
        <p:nvSpPr>
          <p:cNvPr id="13" name="TextBox 12"/>
          <p:cNvSpPr txBox="1"/>
          <p:nvPr/>
        </p:nvSpPr>
        <p:spPr>
          <a:xfrm>
            <a:off x="1001488" y="75416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10557558" y="299357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205234135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2138721"/>
            <a:ext cx="10364452" cy="2511835"/>
          </a:xfrm>
        </p:spPr>
        <p:txBody>
          <a:bodyPr anchor="b"/>
          <a:lstStyle>
            <a:lvl1pPr algn="ct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75" y="4662335"/>
            <a:ext cx="10364452"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3B3B2153-274F-404E-B6A4-D5F68576C757}" type="datetimeFigureOut">
              <a:rPr lang="en-IN" smtClean="0"/>
              <a:t>02-12-2024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E129DD2F-96BD-4B85-8768-0B8FDEDF827B}" type="slidenum">
              <a:rPr lang="en-IN" smtClean="0"/>
              <a:t>‹#›</a:t>
            </a:fld>
            <a:endParaRPr lang="en-IN"/>
          </a:p>
        </p:txBody>
      </p:sp>
    </p:spTree>
    <p:extLst>
      <p:ext uri="{BB962C8B-B14F-4D97-AF65-F5344CB8AC3E}">
        <p14:creationId xmlns:p14="http://schemas.microsoft.com/office/powerpoint/2010/main" val="292407363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pic>
        <p:nvPicPr>
          <p:cNvPr id="13" name="Picture 1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5" name="Title 1"/>
          <p:cNvSpPr>
            <a:spLocks noGrp="1"/>
          </p:cNvSpPr>
          <p:nvPr>
            <p:ph type="title"/>
          </p:nvPr>
        </p:nvSpPr>
        <p:spPr>
          <a:xfrm>
            <a:off x="913774" y="609600"/>
            <a:ext cx="10364452" cy="1605094"/>
          </a:xfrm>
        </p:spPr>
        <p:txBody>
          <a:bodyPr/>
          <a:lstStyle/>
          <a:p>
            <a:r>
              <a:rPr lang="en-US"/>
              <a:t>Click to edit Master title style</a:t>
            </a:r>
            <a:endParaRPr lang="en-US" dirty="0"/>
          </a:p>
        </p:txBody>
      </p:sp>
      <p:sp>
        <p:nvSpPr>
          <p:cNvPr id="7" name="Text Placeholder 2"/>
          <p:cNvSpPr>
            <a:spLocks noGrp="1"/>
          </p:cNvSpPr>
          <p:nvPr>
            <p:ph type="body" idx="1"/>
          </p:nvPr>
        </p:nvSpPr>
        <p:spPr>
          <a:xfrm>
            <a:off x="913774" y="2367093"/>
            <a:ext cx="3298976"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913774" y="2943355"/>
            <a:ext cx="3298976"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452389" y="2367093"/>
            <a:ext cx="3291521"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441348" y="2943355"/>
            <a:ext cx="3303351"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973298" y="2367093"/>
            <a:ext cx="3304928"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973298" y="2943355"/>
            <a:ext cx="3304928"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3B3B2153-274F-404E-B6A4-D5F68576C757}" type="datetimeFigureOut">
              <a:rPr lang="en-IN" smtClean="0"/>
              <a:t>02-12-2024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E129DD2F-96BD-4B85-8768-0B8FDEDF827B}" type="slidenum">
              <a:rPr lang="en-IN" smtClean="0"/>
              <a:t>‹#›</a:t>
            </a:fld>
            <a:endParaRPr lang="en-IN"/>
          </a:p>
        </p:txBody>
      </p:sp>
    </p:spTree>
    <p:extLst>
      <p:ext uri="{BB962C8B-B14F-4D97-AF65-F5344CB8AC3E}">
        <p14:creationId xmlns:p14="http://schemas.microsoft.com/office/powerpoint/2010/main" val="149561033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16" name="Picture 15"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0" name="Title 1"/>
          <p:cNvSpPr>
            <a:spLocks noGrp="1"/>
          </p:cNvSpPr>
          <p:nvPr>
            <p:ph type="title"/>
          </p:nvPr>
        </p:nvSpPr>
        <p:spPr>
          <a:xfrm>
            <a:off x="913774" y="610772"/>
            <a:ext cx="10364452" cy="1603922"/>
          </a:xfrm>
        </p:spPr>
        <p:txBody>
          <a:bodyPr/>
          <a:lstStyle/>
          <a:p>
            <a:r>
              <a:rPr lang="en-US"/>
              <a:t>Click to edit Master title style</a:t>
            </a:r>
            <a:endParaRPr lang="en-US" dirty="0"/>
          </a:p>
        </p:txBody>
      </p:sp>
      <p:sp>
        <p:nvSpPr>
          <p:cNvPr id="19" name="Text Placeholder 2"/>
          <p:cNvSpPr>
            <a:spLocks noGrp="1"/>
          </p:cNvSpPr>
          <p:nvPr>
            <p:ph type="body" idx="1"/>
          </p:nvPr>
        </p:nvSpPr>
        <p:spPr>
          <a:xfrm>
            <a:off x="913774" y="4204820"/>
            <a:ext cx="3296409"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913774" y="2367093"/>
            <a:ext cx="3296409" cy="1524000"/>
          </a:xfrm>
          <a:prstGeom prst="roundRect">
            <a:avLst>
              <a:gd name="adj" fmla="val 9363"/>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913774" y="4781082"/>
            <a:ext cx="3296409" cy="101011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442759" y="4204820"/>
            <a:ext cx="3301828"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441348" y="2367093"/>
            <a:ext cx="3303352" cy="1524000"/>
          </a:xfrm>
          <a:prstGeom prst="roundRect">
            <a:avLst>
              <a:gd name="adj" fmla="val 8841"/>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441348" y="4781080"/>
            <a:ext cx="3303352" cy="101011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973298" y="4204820"/>
            <a:ext cx="3300681"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7973298" y="2367093"/>
            <a:ext cx="3304928" cy="1524000"/>
          </a:xfrm>
          <a:prstGeom prst="roundRect">
            <a:avLst>
              <a:gd name="adj" fmla="val 8841"/>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973173" y="4781078"/>
            <a:ext cx="3305053" cy="1010121"/>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3B3B2153-274F-404E-B6A4-D5F68576C757}" type="datetimeFigureOut">
              <a:rPr lang="en-IN" smtClean="0"/>
              <a:t>02-12-2024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E129DD2F-96BD-4B85-8768-0B8FDEDF827B}" type="slidenum">
              <a:rPr lang="en-IN" smtClean="0"/>
              <a:t>‹#›</a:t>
            </a:fld>
            <a:endParaRPr lang="en-IN"/>
          </a:p>
        </p:txBody>
      </p:sp>
    </p:spTree>
    <p:extLst>
      <p:ext uri="{BB962C8B-B14F-4D97-AF65-F5344CB8AC3E}">
        <p14:creationId xmlns:p14="http://schemas.microsoft.com/office/powerpoint/2010/main" val="266317756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11" name="Vertical Text Placeholder 2"/>
          <p:cNvSpPr>
            <a:spLocks noGrp="1"/>
          </p:cNvSpPr>
          <p:nvPr>
            <p:ph type="body" orient="vert" sz="quarter" idx="13"/>
          </p:nvPr>
        </p:nvSpPr>
        <p:spPr>
          <a:xfrm>
            <a:off x="913775" y="2367093"/>
            <a:ext cx="10364452" cy="342410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B3B2153-274F-404E-B6A4-D5F68576C757}" type="datetimeFigureOut">
              <a:rPr lang="en-IN" smtClean="0"/>
              <a:t>02-12-2024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129DD2F-96BD-4B85-8768-0B8FDEDF827B}" type="slidenum">
              <a:rPr lang="en-IN" smtClean="0"/>
              <a:t>‹#›</a:t>
            </a:fld>
            <a:endParaRPr lang="en-IN"/>
          </a:p>
        </p:txBody>
      </p:sp>
    </p:spTree>
    <p:extLst>
      <p:ext uri="{BB962C8B-B14F-4D97-AF65-F5344CB8AC3E}">
        <p14:creationId xmlns:p14="http://schemas.microsoft.com/office/powerpoint/2010/main" val="47662138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Vertical Title 1"/>
          <p:cNvSpPr>
            <a:spLocks noGrp="1"/>
          </p:cNvSpPr>
          <p:nvPr>
            <p:ph type="title" orient="vert"/>
          </p:nvPr>
        </p:nvSpPr>
        <p:spPr>
          <a:xfrm>
            <a:off x="8724900" y="609601"/>
            <a:ext cx="2553326" cy="5181599"/>
          </a:xfrm>
        </p:spPr>
        <p:txBody>
          <a:bodyPr vert="eaVert"/>
          <a:lstStyle>
            <a:lvl1pPr algn="l">
              <a:defRPr/>
            </a:lvl1pPr>
          </a:lstStyle>
          <a:p>
            <a:r>
              <a:rPr lang="en-US"/>
              <a:t>Click to edit Master title style</a:t>
            </a:r>
            <a:endParaRPr lang="en-US" dirty="0"/>
          </a:p>
        </p:txBody>
      </p:sp>
      <p:sp>
        <p:nvSpPr>
          <p:cNvPr id="8" name="Vertical Text Placeholder 2"/>
          <p:cNvSpPr>
            <a:spLocks noGrp="1"/>
          </p:cNvSpPr>
          <p:nvPr>
            <p:ph type="body" orient="vert" sz="quarter" idx="13"/>
          </p:nvPr>
        </p:nvSpPr>
        <p:spPr>
          <a:xfrm>
            <a:off x="913775" y="609601"/>
            <a:ext cx="7658724" cy="518159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B3B2153-274F-404E-B6A4-D5F68576C757}" type="datetimeFigureOut">
              <a:rPr lang="en-IN" smtClean="0"/>
              <a:t>02-12-2024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129DD2F-96BD-4B85-8768-0B8FDEDF827B}" type="slidenum">
              <a:rPr lang="en-IN" smtClean="0"/>
              <a:t>‹#›</a:t>
            </a:fld>
            <a:endParaRPr lang="en-IN"/>
          </a:p>
        </p:txBody>
      </p:sp>
    </p:spTree>
    <p:extLst>
      <p:ext uri="{BB962C8B-B14F-4D97-AF65-F5344CB8AC3E}">
        <p14:creationId xmlns:p14="http://schemas.microsoft.com/office/powerpoint/2010/main" val="21928519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1026" name="Picture 2" descr="\\DROBO-FS\QuickDrops\JB\PPTX NG\Droplets\LightingOverlay.png"/>
          <p:cNvPicPr>
            <a:picLocks noChangeAspect="1" noChangeArrowheads="1"/>
          </p:cNvPicPr>
          <p:nvPr/>
        </p:nvPicPr>
        <p:blipFill>
          <a:blip r:embed="rId19">
            <a:alphaModFix amt="40000"/>
            <a:extLst>
              <a:ext uri="{28A0092B-C50C-407E-A947-70E740481C1C}">
                <a14:useLocalDpi xmlns:a14="http://schemas.microsoft.com/office/drawing/2010/main" val="0"/>
              </a:ext>
            </a:extLst>
          </a:blip>
          <a:srcRect/>
          <a:stretch>
            <a:fillRect/>
          </a:stretch>
        </p:blipFill>
        <p:spPr bwMode="auto">
          <a:xfrm>
            <a:off x="0" y="0"/>
            <a:ext cx="12192003" cy="685800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Placeholder 1"/>
          <p:cNvSpPr>
            <a:spLocks noGrp="1"/>
          </p:cNvSpPr>
          <p:nvPr>
            <p:ph type="title"/>
          </p:nvPr>
        </p:nvSpPr>
        <p:spPr>
          <a:xfrm>
            <a:off x="913775" y="618517"/>
            <a:ext cx="10364451" cy="1596177"/>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913775" y="2367093"/>
            <a:ext cx="10364452" cy="3424107"/>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78737" y="5883275"/>
            <a:ext cx="2743200" cy="365125"/>
          </a:xfrm>
          <a:prstGeom prst="rect">
            <a:avLst/>
          </a:prstGeom>
        </p:spPr>
        <p:txBody>
          <a:bodyPr vert="horz" lIns="91440" tIns="45720" rIns="91440" bIns="45720" rtlCol="0" anchor="ctr"/>
          <a:lstStyle>
            <a:lvl1pPr algn="r">
              <a:defRPr sz="1000">
                <a:solidFill>
                  <a:schemeClr val="tx1"/>
                </a:solidFill>
              </a:defRPr>
            </a:lvl1pPr>
          </a:lstStyle>
          <a:p>
            <a:fld id="{3B3B2153-274F-404E-B6A4-D5F68576C757}" type="datetimeFigureOut">
              <a:rPr lang="en-IN" smtClean="0"/>
              <a:t>02-12-2024</a:t>
            </a:fld>
            <a:endParaRPr lang="en-IN"/>
          </a:p>
        </p:txBody>
      </p:sp>
      <p:sp>
        <p:nvSpPr>
          <p:cNvPr id="5" name="Footer Placeholder 4"/>
          <p:cNvSpPr>
            <a:spLocks noGrp="1"/>
          </p:cNvSpPr>
          <p:nvPr>
            <p:ph type="ftr" sz="quarter" idx="3"/>
          </p:nvPr>
        </p:nvSpPr>
        <p:spPr>
          <a:xfrm>
            <a:off x="913774" y="5883275"/>
            <a:ext cx="6672887" cy="365125"/>
          </a:xfrm>
          <a:prstGeom prst="rect">
            <a:avLst/>
          </a:prstGeom>
        </p:spPr>
        <p:txBody>
          <a:bodyPr vert="horz" lIns="91440" tIns="45720" rIns="91440" bIns="45720" rtlCol="0" anchor="ctr"/>
          <a:lstStyle>
            <a:lvl1pPr algn="l">
              <a:defRPr sz="1000">
                <a:solidFill>
                  <a:schemeClr val="tx1"/>
                </a:solidFill>
              </a:defRPr>
            </a:lvl1pPr>
          </a:lstStyle>
          <a:p>
            <a:endParaRPr lang="en-IN"/>
          </a:p>
        </p:txBody>
      </p:sp>
      <p:sp>
        <p:nvSpPr>
          <p:cNvPr id="6" name="Slide Number Placeholder 5"/>
          <p:cNvSpPr>
            <a:spLocks noGrp="1"/>
          </p:cNvSpPr>
          <p:nvPr>
            <p:ph type="sldNum" sz="quarter" idx="4"/>
          </p:nvPr>
        </p:nvSpPr>
        <p:spPr>
          <a:xfrm>
            <a:off x="10514011" y="5883275"/>
            <a:ext cx="764215" cy="365125"/>
          </a:xfrm>
          <a:prstGeom prst="rect">
            <a:avLst/>
          </a:prstGeom>
        </p:spPr>
        <p:txBody>
          <a:bodyPr vert="horz" lIns="91440" tIns="45720" rIns="91440" bIns="45720" rtlCol="0" anchor="ctr"/>
          <a:lstStyle>
            <a:lvl1pPr algn="r">
              <a:defRPr sz="1000">
                <a:solidFill>
                  <a:schemeClr val="tx1"/>
                </a:solidFill>
              </a:defRPr>
            </a:lvl1pPr>
          </a:lstStyle>
          <a:p>
            <a:fld id="{E129DD2F-96BD-4B85-8768-0B8FDEDF827B}" type="slidenum">
              <a:rPr lang="en-IN" smtClean="0"/>
              <a:t>‹#›</a:t>
            </a:fld>
            <a:endParaRPr lang="en-IN"/>
          </a:p>
        </p:txBody>
      </p:sp>
    </p:spTree>
    <p:extLst>
      <p:ext uri="{BB962C8B-B14F-4D97-AF65-F5344CB8AC3E}">
        <p14:creationId xmlns:p14="http://schemas.microsoft.com/office/powerpoint/2010/main" val="1992565618"/>
      </p:ext>
    </p:extLst>
  </p:cSld>
  <p:clrMap bg1="dk1" tx1="lt1" bg2="dk2" tx2="lt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 id="2147483693" r:id="rId15"/>
    <p:sldLayoutId id="2147483694" r:id="rId16"/>
    <p:sldLayoutId id="2147483695" r:id="rId17"/>
  </p:sldLayoutIdLst>
  <p:txStyles>
    <p:titleStyle>
      <a:lvl1pPr algn="ctr" defTabSz="914400" rtl="0" eaLnBrk="1" latinLnBrk="0" hangingPunct="1">
        <a:lnSpc>
          <a:spcPct val="90000"/>
        </a:lnSpc>
        <a:spcBef>
          <a:spcPct val="0"/>
        </a:spcBef>
        <a:buNone/>
        <a:defRPr sz="3600" kern="1200" cap="all" baseline="0">
          <a:solidFill>
            <a:schemeClr val="tx1"/>
          </a:solidFill>
          <a:effectLst>
            <a:outerShdw blurRad="38100" dist="38100" dir="2700000" algn="tl">
              <a:srgbClr val="000000">
                <a:alpha val="43137"/>
              </a:srgbClr>
            </a:outerShdw>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tx1"/>
        </a:buClr>
        <a:buFont typeface="Arial" panose="020B0604020202020204" pitchFamily="34" charset="0"/>
        <a:buChar char="•"/>
        <a:defRPr sz="2000" kern="1200" cap="all" baseline="0">
          <a:solidFill>
            <a:schemeClr val="tx1"/>
          </a:solidFill>
          <a:effectLst>
            <a:outerShdw blurRad="47625" dist="12700" dir="2700000" algn="tl" rotWithShape="0">
              <a:srgbClr val="000000">
                <a:alpha val="36000"/>
              </a:srgbClr>
            </a:outerShdw>
          </a:effectLst>
          <a:latin typeface="+mn-lt"/>
          <a:ea typeface="+mn-ea"/>
          <a:cs typeface="+mn-cs"/>
        </a:defRPr>
      </a:lvl1pPr>
      <a:lvl2pPr marL="685800" indent="-228600" algn="l" defTabSz="914400" rtl="0" eaLnBrk="1" latinLnBrk="0" hangingPunct="1">
        <a:lnSpc>
          <a:spcPct val="120000"/>
        </a:lnSpc>
        <a:spcBef>
          <a:spcPts val="500"/>
        </a:spcBef>
        <a:buClr>
          <a:schemeClr val="tx1"/>
        </a:buClr>
        <a:buFont typeface="Arial" panose="020B0604020202020204" pitchFamily="34" charset="0"/>
        <a:buChar char="•"/>
        <a:defRPr sz="1800" kern="1200" cap="all" baseline="0">
          <a:solidFill>
            <a:schemeClr val="tx1"/>
          </a:solidFill>
          <a:effectLst>
            <a:outerShdw blurRad="47625" dist="12700" dir="2700000" algn="tl" rotWithShape="0">
              <a:srgbClr val="000000">
                <a:alpha val="36000"/>
              </a:srgbClr>
            </a:outerShdw>
          </a:effectLst>
          <a:latin typeface="+mn-lt"/>
          <a:ea typeface="+mn-ea"/>
          <a:cs typeface="+mn-cs"/>
        </a:defRPr>
      </a:lvl2pPr>
      <a:lvl3pPr marL="1143000" indent="-228600" algn="l" defTabSz="914400" rtl="0"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tx1"/>
          </a:solidFill>
          <a:effectLst>
            <a:outerShdw blurRad="47625" dist="12700" dir="2700000" algn="tl" rotWithShape="0">
              <a:srgbClr val="000000">
                <a:alpha val="36000"/>
              </a:srgbClr>
            </a:outerShdw>
          </a:effectLst>
          <a:latin typeface="+mn-lt"/>
          <a:ea typeface="+mn-ea"/>
          <a:cs typeface="+mn-cs"/>
        </a:defRPr>
      </a:lvl3pPr>
      <a:lvl4pPr marL="1600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outerShdw blurRad="47625" dist="12700" dir="2700000" algn="tl" rotWithShape="0">
              <a:srgbClr val="000000">
                <a:alpha val="36000"/>
              </a:srgbClr>
            </a:outerShdw>
          </a:effectLst>
          <a:latin typeface="+mn-lt"/>
          <a:ea typeface="+mn-ea"/>
          <a:cs typeface="+mn-cs"/>
        </a:defRPr>
      </a:lvl4pPr>
      <a:lvl5pPr marL="20574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outerShdw blurRad="47625" dist="12700" dir="2700000" algn="tl" rotWithShape="0">
              <a:srgbClr val="000000">
                <a:alpha val="36000"/>
              </a:srgbClr>
            </a:outerShdw>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outerShdw blurRad="47625" dist="12700" dir="2700000" algn="tl" rotWithShape="0">
              <a:srgbClr val="000000">
                <a:alpha val="36000"/>
              </a:srgbClr>
            </a:outerShdw>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outerShdw blurRad="47625" dist="12700" dir="2700000" algn="tl" rotWithShape="0">
              <a:srgbClr val="000000">
                <a:alpha val="36000"/>
              </a:srgbClr>
            </a:outerShdw>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outerShdw blurRad="47625" dist="12700" dir="2700000" algn="tl" rotWithShape="0">
              <a:srgbClr val="000000">
                <a:alpha val="36000"/>
              </a:srgbClr>
            </a:outerShdw>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outerShdw blurRad="47625" dist="12700" dir="2700000" algn="tl" rotWithShape="0">
              <a:srgbClr val="000000">
                <a:alpha val="36000"/>
              </a:srgbClr>
            </a:outerShdw>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99A6178-BCEE-2469-5C55-A02B95356BD0}"/>
              </a:ext>
            </a:extLst>
          </p:cNvPr>
          <p:cNvSpPr>
            <a:spLocks noGrp="1"/>
          </p:cNvSpPr>
          <p:nvPr>
            <p:ph type="title" idx="4294967295"/>
          </p:nvPr>
        </p:nvSpPr>
        <p:spPr>
          <a:xfrm>
            <a:off x="1028700" y="1833562"/>
            <a:ext cx="10363200" cy="1595438"/>
          </a:xfrm>
        </p:spPr>
        <p:txBody>
          <a:bodyPr>
            <a:normAutofit/>
          </a:bodyPr>
          <a:lstStyle/>
          <a:p>
            <a:r>
              <a:rPr lang="en-US" sz="2800" dirty="0"/>
              <a:t>Online Recruitment Fraud (ORF) Detection Using Deep Learning Approaches</a:t>
            </a:r>
            <a:endParaRPr lang="en-IN" sz="2800" dirty="0"/>
          </a:p>
        </p:txBody>
      </p:sp>
    </p:spTree>
    <p:extLst>
      <p:ext uri="{BB962C8B-B14F-4D97-AF65-F5344CB8AC3E}">
        <p14:creationId xmlns:p14="http://schemas.microsoft.com/office/powerpoint/2010/main" val="35389169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979A95-5BAF-15C9-9291-A83FB2C534A2}"/>
              </a:ext>
            </a:extLst>
          </p:cNvPr>
          <p:cNvSpPr>
            <a:spLocks noGrp="1"/>
          </p:cNvSpPr>
          <p:nvPr>
            <p:ph type="title"/>
          </p:nvPr>
        </p:nvSpPr>
        <p:spPr>
          <a:xfrm>
            <a:off x="913774" y="-285492"/>
            <a:ext cx="10364451" cy="1596177"/>
          </a:xfrm>
        </p:spPr>
        <p:txBody>
          <a:bodyPr/>
          <a:lstStyle/>
          <a:p>
            <a:r>
              <a:rPr lang="en-US" b="1" dirty="0"/>
              <a:t>Abstract</a:t>
            </a:r>
            <a:endParaRPr lang="en-IN" dirty="0"/>
          </a:p>
        </p:txBody>
      </p:sp>
      <p:sp>
        <p:nvSpPr>
          <p:cNvPr id="3" name="Content Placeholder 2">
            <a:extLst>
              <a:ext uri="{FF2B5EF4-FFF2-40B4-BE49-F238E27FC236}">
                <a16:creationId xmlns:a16="http://schemas.microsoft.com/office/drawing/2014/main" id="{80CE69BA-89EA-466B-FBA5-7BB15BF7303E}"/>
              </a:ext>
            </a:extLst>
          </p:cNvPr>
          <p:cNvSpPr>
            <a:spLocks noGrp="1"/>
          </p:cNvSpPr>
          <p:nvPr>
            <p:ph sz="quarter" idx="13"/>
          </p:nvPr>
        </p:nvSpPr>
        <p:spPr>
          <a:xfrm>
            <a:off x="592907" y="1132610"/>
            <a:ext cx="10685318" cy="4928754"/>
          </a:xfrm>
        </p:spPr>
        <p:txBody>
          <a:bodyPr>
            <a:noAutofit/>
          </a:bodyPr>
          <a:lstStyle/>
          <a:p>
            <a:pPr algn="just">
              <a:lnSpc>
                <a:spcPct val="150000"/>
              </a:lnSpc>
            </a:pPr>
            <a:r>
              <a:rPr lang="en-US" cap="none" dirty="0"/>
              <a:t>Most companies nowadays are using digital platforms for the recruitment of new employees to make the hiring process easier. The rapid increase in the use of online platforms for job posting has resulted in fraudulent advertising. The scammers are making money through fraudulent job postings. </a:t>
            </a:r>
          </a:p>
          <a:p>
            <a:pPr algn="just">
              <a:lnSpc>
                <a:spcPct val="150000"/>
              </a:lnSpc>
            </a:pPr>
            <a:r>
              <a:rPr lang="en-US" cap="none" dirty="0"/>
              <a:t>Online recruitment fraud has emerged as an important issue in cybercrime. Therefore, it is necessary to detect fake job postings to get rid of online job scams.</a:t>
            </a:r>
          </a:p>
          <a:p>
            <a:pPr algn="just">
              <a:lnSpc>
                <a:spcPct val="150000"/>
              </a:lnSpc>
            </a:pPr>
            <a:r>
              <a:rPr lang="en-US" cap="none" dirty="0"/>
              <a:t> In recent studies, traditional machine learning and deep learning algorithms have been implemented to detect fake job postings; this research aims to use two transformer-based deep learning models, </a:t>
            </a:r>
            <a:r>
              <a:rPr lang="en-US" cap="none" dirty="0" err="1"/>
              <a:t>i.E.</a:t>
            </a:r>
            <a:r>
              <a:rPr lang="en-US" cap="none" dirty="0"/>
              <a:t>, Bidirectional encoder representations from transformers (BERT) and robustly optimized </a:t>
            </a:r>
            <a:r>
              <a:rPr lang="en-US" cap="none" dirty="0" err="1"/>
              <a:t>bert</a:t>
            </a:r>
            <a:r>
              <a:rPr lang="en-US" cap="none" dirty="0"/>
              <a:t>-pretraining approach (</a:t>
            </a:r>
            <a:r>
              <a:rPr lang="en-US" cap="none" dirty="0" err="1"/>
              <a:t>roberta</a:t>
            </a:r>
            <a:r>
              <a:rPr lang="en-US" cap="none" dirty="0"/>
              <a:t>) to detect fake job postings precisely. </a:t>
            </a:r>
          </a:p>
        </p:txBody>
      </p:sp>
    </p:spTree>
    <p:extLst>
      <p:ext uri="{BB962C8B-B14F-4D97-AF65-F5344CB8AC3E}">
        <p14:creationId xmlns:p14="http://schemas.microsoft.com/office/powerpoint/2010/main" val="258812590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C743342-E826-C909-1E10-C1EEDA47DE53}"/>
              </a:ext>
            </a:extLst>
          </p:cNvPr>
          <p:cNvSpPr>
            <a:spLocks noGrp="1"/>
          </p:cNvSpPr>
          <p:nvPr>
            <p:ph sz="quarter" idx="4294967295"/>
          </p:nvPr>
        </p:nvSpPr>
        <p:spPr>
          <a:xfrm>
            <a:off x="665018" y="405246"/>
            <a:ext cx="11346873" cy="5216236"/>
          </a:xfrm>
        </p:spPr>
        <p:txBody>
          <a:bodyPr>
            <a:noAutofit/>
          </a:bodyPr>
          <a:lstStyle/>
          <a:p>
            <a:pPr algn="just">
              <a:lnSpc>
                <a:spcPct val="170000"/>
              </a:lnSpc>
            </a:pPr>
            <a:r>
              <a:rPr lang="en-US" cap="none" dirty="0"/>
              <a:t>In this research, a novel dataset of fake job postings is proposed, formed by the combination of job postings from three different sources.</a:t>
            </a:r>
          </a:p>
          <a:p>
            <a:pPr algn="just">
              <a:lnSpc>
                <a:spcPct val="170000"/>
              </a:lnSpc>
            </a:pPr>
            <a:r>
              <a:rPr lang="en-US" cap="none" dirty="0"/>
              <a:t> Existing benchmark datasets are outdated and limited due to knowledge of specific job postings, which limits the existing models’ capability in detecting fraudulent jobs. Hence, we extend it with the latest job postings.</a:t>
            </a:r>
            <a:endParaRPr lang="en-IN" cap="none" dirty="0"/>
          </a:p>
          <a:p>
            <a:pPr algn="just">
              <a:lnSpc>
                <a:spcPct val="170000"/>
              </a:lnSpc>
            </a:pPr>
            <a:r>
              <a:rPr lang="en-US" cap="none" dirty="0"/>
              <a:t>Exploratory data analysis (</a:t>
            </a:r>
            <a:r>
              <a:rPr lang="en-US" cap="none" dirty="0" err="1"/>
              <a:t>eda</a:t>
            </a:r>
            <a:r>
              <a:rPr lang="en-US" cap="none" dirty="0"/>
              <a:t>) highlights the class imbalance problem in detecting fake jobs, which tends the model to act aggressively toward the minority class. </a:t>
            </a:r>
          </a:p>
          <a:p>
            <a:pPr algn="just">
              <a:lnSpc>
                <a:spcPct val="170000"/>
              </a:lnSpc>
            </a:pPr>
            <a:r>
              <a:rPr lang="en-US" cap="none" dirty="0"/>
              <a:t>Responding to overcome this problem, the work at hand implements ten top-performing synthetic minority oversampling technique (smote) variants. The models’ performances balanced by each SMOTE variant are analyzed and compared. All implemented approaches are performed competitively. However, BERT+SMOBD SMOTE achieved the highest balanced accuracy and recall of about 90%.</a:t>
            </a:r>
            <a:endParaRPr lang="en-IN" cap="none" dirty="0"/>
          </a:p>
        </p:txBody>
      </p:sp>
    </p:spTree>
    <p:extLst>
      <p:ext uri="{BB962C8B-B14F-4D97-AF65-F5344CB8AC3E}">
        <p14:creationId xmlns:p14="http://schemas.microsoft.com/office/powerpoint/2010/main" val="408909235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9032B4-D9BA-335B-830F-D4A92AB687A8}"/>
              </a:ext>
            </a:extLst>
          </p:cNvPr>
          <p:cNvSpPr>
            <a:spLocks noGrp="1"/>
          </p:cNvSpPr>
          <p:nvPr>
            <p:ph type="title"/>
          </p:nvPr>
        </p:nvSpPr>
        <p:spPr>
          <a:xfrm>
            <a:off x="913149" y="-410183"/>
            <a:ext cx="10364451" cy="1596177"/>
          </a:xfrm>
        </p:spPr>
        <p:txBody>
          <a:bodyPr/>
          <a:lstStyle/>
          <a:p>
            <a:r>
              <a:rPr lang="en-US" dirty="0"/>
              <a:t>Objective</a:t>
            </a:r>
            <a:endParaRPr lang="en-IN" dirty="0"/>
          </a:p>
        </p:txBody>
      </p:sp>
      <p:sp>
        <p:nvSpPr>
          <p:cNvPr id="3" name="Content Placeholder 2">
            <a:extLst>
              <a:ext uri="{FF2B5EF4-FFF2-40B4-BE49-F238E27FC236}">
                <a16:creationId xmlns:a16="http://schemas.microsoft.com/office/drawing/2014/main" id="{8470D6DE-4CCA-6ABD-6DE9-468A6DE2C9B2}"/>
              </a:ext>
            </a:extLst>
          </p:cNvPr>
          <p:cNvSpPr>
            <a:spLocks noGrp="1"/>
          </p:cNvSpPr>
          <p:nvPr>
            <p:ph sz="quarter" idx="13"/>
          </p:nvPr>
        </p:nvSpPr>
        <p:spPr>
          <a:xfrm>
            <a:off x="913149" y="997527"/>
            <a:ext cx="10487891" cy="4357254"/>
          </a:xfrm>
        </p:spPr>
        <p:txBody>
          <a:bodyPr>
            <a:noAutofit/>
          </a:bodyPr>
          <a:lstStyle/>
          <a:p>
            <a:pPr algn="just">
              <a:lnSpc>
                <a:spcPct val="150000"/>
              </a:lnSpc>
            </a:pPr>
            <a:r>
              <a:rPr lang="en-US" cap="none" dirty="0"/>
              <a:t>In this work, we proposed an ensemble-based model </a:t>
            </a:r>
            <a:r>
              <a:rPr lang="en-US" cap="none" dirty="0" err="1"/>
              <a:t>orfdetector</a:t>
            </a:r>
            <a:r>
              <a:rPr lang="en-US" cap="none" dirty="0"/>
              <a:t> for ORF detection. We have taken three baseline classifies, J48, logistic regression (LR), and random forest (RF). </a:t>
            </a:r>
          </a:p>
          <a:p>
            <a:pPr algn="just">
              <a:lnSpc>
                <a:spcPct val="150000"/>
              </a:lnSpc>
            </a:pPr>
            <a:r>
              <a:rPr lang="en-US" cap="none" dirty="0"/>
              <a:t>We applied three ensemble techniques average vote (av), majority vote (mv) and maximum vote (mxv) on these baseline classifiers to build </a:t>
            </a:r>
            <a:r>
              <a:rPr lang="en-US" cap="none" dirty="0" err="1"/>
              <a:t>orfdetector</a:t>
            </a:r>
            <a:r>
              <a:rPr lang="en-US" cap="none" dirty="0"/>
              <a:t> framework. We evaluated the proposed </a:t>
            </a:r>
            <a:r>
              <a:rPr lang="en-US" cap="none" dirty="0" err="1"/>
              <a:t>orfdetector</a:t>
            </a:r>
            <a:r>
              <a:rPr lang="en-US" cap="none" dirty="0"/>
              <a:t> model on a publicly available dataset of 17860 jobs. </a:t>
            </a:r>
          </a:p>
          <a:p>
            <a:pPr algn="just">
              <a:lnSpc>
                <a:spcPct val="150000"/>
              </a:lnSpc>
            </a:pPr>
            <a:r>
              <a:rPr lang="en-US" cap="none" dirty="0"/>
              <a:t>The proposed model is found to be effective and give average f1-score and accuracy of 94% and 95.4, respectively. Additionally, it increases the specificity by 8% as compared to the baseline classifiers.</a:t>
            </a:r>
            <a:endParaRPr lang="en-IN" cap="none" dirty="0"/>
          </a:p>
        </p:txBody>
      </p:sp>
    </p:spTree>
    <p:extLst>
      <p:ext uri="{BB962C8B-B14F-4D97-AF65-F5344CB8AC3E}">
        <p14:creationId xmlns:p14="http://schemas.microsoft.com/office/powerpoint/2010/main" val="190835376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F81C66-E23A-9468-8E4E-5D4B7206700F}"/>
              </a:ext>
            </a:extLst>
          </p:cNvPr>
          <p:cNvSpPr>
            <a:spLocks noGrp="1"/>
          </p:cNvSpPr>
          <p:nvPr>
            <p:ph type="title"/>
          </p:nvPr>
        </p:nvSpPr>
        <p:spPr>
          <a:xfrm>
            <a:off x="1142375" y="-285492"/>
            <a:ext cx="10364451" cy="1596177"/>
          </a:xfrm>
        </p:spPr>
        <p:txBody>
          <a:bodyPr/>
          <a:lstStyle/>
          <a:p>
            <a:r>
              <a:rPr lang="en-US" dirty="0"/>
              <a:t>Existing System</a:t>
            </a:r>
            <a:endParaRPr lang="en-IN" dirty="0"/>
          </a:p>
        </p:txBody>
      </p:sp>
      <p:sp>
        <p:nvSpPr>
          <p:cNvPr id="3" name="Content Placeholder 2">
            <a:extLst>
              <a:ext uri="{FF2B5EF4-FFF2-40B4-BE49-F238E27FC236}">
                <a16:creationId xmlns:a16="http://schemas.microsoft.com/office/drawing/2014/main" id="{91E4383C-E2B7-0283-91A5-C03AC6C756E0}"/>
              </a:ext>
            </a:extLst>
          </p:cNvPr>
          <p:cNvSpPr>
            <a:spLocks noGrp="1"/>
          </p:cNvSpPr>
          <p:nvPr>
            <p:ph sz="quarter" idx="13"/>
          </p:nvPr>
        </p:nvSpPr>
        <p:spPr>
          <a:xfrm>
            <a:off x="748145" y="904009"/>
            <a:ext cx="10695709" cy="4897581"/>
          </a:xfrm>
        </p:spPr>
        <p:txBody>
          <a:bodyPr>
            <a:noAutofit/>
          </a:bodyPr>
          <a:lstStyle/>
          <a:p>
            <a:pPr algn="just">
              <a:lnSpc>
                <a:spcPct val="170000"/>
              </a:lnSpc>
            </a:pPr>
            <a:r>
              <a:rPr lang="en-US" cap="none" dirty="0"/>
              <a:t>Employment scam is one of the serious issues in recent times addressed in the domain of online recruitment frauds (ORF).</a:t>
            </a:r>
          </a:p>
          <a:p>
            <a:pPr algn="just">
              <a:lnSpc>
                <a:spcPct val="170000"/>
              </a:lnSpc>
            </a:pPr>
            <a:r>
              <a:rPr lang="en-US" cap="none" dirty="0"/>
              <a:t> In recent days, many companies prefer to post their vacancies online so that these can be accessed easily and timely by the job-seekers. However, this intention may be one type of scam by the fraud people because they offer employment to job-seekers in terms of taking money from them. </a:t>
            </a:r>
          </a:p>
          <a:p>
            <a:pPr algn="just">
              <a:lnSpc>
                <a:spcPct val="170000"/>
              </a:lnSpc>
            </a:pPr>
            <a:r>
              <a:rPr lang="en-US" cap="none" dirty="0"/>
              <a:t>Fraudulent job advertisements can be posted against a reputed company for violating their credibility. These fraudulent job post detection draws a good attention for obtaining an automated tool for identifying fake jobs and reporting them to people for avoiding application for such jobs. For this purpose, machine learning approach is applied which employs several classification algorithms for recognizing fake posts.</a:t>
            </a:r>
            <a:endParaRPr lang="en-IN" cap="none" dirty="0"/>
          </a:p>
        </p:txBody>
      </p:sp>
    </p:spTree>
    <p:extLst>
      <p:ext uri="{BB962C8B-B14F-4D97-AF65-F5344CB8AC3E}">
        <p14:creationId xmlns:p14="http://schemas.microsoft.com/office/powerpoint/2010/main" val="208672061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642267-8AA6-7A94-F8E7-08BBBF5659C2}"/>
              </a:ext>
            </a:extLst>
          </p:cNvPr>
          <p:cNvSpPr>
            <a:spLocks noGrp="1"/>
          </p:cNvSpPr>
          <p:nvPr>
            <p:ph type="title"/>
          </p:nvPr>
        </p:nvSpPr>
        <p:spPr>
          <a:xfrm>
            <a:off x="1246284" y="-337447"/>
            <a:ext cx="10364451" cy="1596177"/>
          </a:xfrm>
        </p:spPr>
        <p:txBody>
          <a:bodyPr/>
          <a:lstStyle/>
          <a:p>
            <a:r>
              <a:rPr lang="en-US" dirty="0"/>
              <a:t>Disadvantage</a:t>
            </a:r>
            <a:endParaRPr lang="en-IN" dirty="0"/>
          </a:p>
        </p:txBody>
      </p:sp>
      <p:sp>
        <p:nvSpPr>
          <p:cNvPr id="3" name="Content Placeholder 2">
            <a:extLst>
              <a:ext uri="{FF2B5EF4-FFF2-40B4-BE49-F238E27FC236}">
                <a16:creationId xmlns:a16="http://schemas.microsoft.com/office/drawing/2014/main" id="{038DD690-D63D-AA53-B0D8-32C2B8B0C9F0}"/>
              </a:ext>
            </a:extLst>
          </p:cNvPr>
          <p:cNvSpPr>
            <a:spLocks noGrp="1"/>
          </p:cNvSpPr>
          <p:nvPr>
            <p:ph sz="quarter" idx="13"/>
          </p:nvPr>
        </p:nvSpPr>
        <p:spPr>
          <a:xfrm>
            <a:off x="1185525" y="955963"/>
            <a:ext cx="10241346" cy="5268190"/>
          </a:xfrm>
        </p:spPr>
        <p:txBody>
          <a:bodyPr>
            <a:normAutofit fontScale="77500" lnSpcReduction="20000"/>
          </a:bodyPr>
          <a:lstStyle/>
          <a:p>
            <a:pPr algn="just">
              <a:lnSpc>
                <a:spcPct val="220000"/>
              </a:lnSpc>
            </a:pPr>
            <a:r>
              <a:rPr lang="en-US" sz="2600" b="1" cap="none" dirty="0"/>
              <a:t>High computational cost</a:t>
            </a:r>
            <a:r>
              <a:rPr lang="en-US" sz="2600" cap="none" dirty="0"/>
              <a:t>: deep learning models, especially those used for complex fraud detection, require significant computational resources for training and inference. This can lead to high operational costs in terms of hardware, energy consumption, and time, especially for real-time detection.</a:t>
            </a:r>
          </a:p>
          <a:p>
            <a:pPr algn="just">
              <a:lnSpc>
                <a:spcPct val="220000"/>
              </a:lnSpc>
            </a:pPr>
            <a:r>
              <a:rPr lang="en-US" sz="2600" b="1" cap="none" dirty="0"/>
              <a:t>Data privacy and security concerns</a:t>
            </a:r>
            <a:r>
              <a:rPr lang="en-US" sz="2600" cap="none" dirty="0"/>
              <a:t>: fraud detection systems often require access to large datasets containing sensitive user information, such as personal details, job history, and communication logs. Ensuring privacy and compliance with data protection regulations (</a:t>
            </a:r>
            <a:r>
              <a:rPr lang="en-US" sz="2600" cap="none" dirty="0" err="1"/>
              <a:t>e.G.</a:t>
            </a:r>
            <a:r>
              <a:rPr lang="en-US" sz="2600" cap="none" dirty="0"/>
              <a:t>, GDPR, CCPA) can be challenging and requires additional safeguards.</a:t>
            </a:r>
          </a:p>
          <a:p>
            <a:endParaRPr lang="en-IN" dirty="0"/>
          </a:p>
        </p:txBody>
      </p:sp>
    </p:spTree>
    <p:extLst>
      <p:ext uri="{BB962C8B-B14F-4D97-AF65-F5344CB8AC3E}">
        <p14:creationId xmlns:p14="http://schemas.microsoft.com/office/powerpoint/2010/main" val="137484727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93EC806-3720-25A0-55FA-E697F6B3C76F}"/>
              </a:ext>
            </a:extLst>
          </p:cNvPr>
          <p:cNvSpPr>
            <a:spLocks noGrp="1"/>
          </p:cNvSpPr>
          <p:nvPr>
            <p:ph sz="quarter" idx="4294967295"/>
          </p:nvPr>
        </p:nvSpPr>
        <p:spPr>
          <a:xfrm>
            <a:off x="789709" y="943409"/>
            <a:ext cx="10446327" cy="3940319"/>
          </a:xfrm>
        </p:spPr>
        <p:txBody>
          <a:bodyPr>
            <a:normAutofit/>
          </a:bodyPr>
          <a:lstStyle/>
          <a:p>
            <a:pPr algn="just">
              <a:lnSpc>
                <a:spcPct val="150000"/>
              </a:lnSpc>
            </a:pPr>
            <a:r>
              <a:rPr lang="en-US" sz="2000" b="1" cap="none" dirty="0"/>
              <a:t>Imbalanced data</a:t>
            </a:r>
            <a:r>
              <a:rPr lang="en-US" sz="2000" cap="none" dirty="0"/>
              <a:t>: fraudulent activities are typically much less common than legitimate activities, leading to imbalanced datasets. Deep learning models may struggle with this class imbalance, often resulting in poor performance in detecting the minority fraudulent class without specialized techniques (</a:t>
            </a:r>
            <a:r>
              <a:rPr lang="en-US" sz="2000" cap="none" dirty="0" err="1"/>
              <a:t>e.G.</a:t>
            </a:r>
            <a:r>
              <a:rPr lang="en-US" sz="2000" cap="none" dirty="0"/>
              <a:t>, Oversampling, class weights).</a:t>
            </a:r>
          </a:p>
          <a:p>
            <a:pPr algn="just">
              <a:lnSpc>
                <a:spcPct val="150000"/>
              </a:lnSpc>
            </a:pPr>
            <a:r>
              <a:rPr lang="en-US" sz="2000" b="1" cap="none" dirty="0"/>
              <a:t>Model interpretability and transparency</a:t>
            </a:r>
            <a:r>
              <a:rPr lang="en-US" sz="2000" cap="none" dirty="0"/>
              <a:t>: deep learning models are often considered "black boxes," meaning that it can be difficult to interpret or explain their decision-making process. This lack of transparency is a major disadvantage when trying to understand why a particular recruitment attempt is flagged as fraudulent, especially in critical or legal contexts.</a:t>
            </a:r>
          </a:p>
          <a:p>
            <a:endParaRPr lang="en-IN" dirty="0"/>
          </a:p>
        </p:txBody>
      </p:sp>
    </p:spTree>
    <p:extLst>
      <p:ext uri="{BB962C8B-B14F-4D97-AF65-F5344CB8AC3E}">
        <p14:creationId xmlns:p14="http://schemas.microsoft.com/office/powerpoint/2010/main" val="360846211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422727-FDE0-77E4-C98D-146CA799D271}"/>
              </a:ext>
            </a:extLst>
          </p:cNvPr>
          <p:cNvSpPr>
            <a:spLocks noGrp="1"/>
          </p:cNvSpPr>
          <p:nvPr>
            <p:ph type="title"/>
          </p:nvPr>
        </p:nvSpPr>
        <p:spPr>
          <a:xfrm>
            <a:off x="1100811" y="-285492"/>
            <a:ext cx="10364451" cy="1596177"/>
          </a:xfrm>
        </p:spPr>
        <p:txBody>
          <a:bodyPr/>
          <a:lstStyle/>
          <a:p>
            <a:r>
              <a:rPr lang="en-US" dirty="0"/>
              <a:t>PROPOSED SYSTEM :</a:t>
            </a:r>
            <a:endParaRPr lang="en-IN" dirty="0"/>
          </a:p>
        </p:txBody>
      </p:sp>
      <p:sp>
        <p:nvSpPr>
          <p:cNvPr id="3" name="Content Placeholder 2">
            <a:extLst>
              <a:ext uri="{FF2B5EF4-FFF2-40B4-BE49-F238E27FC236}">
                <a16:creationId xmlns:a16="http://schemas.microsoft.com/office/drawing/2014/main" id="{4E184F9B-8910-1B83-89F6-1687CA1E4F3E}"/>
              </a:ext>
            </a:extLst>
          </p:cNvPr>
          <p:cNvSpPr>
            <a:spLocks noGrp="1"/>
          </p:cNvSpPr>
          <p:nvPr>
            <p:ph sz="quarter" idx="13"/>
          </p:nvPr>
        </p:nvSpPr>
        <p:spPr>
          <a:xfrm>
            <a:off x="645968" y="1310685"/>
            <a:ext cx="10900064" cy="5299363"/>
          </a:xfrm>
        </p:spPr>
        <p:txBody>
          <a:bodyPr>
            <a:noAutofit/>
          </a:bodyPr>
          <a:lstStyle/>
          <a:p>
            <a:pPr algn="just">
              <a:lnSpc>
                <a:spcPct val="150000"/>
              </a:lnSpc>
            </a:pPr>
            <a:r>
              <a:rPr lang="en-US" cap="none" dirty="0"/>
              <a:t>The target of this study is to detect whether a job post is fraudulent or not. Identifying and eliminating these fake job advertisements will help the job seekers to concentrate on legitimate job posts only. In this context, a dataset from </a:t>
            </a:r>
            <a:r>
              <a:rPr lang="en-US" cap="none" dirty="0" err="1"/>
              <a:t>kaggle</a:t>
            </a:r>
            <a:r>
              <a:rPr lang="en-US" cap="none" dirty="0"/>
              <a:t> is employed that provides information regarding a job that may or may not be suspicious.</a:t>
            </a:r>
          </a:p>
          <a:p>
            <a:pPr algn="just">
              <a:lnSpc>
                <a:spcPct val="150000"/>
              </a:lnSpc>
            </a:pPr>
            <a:r>
              <a:rPr lang="en-US" cap="none" dirty="0"/>
              <a:t> A. Implementation of classifiers in this framework classifiers are trained using appropriate parameters. For maximizing the performance of these models, default parameters may not be sufficient enough. Adjustment of these parameters enhances the reliability of this model which may be regarded as the </a:t>
            </a:r>
            <a:r>
              <a:rPr lang="en-US" cap="none" dirty="0" err="1"/>
              <a:t>optimised</a:t>
            </a:r>
            <a:r>
              <a:rPr lang="en-US" cap="none" dirty="0"/>
              <a:t> one for identifying as well as isolating the fake job posts from the job seekers. </a:t>
            </a:r>
          </a:p>
          <a:p>
            <a:pPr algn="just">
              <a:lnSpc>
                <a:spcPct val="150000"/>
              </a:lnSpc>
            </a:pPr>
            <a:r>
              <a:rPr lang="en-US" cap="none" dirty="0"/>
              <a:t>B. Performance evaluation metrics while evaluating performance skill of a model, it is necessary to employ some metrics to justify the evaluation. </a:t>
            </a:r>
            <a:endParaRPr lang="en-IN" cap="none" dirty="0"/>
          </a:p>
        </p:txBody>
      </p:sp>
    </p:spTree>
    <p:extLst>
      <p:ext uri="{BB962C8B-B14F-4D97-AF65-F5344CB8AC3E}">
        <p14:creationId xmlns:p14="http://schemas.microsoft.com/office/powerpoint/2010/main" val="123860216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6CCC0B9-5EC9-B6FE-A779-37899FE577A2}"/>
              </a:ext>
            </a:extLst>
          </p:cNvPr>
          <p:cNvSpPr>
            <a:spLocks noGrp="1"/>
          </p:cNvSpPr>
          <p:nvPr>
            <p:ph sz="quarter" idx="4294967295"/>
          </p:nvPr>
        </p:nvSpPr>
        <p:spPr>
          <a:xfrm>
            <a:off x="1222664" y="1184564"/>
            <a:ext cx="9746672" cy="3359728"/>
          </a:xfrm>
        </p:spPr>
        <p:txBody>
          <a:bodyPr>
            <a:normAutofit lnSpcReduction="10000"/>
          </a:bodyPr>
          <a:lstStyle/>
          <a:p>
            <a:pPr algn="just">
              <a:lnSpc>
                <a:spcPct val="150000"/>
              </a:lnSpc>
            </a:pPr>
            <a:r>
              <a:rPr lang="en-US" cap="none" dirty="0"/>
              <a:t>For this purpose, following metrics are taken into consideration in order to identify the best relevant problem-solving approach. Accuracy is a metric that identifies the ratio of true predictions over the total number of instances considered.</a:t>
            </a:r>
          </a:p>
          <a:p>
            <a:pPr algn="just">
              <a:lnSpc>
                <a:spcPct val="150000"/>
              </a:lnSpc>
            </a:pPr>
            <a:r>
              <a:rPr lang="en-US" cap="none" dirty="0"/>
              <a:t> However, the accuracy may not be enough metric for evaluating model‘s performance since it does not consider wrong predicted cases if a fake post is treated as a true one, it creates a significant problem. Hence, it is necessary to consider false positive and false negative cases that compensate to misclassification.</a:t>
            </a:r>
            <a:endParaRPr lang="en-IN" cap="none" dirty="0"/>
          </a:p>
        </p:txBody>
      </p:sp>
    </p:spTree>
    <p:extLst>
      <p:ext uri="{BB962C8B-B14F-4D97-AF65-F5344CB8AC3E}">
        <p14:creationId xmlns:p14="http://schemas.microsoft.com/office/powerpoint/2010/main" val="240101701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186E26-668B-7F07-630F-A0F068ED74FB}"/>
              </a:ext>
            </a:extLst>
          </p:cNvPr>
          <p:cNvSpPr>
            <a:spLocks noGrp="1"/>
          </p:cNvSpPr>
          <p:nvPr>
            <p:ph type="title"/>
          </p:nvPr>
        </p:nvSpPr>
        <p:spPr>
          <a:xfrm>
            <a:off x="1059248" y="-368620"/>
            <a:ext cx="10364451" cy="1596177"/>
          </a:xfrm>
        </p:spPr>
        <p:txBody>
          <a:bodyPr/>
          <a:lstStyle/>
          <a:p>
            <a:r>
              <a:rPr lang="en-US" dirty="0"/>
              <a:t>Advantage</a:t>
            </a:r>
            <a:endParaRPr lang="en-IN" dirty="0"/>
          </a:p>
        </p:txBody>
      </p:sp>
      <p:sp>
        <p:nvSpPr>
          <p:cNvPr id="3" name="Content Placeholder 2">
            <a:extLst>
              <a:ext uri="{FF2B5EF4-FFF2-40B4-BE49-F238E27FC236}">
                <a16:creationId xmlns:a16="http://schemas.microsoft.com/office/drawing/2014/main" id="{0ADF12DA-1317-8F1C-F89B-1ABB71D5A40A}"/>
              </a:ext>
            </a:extLst>
          </p:cNvPr>
          <p:cNvSpPr>
            <a:spLocks noGrp="1"/>
          </p:cNvSpPr>
          <p:nvPr>
            <p:ph sz="quarter" idx="13"/>
          </p:nvPr>
        </p:nvSpPr>
        <p:spPr>
          <a:xfrm>
            <a:off x="841350" y="964623"/>
            <a:ext cx="10582349" cy="5384222"/>
          </a:xfrm>
        </p:spPr>
        <p:txBody>
          <a:bodyPr>
            <a:noAutofit/>
          </a:bodyPr>
          <a:lstStyle/>
          <a:p>
            <a:pPr algn="just">
              <a:lnSpc>
                <a:spcPct val="150000"/>
              </a:lnSpc>
            </a:pPr>
            <a:r>
              <a:rPr lang="en-US" b="1" cap="none" dirty="0"/>
              <a:t>Improved accuracy: </a:t>
            </a:r>
            <a:r>
              <a:rPr lang="en-US" cap="none" dirty="0"/>
              <a:t>machine learning algorithms can be trained on large datasets to detect patterns and identify features that are indicative of fake job postings. This can lead to more accurate and reliable predictions, reducing the number of false positives and false negatives. </a:t>
            </a:r>
          </a:p>
          <a:p>
            <a:pPr algn="just">
              <a:lnSpc>
                <a:spcPct val="150000"/>
              </a:lnSpc>
            </a:pPr>
            <a:r>
              <a:rPr lang="en-US" b="1" cap="none" dirty="0"/>
              <a:t>Efficiency: </a:t>
            </a:r>
            <a:r>
              <a:rPr lang="en-US" cap="none" dirty="0"/>
              <a:t>machine learning models can process large volumes of data much more quickly and efficiently than manual review by human moderators, reducing the time required to review job postings and improving the overall efficiency of the job posting process. </a:t>
            </a:r>
          </a:p>
          <a:p>
            <a:pPr algn="just">
              <a:lnSpc>
                <a:spcPct val="150000"/>
              </a:lnSpc>
            </a:pPr>
            <a:r>
              <a:rPr lang="en-US" b="1" cap="none" dirty="0"/>
              <a:t>Adaptability: </a:t>
            </a:r>
            <a:r>
              <a:rPr lang="en-US" cap="none" dirty="0"/>
              <a:t>machine learning models can adapt to new fraud techniques and patterns as they emerge, making them more effective at identifying and preventing fake job postings. </a:t>
            </a:r>
          </a:p>
          <a:p>
            <a:pPr algn="just">
              <a:lnSpc>
                <a:spcPct val="150000"/>
              </a:lnSpc>
            </a:pPr>
            <a:r>
              <a:rPr lang="en-US" b="1" cap="none" dirty="0"/>
              <a:t>Consistency</a:t>
            </a:r>
            <a:r>
              <a:rPr lang="en-US" cap="none" dirty="0"/>
              <a:t>: machine learning algorithms can provide consistent results across all job postings, eliminating the potential for subjectivity and inconsistencies that can arise with human moderators. </a:t>
            </a:r>
            <a:endParaRPr lang="en-IN" cap="none" dirty="0"/>
          </a:p>
        </p:txBody>
      </p:sp>
    </p:spTree>
    <p:extLst>
      <p:ext uri="{BB962C8B-B14F-4D97-AF65-F5344CB8AC3E}">
        <p14:creationId xmlns:p14="http://schemas.microsoft.com/office/powerpoint/2010/main" val="222495004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275341-E650-FD12-1EA0-29B80945AA1B}"/>
              </a:ext>
            </a:extLst>
          </p:cNvPr>
          <p:cNvSpPr>
            <a:spLocks noGrp="1"/>
          </p:cNvSpPr>
          <p:nvPr>
            <p:ph type="title"/>
          </p:nvPr>
        </p:nvSpPr>
        <p:spPr>
          <a:xfrm>
            <a:off x="1183938" y="-243929"/>
            <a:ext cx="10364451" cy="1596177"/>
          </a:xfrm>
        </p:spPr>
        <p:txBody>
          <a:bodyPr/>
          <a:lstStyle/>
          <a:p>
            <a:r>
              <a:rPr lang="en-US" dirty="0"/>
              <a:t>Introduction</a:t>
            </a:r>
            <a:endParaRPr lang="en-IN" dirty="0"/>
          </a:p>
        </p:txBody>
      </p:sp>
      <p:sp>
        <p:nvSpPr>
          <p:cNvPr id="3" name="Content Placeholder 2">
            <a:extLst>
              <a:ext uri="{FF2B5EF4-FFF2-40B4-BE49-F238E27FC236}">
                <a16:creationId xmlns:a16="http://schemas.microsoft.com/office/drawing/2014/main" id="{FCB83E04-8214-6C77-BDFB-4D726FEE467A}"/>
              </a:ext>
            </a:extLst>
          </p:cNvPr>
          <p:cNvSpPr>
            <a:spLocks noGrp="1"/>
          </p:cNvSpPr>
          <p:nvPr>
            <p:ph sz="quarter" idx="13"/>
          </p:nvPr>
        </p:nvSpPr>
        <p:spPr>
          <a:xfrm>
            <a:off x="365413" y="604404"/>
            <a:ext cx="11461173" cy="5649191"/>
          </a:xfrm>
        </p:spPr>
        <p:txBody>
          <a:bodyPr>
            <a:noAutofit/>
          </a:bodyPr>
          <a:lstStyle/>
          <a:p>
            <a:pPr algn="just">
              <a:lnSpc>
                <a:spcPct val="170000"/>
              </a:lnSpc>
            </a:pPr>
            <a:r>
              <a:rPr lang="en-US" cap="none" dirty="0"/>
              <a:t>these days’ recruitments are mainly done online through online portals such as naukri.com [1], monster.com [2]. organizations put their job advertisement with desired skills required on these portals. job seekers or candidates put their resumes and skill details on these portals.</a:t>
            </a:r>
          </a:p>
          <a:p>
            <a:pPr algn="just">
              <a:lnSpc>
                <a:spcPct val="170000"/>
              </a:lnSpc>
            </a:pPr>
            <a:r>
              <a:rPr lang="en-US" cap="none" dirty="0"/>
              <a:t>now, companies can scan the profiles of desired candidates and contact the candidates as well as candidates can also apply to the job profiles in which they are interested. after first screening, companies contact the shortlisted candidates for further processing and recruit the suitable candidates. online recruitment is beneficial for both candidates as well as the companies. </a:t>
            </a:r>
          </a:p>
          <a:p>
            <a:pPr algn="just">
              <a:lnSpc>
                <a:spcPct val="170000"/>
              </a:lnSpc>
            </a:pPr>
            <a:r>
              <a:rPr lang="en-US" cap="none" dirty="0"/>
              <a:t>in dec 2016, naukri.com had a database of about 49.5 million registered users, 11000 resumes were getting added daily [8]. this shows the impact that these online job portals have on users. the online recruitment is beneficial for both recruiter as well as candidates. however, in the recent years scammers have started this online recruitment industry which has given a new type of fraud, </a:t>
            </a:r>
            <a:endParaRPr lang="en-IN" cap="none" dirty="0"/>
          </a:p>
        </p:txBody>
      </p:sp>
    </p:spTree>
    <p:extLst>
      <p:ext uri="{BB962C8B-B14F-4D97-AF65-F5344CB8AC3E}">
        <p14:creationId xmlns:p14="http://schemas.microsoft.com/office/powerpoint/2010/main" val="162439259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17F8FFA-A74F-E334-F96A-F9939118E00A}"/>
              </a:ext>
            </a:extLst>
          </p:cNvPr>
          <p:cNvSpPr>
            <a:spLocks noGrp="1"/>
          </p:cNvSpPr>
          <p:nvPr>
            <p:ph sz="quarter" idx="4294967295"/>
          </p:nvPr>
        </p:nvSpPr>
        <p:spPr>
          <a:xfrm>
            <a:off x="862446" y="694027"/>
            <a:ext cx="10889672" cy="4491037"/>
          </a:xfrm>
        </p:spPr>
        <p:txBody>
          <a:bodyPr>
            <a:noAutofit/>
          </a:bodyPr>
          <a:lstStyle/>
          <a:p>
            <a:pPr algn="just">
              <a:lnSpc>
                <a:spcPct val="150000"/>
              </a:lnSpc>
            </a:pPr>
            <a:r>
              <a:rPr lang="en-US" cap="none" dirty="0"/>
              <a:t>I.E., Online recruitment fraud (</a:t>
            </a:r>
            <a:r>
              <a:rPr lang="en-US" cap="none" dirty="0" err="1"/>
              <a:t>orf</a:t>
            </a:r>
            <a:r>
              <a:rPr lang="en-US" cap="none" dirty="0"/>
              <a:t>). In </a:t>
            </a:r>
            <a:r>
              <a:rPr lang="en-US" cap="none" dirty="0" err="1"/>
              <a:t>orf</a:t>
            </a:r>
            <a:r>
              <a:rPr lang="en-US" cap="none" dirty="0"/>
              <a:t> spammers give lucrative job offers to the candidates and steal their money and private information. </a:t>
            </a:r>
          </a:p>
          <a:p>
            <a:pPr algn="just">
              <a:lnSpc>
                <a:spcPct val="150000"/>
              </a:lnSpc>
            </a:pPr>
            <a:r>
              <a:rPr lang="en-US" cap="none" dirty="0"/>
              <a:t>Orf not only harms the users but it is also problematic for the companies. As, it damages the reputation of companies and leaves a negative impact in the mind of job seekers about the given company. </a:t>
            </a:r>
          </a:p>
          <a:p>
            <a:pPr algn="just">
              <a:lnSpc>
                <a:spcPct val="150000"/>
              </a:lnSpc>
            </a:pPr>
            <a:r>
              <a:rPr lang="en-US" cap="none" dirty="0"/>
              <a:t>Detection of fraud job offers from a legitimate set of job is a technically challenging problem. The main challenge the class imbalance problem as the number of fraud jobs are relatively less as compared to the legitimate jobs. This makes learning the features of fraud jobs for automated prediction a challenging task. </a:t>
            </a:r>
            <a:endParaRPr lang="en-IN" cap="none" dirty="0"/>
          </a:p>
        </p:txBody>
      </p:sp>
    </p:spTree>
    <p:extLst>
      <p:ext uri="{BB962C8B-B14F-4D97-AF65-F5344CB8AC3E}">
        <p14:creationId xmlns:p14="http://schemas.microsoft.com/office/powerpoint/2010/main" val="320248557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F8084A-AB94-B338-A27D-056626122A8E}"/>
              </a:ext>
            </a:extLst>
          </p:cNvPr>
          <p:cNvSpPr>
            <a:spLocks noGrp="1"/>
          </p:cNvSpPr>
          <p:nvPr>
            <p:ph type="title"/>
          </p:nvPr>
        </p:nvSpPr>
        <p:spPr>
          <a:xfrm>
            <a:off x="913774" y="-202365"/>
            <a:ext cx="10364451" cy="1596177"/>
          </a:xfrm>
        </p:spPr>
        <p:txBody>
          <a:bodyPr/>
          <a:lstStyle/>
          <a:p>
            <a:r>
              <a:rPr lang="en-IN" dirty="0"/>
              <a:t>MODULES</a:t>
            </a:r>
          </a:p>
        </p:txBody>
      </p:sp>
      <p:sp>
        <p:nvSpPr>
          <p:cNvPr id="3" name="Content Placeholder 2">
            <a:extLst>
              <a:ext uri="{FF2B5EF4-FFF2-40B4-BE49-F238E27FC236}">
                <a16:creationId xmlns:a16="http://schemas.microsoft.com/office/drawing/2014/main" id="{429AEEA0-BB2A-14A1-031F-1B4236A72126}"/>
              </a:ext>
            </a:extLst>
          </p:cNvPr>
          <p:cNvSpPr>
            <a:spLocks noGrp="1"/>
          </p:cNvSpPr>
          <p:nvPr>
            <p:ph sz="quarter" idx="13"/>
          </p:nvPr>
        </p:nvSpPr>
        <p:spPr>
          <a:xfrm>
            <a:off x="1568401" y="1393812"/>
            <a:ext cx="10363826" cy="3424107"/>
          </a:xfrm>
        </p:spPr>
        <p:txBody>
          <a:bodyPr>
            <a:normAutofit/>
          </a:bodyPr>
          <a:lstStyle/>
          <a:p>
            <a:pPr algn="just"/>
            <a:r>
              <a:rPr lang="en-IN" sz="2400" cap="none" dirty="0"/>
              <a:t>Data collection and integration</a:t>
            </a:r>
          </a:p>
          <a:p>
            <a:pPr algn="just"/>
            <a:r>
              <a:rPr lang="en-IN" sz="2400" cap="none" dirty="0"/>
              <a:t>Data preprocessing</a:t>
            </a:r>
          </a:p>
          <a:p>
            <a:pPr algn="just"/>
            <a:r>
              <a:rPr lang="en-IN" sz="2400" cap="none" dirty="0"/>
              <a:t>Fraudulent activity </a:t>
            </a:r>
            <a:r>
              <a:rPr lang="en-IN" sz="2400" cap="none" dirty="0" err="1"/>
              <a:t>labeling</a:t>
            </a:r>
            <a:endParaRPr lang="en-IN" sz="2400" cap="none" dirty="0"/>
          </a:p>
          <a:p>
            <a:pPr algn="just"/>
            <a:r>
              <a:rPr lang="en-IN" sz="2400" cap="none" dirty="0"/>
              <a:t>Model development</a:t>
            </a:r>
          </a:p>
        </p:txBody>
      </p:sp>
    </p:spTree>
    <p:extLst>
      <p:ext uri="{BB962C8B-B14F-4D97-AF65-F5344CB8AC3E}">
        <p14:creationId xmlns:p14="http://schemas.microsoft.com/office/powerpoint/2010/main" val="195146264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C2B5A5-BD59-F605-C3FB-F65389B989B8}"/>
              </a:ext>
            </a:extLst>
          </p:cNvPr>
          <p:cNvSpPr>
            <a:spLocks noGrp="1"/>
          </p:cNvSpPr>
          <p:nvPr>
            <p:ph type="title"/>
          </p:nvPr>
        </p:nvSpPr>
        <p:spPr>
          <a:xfrm>
            <a:off x="1038466" y="195975"/>
            <a:ext cx="10364451" cy="1596177"/>
          </a:xfrm>
        </p:spPr>
        <p:txBody>
          <a:bodyPr/>
          <a:lstStyle/>
          <a:p>
            <a:r>
              <a:rPr lang="en-IN" sz="3600" cap="none" dirty="0"/>
              <a:t>DATA COLLECTION AND INTEGRATION</a:t>
            </a:r>
            <a:br>
              <a:rPr lang="en-IN" sz="3600" cap="none" dirty="0"/>
            </a:br>
            <a:endParaRPr lang="en-IN" dirty="0"/>
          </a:p>
        </p:txBody>
      </p:sp>
      <p:sp>
        <p:nvSpPr>
          <p:cNvPr id="3" name="Content Placeholder 2">
            <a:extLst>
              <a:ext uri="{FF2B5EF4-FFF2-40B4-BE49-F238E27FC236}">
                <a16:creationId xmlns:a16="http://schemas.microsoft.com/office/drawing/2014/main" id="{6CFF5840-808C-4C03-FB70-DCC9AF6B5894}"/>
              </a:ext>
            </a:extLst>
          </p:cNvPr>
          <p:cNvSpPr>
            <a:spLocks noGrp="1"/>
          </p:cNvSpPr>
          <p:nvPr>
            <p:ph sz="quarter" idx="13"/>
          </p:nvPr>
        </p:nvSpPr>
        <p:spPr>
          <a:xfrm>
            <a:off x="914087" y="1716946"/>
            <a:ext cx="10363826" cy="3424107"/>
          </a:xfrm>
        </p:spPr>
        <p:txBody>
          <a:bodyPr/>
          <a:lstStyle/>
          <a:p>
            <a:pPr algn="just">
              <a:lnSpc>
                <a:spcPct val="150000"/>
              </a:lnSpc>
              <a:buFont typeface="Arial" panose="020B0604020202020204" pitchFamily="34" charset="0"/>
              <a:buChar char="•"/>
            </a:pPr>
            <a:r>
              <a:rPr lang="en-US" b="1" cap="none" dirty="0"/>
              <a:t>Input data sources</a:t>
            </a:r>
            <a:r>
              <a:rPr lang="en-US" cap="none" dirty="0"/>
              <a:t>: collect and integrate data from various sources such as job applicants' profiles, resumes, job postings, user interactions, emails, social media activities, and any other relevant data.</a:t>
            </a:r>
          </a:p>
          <a:p>
            <a:pPr algn="just">
              <a:lnSpc>
                <a:spcPct val="150000"/>
              </a:lnSpc>
              <a:buFont typeface="Arial" panose="020B0604020202020204" pitchFamily="34" charset="0"/>
              <a:buChar char="•"/>
            </a:pPr>
            <a:r>
              <a:rPr lang="en-US" b="1" cap="none" dirty="0"/>
              <a:t>Data aggregation</a:t>
            </a:r>
            <a:r>
              <a:rPr lang="en-US" cap="none" dirty="0"/>
              <a:t>: data from multiple platforms (job boards, company websites, social media, etc.) Is combined into a unified format to create a dataset for training and evaluation.</a:t>
            </a:r>
          </a:p>
          <a:p>
            <a:endParaRPr lang="en-IN" dirty="0"/>
          </a:p>
        </p:txBody>
      </p:sp>
    </p:spTree>
    <p:extLst>
      <p:ext uri="{BB962C8B-B14F-4D97-AF65-F5344CB8AC3E}">
        <p14:creationId xmlns:p14="http://schemas.microsoft.com/office/powerpoint/2010/main" val="284834224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E1E984-B0E7-276B-E03A-84CB4FCF6A69}"/>
              </a:ext>
            </a:extLst>
          </p:cNvPr>
          <p:cNvSpPr>
            <a:spLocks noGrp="1"/>
          </p:cNvSpPr>
          <p:nvPr>
            <p:ph type="title"/>
          </p:nvPr>
        </p:nvSpPr>
        <p:spPr>
          <a:xfrm>
            <a:off x="1028075" y="0"/>
            <a:ext cx="10364451" cy="1596177"/>
          </a:xfrm>
        </p:spPr>
        <p:txBody>
          <a:bodyPr/>
          <a:lstStyle/>
          <a:p>
            <a:r>
              <a:rPr lang="en-US" cap="none" dirty="0"/>
              <a:t>DATA PREPROCESSING</a:t>
            </a:r>
            <a:br>
              <a:rPr lang="en-US" b="1" dirty="0"/>
            </a:br>
            <a:endParaRPr lang="en-IN" dirty="0"/>
          </a:p>
        </p:txBody>
      </p:sp>
      <p:sp>
        <p:nvSpPr>
          <p:cNvPr id="3" name="Content Placeholder 2">
            <a:extLst>
              <a:ext uri="{FF2B5EF4-FFF2-40B4-BE49-F238E27FC236}">
                <a16:creationId xmlns:a16="http://schemas.microsoft.com/office/drawing/2014/main" id="{23EF7BC7-DB63-1E71-0F68-7341218E8A05}"/>
              </a:ext>
            </a:extLst>
          </p:cNvPr>
          <p:cNvSpPr>
            <a:spLocks noGrp="1"/>
          </p:cNvSpPr>
          <p:nvPr>
            <p:ph sz="quarter" idx="13"/>
          </p:nvPr>
        </p:nvSpPr>
        <p:spPr>
          <a:xfrm>
            <a:off x="1028075" y="1101437"/>
            <a:ext cx="9933709" cy="4353791"/>
          </a:xfrm>
        </p:spPr>
        <p:txBody>
          <a:bodyPr>
            <a:normAutofit fontScale="85000" lnSpcReduction="10000"/>
          </a:bodyPr>
          <a:lstStyle/>
          <a:p>
            <a:pPr algn="just">
              <a:lnSpc>
                <a:spcPct val="170000"/>
              </a:lnSpc>
              <a:buFont typeface="Arial" panose="020B0604020202020204" pitchFamily="34" charset="0"/>
              <a:buChar char="•"/>
            </a:pPr>
            <a:r>
              <a:rPr lang="en-US" sz="2400" b="1" cap="none" dirty="0"/>
              <a:t>Data cleaning</a:t>
            </a:r>
            <a:r>
              <a:rPr lang="en-US" sz="2400" cap="none" dirty="0"/>
              <a:t>: raw data often contains inconsistencies, errors, missing values, or duplicates. Preprocessing involves removing or correcting these issues.</a:t>
            </a:r>
          </a:p>
          <a:p>
            <a:pPr algn="just">
              <a:lnSpc>
                <a:spcPct val="170000"/>
              </a:lnSpc>
              <a:buFont typeface="Arial" panose="020B0604020202020204" pitchFamily="34" charset="0"/>
              <a:buChar char="•"/>
            </a:pPr>
            <a:r>
              <a:rPr lang="en-US" sz="2400" b="1" cap="none" dirty="0"/>
              <a:t>Feature extraction</a:t>
            </a:r>
            <a:r>
              <a:rPr lang="en-US" sz="2400" cap="none" dirty="0"/>
              <a:t>: identifying and extracting relevant features (</a:t>
            </a:r>
            <a:r>
              <a:rPr lang="en-US" sz="2400" cap="none" dirty="0" err="1"/>
              <a:t>e.G.</a:t>
            </a:r>
            <a:r>
              <a:rPr lang="en-US" sz="2400" cap="none" dirty="0"/>
              <a:t>, Applicant's past job history, education, contact information, communication patterns) that are useful for detecting fraud.</a:t>
            </a:r>
          </a:p>
          <a:p>
            <a:pPr algn="just">
              <a:lnSpc>
                <a:spcPct val="170000"/>
              </a:lnSpc>
              <a:buFont typeface="Arial" panose="020B0604020202020204" pitchFamily="34" charset="0"/>
              <a:buChar char="•"/>
            </a:pPr>
            <a:r>
              <a:rPr lang="en-US" sz="2400" b="1" cap="none" dirty="0"/>
              <a:t>Text preprocessing</a:t>
            </a:r>
            <a:r>
              <a:rPr lang="en-US" sz="2400" cap="none" dirty="0"/>
              <a:t>: for textual data like resumes, job descriptions, and communication, natural language processing (</a:t>
            </a:r>
            <a:r>
              <a:rPr lang="en-US" sz="2400" cap="none" dirty="0" err="1"/>
              <a:t>nlp</a:t>
            </a:r>
            <a:r>
              <a:rPr lang="en-US" sz="2400" cap="none" dirty="0"/>
              <a:t>) techniques like tokenization, lemmatization, and vectorization (</a:t>
            </a:r>
            <a:r>
              <a:rPr lang="en-US" sz="2400" cap="none" dirty="0" err="1"/>
              <a:t>e.G.</a:t>
            </a:r>
            <a:r>
              <a:rPr lang="en-US" sz="2400" cap="none" dirty="0"/>
              <a:t>, Using TF-IDF, word2vec, or BERT embeddings) are used.</a:t>
            </a:r>
          </a:p>
          <a:p>
            <a:endParaRPr lang="en-IN" dirty="0"/>
          </a:p>
        </p:txBody>
      </p:sp>
    </p:spTree>
    <p:extLst>
      <p:ext uri="{BB962C8B-B14F-4D97-AF65-F5344CB8AC3E}">
        <p14:creationId xmlns:p14="http://schemas.microsoft.com/office/powerpoint/2010/main" val="277794401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8FF42D-3F1C-B5FB-3EE3-208F615DE75B}"/>
              </a:ext>
            </a:extLst>
          </p:cNvPr>
          <p:cNvSpPr>
            <a:spLocks noGrp="1"/>
          </p:cNvSpPr>
          <p:nvPr>
            <p:ph type="title"/>
          </p:nvPr>
        </p:nvSpPr>
        <p:spPr>
          <a:xfrm>
            <a:off x="933930" y="0"/>
            <a:ext cx="10364451" cy="1596177"/>
          </a:xfrm>
        </p:spPr>
        <p:txBody>
          <a:bodyPr/>
          <a:lstStyle/>
          <a:p>
            <a:r>
              <a:rPr lang="en-US" dirty="0"/>
              <a:t>Fraudulent Activity Labeling</a:t>
            </a:r>
            <a:br>
              <a:rPr lang="en-US" b="1" dirty="0"/>
            </a:br>
            <a:endParaRPr lang="en-IN" dirty="0"/>
          </a:p>
        </p:txBody>
      </p:sp>
      <p:sp>
        <p:nvSpPr>
          <p:cNvPr id="3" name="Content Placeholder 2">
            <a:extLst>
              <a:ext uri="{FF2B5EF4-FFF2-40B4-BE49-F238E27FC236}">
                <a16:creationId xmlns:a16="http://schemas.microsoft.com/office/drawing/2014/main" id="{A87E4991-503E-214D-325B-17DCE284B7F4}"/>
              </a:ext>
            </a:extLst>
          </p:cNvPr>
          <p:cNvSpPr>
            <a:spLocks noGrp="1"/>
          </p:cNvSpPr>
          <p:nvPr>
            <p:ph sz="quarter" idx="13"/>
          </p:nvPr>
        </p:nvSpPr>
        <p:spPr>
          <a:xfrm>
            <a:off x="996900" y="1450705"/>
            <a:ext cx="10238509" cy="4195022"/>
          </a:xfrm>
        </p:spPr>
        <p:txBody>
          <a:bodyPr>
            <a:normAutofit/>
          </a:bodyPr>
          <a:lstStyle/>
          <a:p>
            <a:pPr algn="just">
              <a:lnSpc>
                <a:spcPct val="150000"/>
              </a:lnSpc>
              <a:buFont typeface="Arial" panose="020B0604020202020204" pitchFamily="34" charset="0"/>
              <a:buChar char="•"/>
            </a:pPr>
            <a:r>
              <a:rPr lang="en-US" b="1" cap="none" dirty="0"/>
              <a:t>Labeling data</a:t>
            </a:r>
            <a:r>
              <a:rPr lang="en-US" cap="none" dirty="0"/>
              <a:t>: for supervised learning, labeled data is required, where past fraud cases are labeled as "fraud" and legitimate ones as "non-fraud." These labels may be manually created by domain experts or inferred through heuristics and rule-based systems.</a:t>
            </a:r>
          </a:p>
          <a:p>
            <a:pPr algn="just">
              <a:lnSpc>
                <a:spcPct val="150000"/>
              </a:lnSpc>
              <a:buFont typeface="Arial" panose="020B0604020202020204" pitchFamily="34" charset="0"/>
              <a:buChar char="•"/>
            </a:pPr>
            <a:r>
              <a:rPr lang="en-US" b="1" cap="none" dirty="0"/>
              <a:t>Handling imbalanced data</a:t>
            </a:r>
            <a:r>
              <a:rPr lang="en-US" cap="none" dirty="0"/>
              <a:t>: fraudulent activities are usually much less frequent than legitimate ones, so techniques like oversampling the minority class (fraud), </a:t>
            </a:r>
            <a:r>
              <a:rPr lang="en-US" cap="none" dirty="0" err="1"/>
              <a:t>undersampling</a:t>
            </a:r>
            <a:r>
              <a:rPr lang="en-US" cap="none" dirty="0"/>
              <a:t> the majority class (non-fraud), or using synthetic data generation (smote) are applied to balance the dataset.</a:t>
            </a:r>
          </a:p>
          <a:p>
            <a:endParaRPr lang="en-IN" dirty="0"/>
          </a:p>
        </p:txBody>
      </p:sp>
    </p:spTree>
    <p:extLst>
      <p:ext uri="{BB962C8B-B14F-4D97-AF65-F5344CB8AC3E}">
        <p14:creationId xmlns:p14="http://schemas.microsoft.com/office/powerpoint/2010/main" val="68988927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DEED60-5897-8BA8-53DD-FBC30C6F43FD}"/>
              </a:ext>
            </a:extLst>
          </p:cNvPr>
          <p:cNvSpPr>
            <a:spLocks noGrp="1"/>
          </p:cNvSpPr>
          <p:nvPr>
            <p:ph type="title"/>
          </p:nvPr>
        </p:nvSpPr>
        <p:spPr>
          <a:xfrm>
            <a:off x="1048857" y="0"/>
            <a:ext cx="10364451" cy="1596177"/>
          </a:xfrm>
        </p:spPr>
        <p:txBody>
          <a:bodyPr/>
          <a:lstStyle/>
          <a:p>
            <a:r>
              <a:rPr lang="en-US" dirty="0"/>
              <a:t>Model Development</a:t>
            </a:r>
            <a:br>
              <a:rPr lang="en-US" dirty="0"/>
            </a:br>
            <a:endParaRPr lang="en-IN" dirty="0"/>
          </a:p>
        </p:txBody>
      </p:sp>
      <p:sp>
        <p:nvSpPr>
          <p:cNvPr id="3" name="Content Placeholder 2">
            <a:extLst>
              <a:ext uri="{FF2B5EF4-FFF2-40B4-BE49-F238E27FC236}">
                <a16:creationId xmlns:a16="http://schemas.microsoft.com/office/drawing/2014/main" id="{A6B948A6-E9FB-0AAC-2E79-6E3568FCAD76}"/>
              </a:ext>
            </a:extLst>
          </p:cNvPr>
          <p:cNvSpPr>
            <a:spLocks noGrp="1"/>
          </p:cNvSpPr>
          <p:nvPr>
            <p:ph sz="quarter" idx="13"/>
          </p:nvPr>
        </p:nvSpPr>
        <p:spPr>
          <a:xfrm>
            <a:off x="913149" y="1049482"/>
            <a:ext cx="10498908" cy="4949535"/>
          </a:xfrm>
        </p:spPr>
        <p:txBody>
          <a:bodyPr>
            <a:normAutofit fontScale="92500" lnSpcReduction="10000"/>
          </a:bodyPr>
          <a:lstStyle/>
          <a:p>
            <a:pPr algn="just">
              <a:lnSpc>
                <a:spcPct val="170000"/>
              </a:lnSpc>
              <a:buFont typeface="Arial" panose="020B0604020202020204" pitchFamily="34" charset="0"/>
              <a:buChar char="•"/>
            </a:pPr>
            <a:r>
              <a:rPr lang="en-US" sz="2200" b="1" cap="none" dirty="0"/>
              <a:t>Model selection</a:t>
            </a:r>
            <a:r>
              <a:rPr lang="en-US" sz="2200" cap="none" dirty="0"/>
              <a:t>: choosing an appropriate deep learning architecture for fraud detection, such as:</a:t>
            </a:r>
          </a:p>
          <a:p>
            <a:pPr marL="742950" lvl="1" indent="-285750" algn="just">
              <a:lnSpc>
                <a:spcPct val="170000"/>
              </a:lnSpc>
              <a:buFont typeface="Arial" panose="020B0604020202020204" pitchFamily="34" charset="0"/>
              <a:buChar char="•"/>
            </a:pPr>
            <a:r>
              <a:rPr lang="en-US" sz="2200" b="1" cap="none" dirty="0"/>
              <a:t>Convolutional neural networks (</a:t>
            </a:r>
            <a:r>
              <a:rPr lang="en-US" sz="2200" b="1" cap="none" dirty="0" err="1"/>
              <a:t>cnns</a:t>
            </a:r>
            <a:r>
              <a:rPr lang="en-US" sz="2200" b="1" cap="none" dirty="0"/>
              <a:t>)</a:t>
            </a:r>
            <a:r>
              <a:rPr lang="en-US" sz="2200" cap="none" dirty="0"/>
              <a:t>: used for detecting patterns in data, such as spatial information in profile images or job postings.</a:t>
            </a:r>
          </a:p>
          <a:p>
            <a:pPr marL="742950" lvl="1" indent="-285750" algn="just">
              <a:lnSpc>
                <a:spcPct val="170000"/>
              </a:lnSpc>
              <a:buFont typeface="Arial" panose="020B0604020202020204" pitchFamily="34" charset="0"/>
              <a:buChar char="•"/>
            </a:pPr>
            <a:r>
              <a:rPr lang="en-US" sz="2200" b="1" cap="none" dirty="0"/>
              <a:t>Recurrent neural networks (</a:t>
            </a:r>
            <a:r>
              <a:rPr lang="en-US" sz="2200" b="1" cap="none" dirty="0" err="1"/>
              <a:t>rnns</a:t>
            </a:r>
            <a:r>
              <a:rPr lang="en-US" sz="2200" b="1" cap="none" dirty="0"/>
              <a:t>)</a:t>
            </a:r>
            <a:r>
              <a:rPr lang="en-US" sz="2200" cap="none" dirty="0"/>
              <a:t>: suitable for analyzing sequential data, such as applicant activity logs or email communication threads.</a:t>
            </a:r>
          </a:p>
          <a:p>
            <a:pPr marL="742950" lvl="1" indent="-285750" algn="just">
              <a:lnSpc>
                <a:spcPct val="170000"/>
              </a:lnSpc>
              <a:buFont typeface="Arial" panose="020B0604020202020204" pitchFamily="34" charset="0"/>
              <a:buChar char="•"/>
            </a:pPr>
            <a:r>
              <a:rPr lang="en-US" sz="2200" b="1" cap="none" dirty="0"/>
              <a:t>Long short-term memory networks (</a:t>
            </a:r>
            <a:r>
              <a:rPr lang="en-US" sz="2200" b="1" cap="none" dirty="0" err="1"/>
              <a:t>lstms</a:t>
            </a:r>
            <a:r>
              <a:rPr lang="en-US" sz="2200" b="1" cap="none" dirty="0"/>
              <a:t>)</a:t>
            </a:r>
            <a:r>
              <a:rPr lang="en-US" sz="2200" cap="none" dirty="0"/>
              <a:t>: a type of </a:t>
            </a:r>
            <a:r>
              <a:rPr lang="en-US" sz="2200" cap="none" dirty="0" err="1"/>
              <a:t>rnn</a:t>
            </a:r>
            <a:r>
              <a:rPr lang="en-US" sz="2200" cap="none" dirty="0"/>
              <a:t> designed to handle long sequences, which can be useful in detecting fraud in time-series data or communication sequences.</a:t>
            </a:r>
          </a:p>
          <a:p>
            <a:pPr marL="742950" lvl="1" indent="-285750" algn="just">
              <a:lnSpc>
                <a:spcPct val="170000"/>
              </a:lnSpc>
              <a:buFont typeface="Arial" panose="020B0604020202020204" pitchFamily="34" charset="0"/>
              <a:buChar char="•"/>
            </a:pPr>
            <a:r>
              <a:rPr lang="en-US" sz="2200" b="1" cap="none" dirty="0"/>
              <a:t>Feedforward neural networks (</a:t>
            </a:r>
            <a:r>
              <a:rPr lang="en-US" sz="2200" b="1" cap="none" dirty="0" err="1"/>
              <a:t>fnns</a:t>
            </a:r>
            <a:r>
              <a:rPr lang="en-US" sz="2200" b="1" cap="none" dirty="0"/>
              <a:t>)</a:t>
            </a:r>
            <a:r>
              <a:rPr lang="en-US" sz="2200" cap="none" dirty="0"/>
              <a:t>: a simple architecture for tabular data, useful for detecting fraud based on structured applicant information.</a:t>
            </a:r>
          </a:p>
          <a:p>
            <a:endParaRPr lang="en-IN" dirty="0"/>
          </a:p>
        </p:txBody>
      </p:sp>
    </p:spTree>
    <p:extLst>
      <p:ext uri="{BB962C8B-B14F-4D97-AF65-F5344CB8AC3E}">
        <p14:creationId xmlns:p14="http://schemas.microsoft.com/office/powerpoint/2010/main" val="158402746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825396-CABF-6502-8756-8F7A73710A7E}"/>
              </a:ext>
            </a:extLst>
          </p:cNvPr>
          <p:cNvSpPr>
            <a:spLocks noGrp="1"/>
          </p:cNvSpPr>
          <p:nvPr>
            <p:ph type="title"/>
          </p:nvPr>
        </p:nvSpPr>
        <p:spPr>
          <a:xfrm>
            <a:off x="1038466" y="-327056"/>
            <a:ext cx="10364451" cy="1596177"/>
          </a:xfrm>
        </p:spPr>
        <p:txBody>
          <a:bodyPr/>
          <a:lstStyle/>
          <a:p>
            <a:r>
              <a:rPr lang="en-IN" dirty="0"/>
              <a:t>Software Details</a:t>
            </a:r>
          </a:p>
        </p:txBody>
      </p:sp>
      <p:sp>
        <p:nvSpPr>
          <p:cNvPr id="3" name="Content Placeholder 2">
            <a:extLst>
              <a:ext uri="{FF2B5EF4-FFF2-40B4-BE49-F238E27FC236}">
                <a16:creationId xmlns:a16="http://schemas.microsoft.com/office/drawing/2014/main" id="{FA964FE4-3515-7712-7EDF-4E23C7FAB377}"/>
              </a:ext>
            </a:extLst>
          </p:cNvPr>
          <p:cNvSpPr>
            <a:spLocks noGrp="1"/>
          </p:cNvSpPr>
          <p:nvPr>
            <p:ph sz="quarter" idx="13"/>
          </p:nvPr>
        </p:nvSpPr>
        <p:spPr>
          <a:xfrm>
            <a:off x="1235892" y="1089010"/>
            <a:ext cx="10167025" cy="3888235"/>
          </a:xfrm>
        </p:spPr>
        <p:txBody>
          <a:bodyPr>
            <a:normAutofit/>
          </a:bodyPr>
          <a:lstStyle/>
          <a:p>
            <a:pPr algn="just">
              <a:lnSpc>
                <a:spcPct val="150000"/>
              </a:lnSpc>
              <a:buFont typeface="Arial" panose="020B0604020202020204" pitchFamily="34" charset="0"/>
              <a:buChar char="•"/>
            </a:pPr>
            <a:r>
              <a:rPr lang="en-US" sz="2000" cap="none" dirty="0">
                <a:cs typeface="Times New Roman" panose="02020603050405020304" pitchFamily="18" charset="0"/>
              </a:rPr>
              <a:t>A web application (web app) is an application program that is stored on a remote server and delivered over the internet through a browser interface. Web services are web apps by definition and many, although not all, websites contain web apps.</a:t>
            </a:r>
          </a:p>
          <a:p>
            <a:pPr algn="just">
              <a:lnSpc>
                <a:spcPct val="150000"/>
              </a:lnSpc>
              <a:buFont typeface="Arial" panose="020B0604020202020204" pitchFamily="34" charset="0"/>
              <a:buChar char="•"/>
            </a:pPr>
            <a:r>
              <a:rPr lang="en-US" sz="2000" cap="none" dirty="0">
                <a:cs typeface="Times New Roman" panose="02020603050405020304" pitchFamily="18" charset="0"/>
              </a:rPr>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sz="2000" cap="none" dirty="0">
              <a:cs typeface="Times New Roman" panose="02020603050405020304" pitchFamily="18" charset="0"/>
            </a:endParaRPr>
          </a:p>
          <a:p>
            <a:endParaRPr lang="en-IN" dirty="0"/>
          </a:p>
        </p:txBody>
      </p:sp>
    </p:spTree>
    <p:extLst>
      <p:ext uri="{BB962C8B-B14F-4D97-AF65-F5344CB8AC3E}">
        <p14:creationId xmlns:p14="http://schemas.microsoft.com/office/powerpoint/2010/main" val="289493765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71A930-E1DB-1E0A-FE53-7BF1071C9A98}"/>
              </a:ext>
            </a:extLst>
          </p:cNvPr>
          <p:cNvSpPr>
            <a:spLocks noGrp="1"/>
          </p:cNvSpPr>
          <p:nvPr>
            <p:ph type="title"/>
          </p:nvPr>
        </p:nvSpPr>
        <p:spPr>
          <a:xfrm>
            <a:off x="913774" y="-119237"/>
            <a:ext cx="10364451" cy="1596177"/>
          </a:xfrm>
        </p:spPr>
        <p:txBody>
          <a:bodyPr/>
          <a:lstStyle/>
          <a:p>
            <a:r>
              <a:rPr lang="en-IN" dirty="0"/>
              <a:t>Front End</a:t>
            </a:r>
          </a:p>
        </p:txBody>
      </p:sp>
      <p:sp>
        <p:nvSpPr>
          <p:cNvPr id="3" name="Content Placeholder 2">
            <a:extLst>
              <a:ext uri="{FF2B5EF4-FFF2-40B4-BE49-F238E27FC236}">
                <a16:creationId xmlns:a16="http://schemas.microsoft.com/office/drawing/2014/main" id="{ABEB494D-7AE4-52CC-182A-C45E338267BB}"/>
              </a:ext>
            </a:extLst>
          </p:cNvPr>
          <p:cNvSpPr>
            <a:spLocks noGrp="1"/>
          </p:cNvSpPr>
          <p:nvPr>
            <p:ph sz="quarter" idx="13"/>
          </p:nvPr>
        </p:nvSpPr>
        <p:spPr>
          <a:xfrm>
            <a:off x="805294" y="1184563"/>
            <a:ext cx="10581409" cy="4856017"/>
          </a:xfrm>
        </p:spPr>
        <p:txBody>
          <a:bodyPr>
            <a:normAutofit fontScale="62500" lnSpcReduction="20000"/>
          </a:bodyPr>
          <a:lstStyle/>
          <a:p>
            <a:pPr algn="just">
              <a:lnSpc>
                <a:spcPct val="170000"/>
              </a:lnSpc>
              <a:buFont typeface="Arial" panose="020B0604020202020204" pitchFamily="34" charset="0"/>
              <a:buChar char="•"/>
            </a:pPr>
            <a:r>
              <a:rPr lang="en-US" sz="3200" cap="none" dirty="0">
                <a:cs typeface="Times New Roman" panose="02020603050405020304" pitchFamily="18"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algn="just">
              <a:lnSpc>
                <a:spcPct val="170000"/>
              </a:lnSpc>
              <a:buFont typeface="Arial" panose="020B0604020202020204" pitchFamily="34" charset="0"/>
              <a:buChar char="•"/>
            </a:pPr>
            <a:r>
              <a:rPr lang="en-US" sz="3200" cap="none" dirty="0">
                <a:cs typeface="Times New Roman" panose="02020603050405020304" pitchFamily="18" charset="0"/>
              </a:rPr>
              <a:t>Cascading style sheets (</a:t>
            </a:r>
            <a:r>
              <a:rPr lang="en-US" sz="3200" cap="none" dirty="0" err="1">
                <a:cs typeface="Times New Roman" panose="02020603050405020304" pitchFamily="18" charset="0"/>
              </a:rPr>
              <a:t>css</a:t>
            </a:r>
            <a:r>
              <a:rPr lang="en-US" sz="3200" cap="none" dirty="0">
                <a:cs typeface="Times New Roman" panose="02020603050405020304" pitchFamily="18" charset="0"/>
              </a:rPr>
              <a:t>)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endParaRPr lang="en-IN" sz="3200" cap="none" dirty="0">
              <a:cs typeface="Times New Roman" panose="02020603050405020304" pitchFamily="18" charset="0"/>
            </a:endParaRPr>
          </a:p>
          <a:p>
            <a:endParaRPr lang="en-IN" dirty="0"/>
          </a:p>
        </p:txBody>
      </p:sp>
    </p:spTree>
    <p:extLst>
      <p:ext uri="{BB962C8B-B14F-4D97-AF65-F5344CB8AC3E}">
        <p14:creationId xmlns:p14="http://schemas.microsoft.com/office/powerpoint/2010/main" val="274823929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6E121A-C6BD-CA44-C710-EB0FFD7AF661}"/>
              </a:ext>
            </a:extLst>
          </p:cNvPr>
          <p:cNvSpPr>
            <a:spLocks noGrp="1"/>
          </p:cNvSpPr>
          <p:nvPr>
            <p:ph type="title"/>
          </p:nvPr>
        </p:nvSpPr>
        <p:spPr>
          <a:xfrm>
            <a:off x="985884" y="-368619"/>
            <a:ext cx="10364451" cy="1596177"/>
          </a:xfrm>
        </p:spPr>
        <p:txBody>
          <a:bodyPr/>
          <a:lstStyle/>
          <a:p>
            <a:r>
              <a:rPr lang="en-IN" dirty="0"/>
              <a:t>Database</a:t>
            </a:r>
          </a:p>
        </p:txBody>
      </p:sp>
      <p:sp>
        <p:nvSpPr>
          <p:cNvPr id="3" name="Content Placeholder 2">
            <a:extLst>
              <a:ext uri="{FF2B5EF4-FFF2-40B4-BE49-F238E27FC236}">
                <a16:creationId xmlns:a16="http://schemas.microsoft.com/office/drawing/2014/main" id="{C2D60443-9740-CF5D-24A6-68EAA0678A90}"/>
              </a:ext>
            </a:extLst>
          </p:cNvPr>
          <p:cNvSpPr>
            <a:spLocks noGrp="1"/>
          </p:cNvSpPr>
          <p:nvPr>
            <p:ph sz="quarter" idx="13"/>
          </p:nvPr>
        </p:nvSpPr>
        <p:spPr>
          <a:xfrm>
            <a:off x="985884" y="1167245"/>
            <a:ext cx="10560940" cy="4523509"/>
          </a:xfrm>
        </p:spPr>
        <p:txBody>
          <a:bodyPr>
            <a:normAutofit/>
          </a:bodyPr>
          <a:lstStyle/>
          <a:p>
            <a:pPr algn="just">
              <a:lnSpc>
                <a:spcPct val="170000"/>
              </a:lnSpc>
              <a:buFont typeface="Arial" panose="020B0604020202020204" pitchFamily="34" charset="0"/>
              <a:buChar char="•"/>
            </a:pPr>
            <a:r>
              <a:rPr lang="en-US" sz="2000" cap="none" dirty="0">
                <a:cs typeface="Times New Roman" panose="02020603050405020304" pitchFamily="18" charset="0"/>
              </a:rPr>
              <a:t>A database management system (</a:t>
            </a:r>
            <a:r>
              <a:rPr lang="en-US" sz="2000" cap="none" dirty="0" err="1">
                <a:cs typeface="Times New Roman" panose="02020603050405020304" pitchFamily="18" charset="0"/>
              </a:rPr>
              <a:t>dbms</a:t>
            </a:r>
            <a:r>
              <a:rPr lang="en-US" sz="2000" cap="none" dirty="0">
                <a:cs typeface="Times New Roman" panose="02020603050405020304" pitchFamily="18" charset="0"/>
              </a:rPr>
              <a:t>) is a software system that is designed to manage and organize data in a structured manner. It allows users to create, modify, and query a database, as well as manage the security and access controls for that database.</a:t>
            </a:r>
          </a:p>
          <a:p>
            <a:pPr algn="just">
              <a:lnSpc>
                <a:spcPct val="170000"/>
              </a:lnSpc>
              <a:buFont typeface="Arial" panose="020B0604020202020204" pitchFamily="34" charset="0"/>
              <a:buChar char="•"/>
            </a:pPr>
            <a:r>
              <a:rPr lang="en-US" sz="2000" cap="none" dirty="0">
                <a:cs typeface="Times New Roman" panose="02020603050405020304" pitchFamily="18" charset="0"/>
              </a:rPr>
              <a:t>A database is a collection of interrelated data which helps in the efficient retrieval, insertion, and deletion of data from the database and organizes the data in the form of tables, views, schemas, reports, etc. </a:t>
            </a:r>
          </a:p>
          <a:p>
            <a:pPr algn="just">
              <a:lnSpc>
                <a:spcPct val="170000"/>
              </a:lnSpc>
              <a:buFont typeface="Arial" panose="020B0604020202020204" pitchFamily="34" charset="0"/>
              <a:buChar char="•"/>
            </a:pPr>
            <a:r>
              <a:rPr lang="en-US" sz="2000" cap="none" dirty="0">
                <a:cs typeface="Times New Roman" panose="02020603050405020304" pitchFamily="18" charset="0"/>
              </a:rPr>
              <a:t>For example, a university database organizes the data about students, faculty, admin staff, etc. Which helps in the efficient retrieval, insertion, and deletion of data from it.</a:t>
            </a:r>
            <a:endParaRPr lang="en-IN" sz="2000" cap="none" dirty="0">
              <a:cs typeface="Times New Roman" panose="02020603050405020304" pitchFamily="18" charset="0"/>
            </a:endParaRPr>
          </a:p>
          <a:p>
            <a:endParaRPr lang="en-IN" dirty="0"/>
          </a:p>
        </p:txBody>
      </p:sp>
    </p:spTree>
    <p:extLst>
      <p:ext uri="{BB962C8B-B14F-4D97-AF65-F5344CB8AC3E}">
        <p14:creationId xmlns:p14="http://schemas.microsoft.com/office/powerpoint/2010/main" val="158023157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C20FFD-41D4-2D5F-A33E-2D1FCA26B846}"/>
              </a:ext>
            </a:extLst>
          </p:cNvPr>
          <p:cNvSpPr>
            <a:spLocks noGrp="1"/>
          </p:cNvSpPr>
          <p:nvPr>
            <p:ph type="title"/>
          </p:nvPr>
        </p:nvSpPr>
        <p:spPr>
          <a:xfrm>
            <a:off x="913774" y="-150410"/>
            <a:ext cx="10364451" cy="1596177"/>
          </a:xfrm>
        </p:spPr>
        <p:txBody>
          <a:bodyPr/>
          <a:lstStyle/>
          <a:p>
            <a:r>
              <a:rPr lang="en-IN"/>
              <a:t>Cloud Web Server</a:t>
            </a:r>
          </a:p>
        </p:txBody>
      </p:sp>
      <p:sp>
        <p:nvSpPr>
          <p:cNvPr id="3" name="Content Placeholder 2">
            <a:extLst>
              <a:ext uri="{FF2B5EF4-FFF2-40B4-BE49-F238E27FC236}">
                <a16:creationId xmlns:a16="http://schemas.microsoft.com/office/drawing/2014/main" id="{0AF10D2B-A0FA-A8CA-87DE-4EAE19C29962}"/>
              </a:ext>
            </a:extLst>
          </p:cNvPr>
          <p:cNvSpPr>
            <a:spLocks noGrp="1"/>
          </p:cNvSpPr>
          <p:nvPr>
            <p:ph sz="quarter" idx="13"/>
          </p:nvPr>
        </p:nvSpPr>
        <p:spPr>
          <a:xfrm>
            <a:off x="572125" y="1143000"/>
            <a:ext cx="10706100" cy="4845627"/>
          </a:xfrm>
        </p:spPr>
        <p:txBody>
          <a:bodyPr>
            <a:normAutofit fontScale="77500" lnSpcReduction="20000"/>
          </a:bodyPr>
          <a:lstStyle/>
          <a:p>
            <a:pPr algn="just">
              <a:lnSpc>
                <a:spcPct val="170000"/>
              </a:lnSpc>
              <a:buFont typeface="Arial" panose="020B0604020202020204" pitchFamily="34" charset="0"/>
              <a:buChar char="•"/>
            </a:pPr>
            <a:r>
              <a:rPr lang="en-US" sz="2600" cap="none" dirty="0">
                <a:cs typeface="Times New Roman" panose="02020603050405020304" pitchFamily="18" charset="0"/>
              </a:rPr>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algn="just">
              <a:lnSpc>
                <a:spcPct val="170000"/>
              </a:lnSpc>
              <a:buFont typeface="Arial" panose="020B0604020202020204" pitchFamily="34" charset="0"/>
              <a:buChar char="•"/>
            </a:pPr>
            <a:r>
              <a:rPr lang="en-US" sz="2600" cap="none" dirty="0">
                <a:cs typeface="Times New Roman" panose="02020603050405020304" pitchFamily="18" charset="0"/>
              </a:rPr>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algn="just">
              <a:lnSpc>
                <a:spcPct val="170000"/>
              </a:lnSpc>
              <a:buFont typeface="Arial" panose="020B0604020202020204" pitchFamily="34" charset="0"/>
              <a:buChar char="•"/>
            </a:pPr>
            <a:r>
              <a:rPr lang="en-US" sz="2600" cap="none" dirty="0">
                <a:cs typeface="Times New Roman" panose="02020603050405020304" pitchFamily="18" charset="0"/>
              </a:rPr>
              <a:t>It provides a flexible environment for the developers which allows them to work on projects from anywhere using any device with internet access.</a:t>
            </a:r>
            <a:endParaRPr lang="en-IN" sz="2600" cap="none" dirty="0">
              <a:cs typeface="Times New Roman" panose="02020603050405020304" pitchFamily="18" charset="0"/>
            </a:endParaRPr>
          </a:p>
          <a:p>
            <a:endParaRPr lang="en-IN" dirty="0"/>
          </a:p>
        </p:txBody>
      </p:sp>
    </p:spTree>
    <p:extLst>
      <p:ext uri="{BB962C8B-B14F-4D97-AF65-F5344CB8AC3E}">
        <p14:creationId xmlns:p14="http://schemas.microsoft.com/office/powerpoint/2010/main" val="178380136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B8FE18-55B1-79FC-48D8-9750D487E37E}"/>
              </a:ext>
            </a:extLst>
          </p:cNvPr>
          <p:cNvSpPr>
            <a:spLocks noGrp="1"/>
          </p:cNvSpPr>
          <p:nvPr>
            <p:ph type="title"/>
          </p:nvPr>
        </p:nvSpPr>
        <p:spPr>
          <a:xfrm>
            <a:off x="985884" y="-88064"/>
            <a:ext cx="10364451" cy="1596177"/>
          </a:xfrm>
        </p:spPr>
        <p:txBody>
          <a:bodyPr/>
          <a:lstStyle/>
          <a:p>
            <a:r>
              <a:rPr lang="en-US" b="1" dirty="0"/>
              <a:t>SOFTWARE REQUIREMENTS:</a:t>
            </a:r>
            <a:endParaRPr lang="en-IN" dirty="0"/>
          </a:p>
        </p:txBody>
      </p:sp>
      <p:sp>
        <p:nvSpPr>
          <p:cNvPr id="3" name="Content Placeholder 2">
            <a:extLst>
              <a:ext uri="{FF2B5EF4-FFF2-40B4-BE49-F238E27FC236}">
                <a16:creationId xmlns:a16="http://schemas.microsoft.com/office/drawing/2014/main" id="{DE037947-8870-C340-F877-C4A26C368F9C}"/>
              </a:ext>
            </a:extLst>
          </p:cNvPr>
          <p:cNvSpPr>
            <a:spLocks noGrp="1"/>
          </p:cNvSpPr>
          <p:nvPr>
            <p:ph sz="quarter" idx="13"/>
          </p:nvPr>
        </p:nvSpPr>
        <p:spPr>
          <a:xfrm>
            <a:off x="1609965" y="1508113"/>
            <a:ext cx="10363826" cy="3424107"/>
          </a:xfrm>
        </p:spPr>
        <p:txBody>
          <a:bodyPr/>
          <a:lstStyle/>
          <a:p>
            <a:pPr lvl="0" algn="just">
              <a:lnSpc>
                <a:spcPct val="150000"/>
              </a:lnSpc>
              <a:buFont typeface="Arial" panose="020B0604020202020204" pitchFamily="34" charset="0"/>
              <a:buChar char="•"/>
            </a:pPr>
            <a:r>
              <a:rPr lang="en-US" sz="2000" cap="none" dirty="0">
                <a:cs typeface="Times New Roman" pitchFamily="18" charset="0"/>
              </a:rPr>
              <a:t>Operating system	: windows 10</a:t>
            </a:r>
          </a:p>
          <a:p>
            <a:pPr lvl="0" algn="just">
              <a:lnSpc>
                <a:spcPct val="150000"/>
              </a:lnSpc>
              <a:buFont typeface="Arial" panose="020B0604020202020204" pitchFamily="34" charset="0"/>
              <a:buChar char="•"/>
            </a:pPr>
            <a:r>
              <a:rPr lang="en-US" sz="2000" cap="none" dirty="0">
                <a:cs typeface="Times New Roman" pitchFamily="18" charset="0"/>
              </a:rPr>
              <a:t>Language	               :PYTHON google </a:t>
            </a:r>
            <a:r>
              <a:rPr lang="en-US" sz="2000" cap="none" dirty="0" err="1">
                <a:cs typeface="Times New Roman" pitchFamily="18" charset="0"/>
              </a:rPr>
              <a:t>colab</a:t>
            </a:r>
            <a:endParaRPr lang="en-US" sz="2000" cap="none" dirty="0">
              <a:cs typeface="Times New Roman" pitchFamily="18" charset="0"/>
            </a:endParaRPr>
          </a:p>
          <a:p>
            <a:endParaRPr lang="en-IN" dirty="0"/>
          </a:p>
        </p:txBody>
      </p:sp>
    </p:spTree>
    <p:extLst>
      <p:ext uri="{BB962C8B-B14F-4D97-AF65-F5344CB8AC3E}">
        <p14:creationId xmlns:p14="http://schemas.microsoft.com/office/powerpoint/2010/main" val="257162208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A86DC6-A706-269D-7E24-4E6A685F2F8E}"/>
              </a:ext>
            </a:extLst>
          </p:cNvPr>
          <p:cNvSpPr>
            <a:spLocks noGrp="1"/>
          </p:cNvSpPr>
          <p:nvPr>
            <p:ph type="title"/>
          </p:nvPr>
        </p:nvSpPr>
        <p:spPr>
          <a:xfrm>
            <a:off x="913774" y="-202365"/>
            <a:ext cx="10364451" cy="1596177"/>
          </a:xfrm>
        </p:spPr>
        <p:txBody>
          <a:bodyPr/>
          <a:lstStyle/>
          <a:p>
            <a:r>
              <a:rPr lang="en-US" b="1" cap="none" dirty="0"/>
              <a:t>HARDWARE REQUIREMENTS:</a:t>
            </a:r>
            <a:endParaRPr lang="en-IN" cap="none" dirty="0"/>
          </a:p>
        </p:txBody>
      </p:sp>
      <p:sp>
        <p:nvSpPr>
          <p:cNvPr id="3" name="Content Placeholder 2">
            <a:extLst>
              <a:ext uri="{FF2B5EF4-FFF2-40B4-BE49-F238E27FC236}">
                <a16:creationId xmlns:a16="http://schemas.microsoft.com/office/drawing/2014/main" id="{272341BE-E0E7-97B5-1CE5-61BE63B0CDD2}"/>
              </a:ext>
            </a:extLst>
          </p:cNvPr>
          <p:cNvSpPr>
            <a:spLocks noGrp="1"/>
          </p:cNvSpPr>
          <p:nvPr>
            <p:ph sz="quarter" idx="13"/>
          </p:nvPr>
        </p:nvSpPr>
        <p:spPr>
          <a:xfrm>
            <a:off x="1942474" y="1296828"/>
            <a:ext cx="10363826" cy="3424107"/>
          </a:xfrm>
        </p:spPr>
        <p:txBody>
          <a:bodyPr/>
          <a:lstStyle/>
          <a:p>
            <a:pPr algn="just">
              <a:lnSpc>
                <a:spcPct val="150000"/>
              </a:lnSpc>
              <a:buFont typeface="Arial" panose="020B0604020202020204" pitchFamily="34" charset="0"/>
              <a:buChar char="•"/>
            </a:pPr>
            <a:r>
              <a:rPr lang="en-US" sz="2000" cap="none" dirty="0">
                <a:cs typeface="Times New Roman" pitchFamily="18" charset="0"/>
              </a:rPr>
              <a:t>Keyboard</a:t>
            </a:r>
          </a:p>
          <a:p>
            <a:pPr algn="just">
              <a:lnSpc>
                <a:spcPct val="150000"/>
              </a:lnSpc>
              <a:buFont typeface="Arial" panose="020B0604020202020204" pitchFamily="34" charset="0"/>
              <a:buChar char="•"/>
            </a:pPr>
            <a:r>
              <a:rPr lang="en-US" sz="2000" cap="none" dirty="0">
                <a:cs typeface="Times New Roman" pitchFamily="18" charset="0"/>
              </a:rPr>
              <a:t>Mouse </a:t>
            </a:r>
          </a:p>
          <a:p>
            <a:pPr algn="just">
              <a:lnSpc>
                <a:spcPct val="150000"/>
              </a:lnSpc>
              <a:buFont typeface="Arial" panose="020B0604020202020204" pitchFamily="34" charset="0"/>
              <a:buChar char="•"/>
            </a:pPr>
            <a:r>
              <a:rPr lang="en-US" sz="2000" cap="none" dirty="0" err="1">
                <a:cs typeface="Times New Roman" pitchFamily="18" charset="0"/>
              </a:rPr>
              <a:t>Harddisk</a:t>
            </a:r>
            <a:r>
              <a:rPr lang="en-US" sz="2000" cap="none" dirty="0">
                <a:cs typeface="Times New Roman" pitchFamily="18" charset="0"/>
              </a:rPr>
              <a:t>	</a:t>
            </a:r>
          </a:p>
          <a:p>
            <a:pPr algn="just">
              <a:lnSpc>
                <a:spcPct val="150000"/>
              </a:lnSpc>
              <a:buFont typeface="Arial" panose="020B0604020202020204" pitchFamily="34" charset="0"/>
              <a:buChar char="•"/>
            </a:pPr>
            <a:r>
              <a:rPr lang="en-US" sz="2000" cap="none" dirty="0">
                <a:cs typeface="Times New Roman" pitchFamily="18" charset="0"/>
              </a:rPr>
              <a:t>Ram	</a:t>
            </a:r>
          </a:p>
          <a:p>
            <a:endParaRPr lang="en-IN" dirty="0"/>
          </a:p>
        </p:txBody>
      </p:sp>
    </p:spTree>
    <p:extLst>
      <p:ext uri="{BB962C8B-B14F-4D97-AF65-F5344CB8AC3E}">
        <p14:creationId xmlns:p14="http://schemas.microsoft.com/office/powerpoint/2010/main" val="388340745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F56D96-AA55-3074-1DB1-13C06BDB651B}"/>
              </a:ext>
            </a:extLst>
          </p:cNvPr>
          <p:cNvSpPr>
            <a:spLocks noGrp="1"/>
          </p:cNvSpPr>
          <p:nvPr>
            <p:ph type="title"/>
          </p:nvPr>
        </p:nvSpPr>
        <p:spPr>
          <a:xfrm>
            <a:off x="913774" y="-347838"/>
            <a:ext cx="10364451" cy="1596177"/>
          </a:xfrm>
        </p:spPr>
        <p:txBody>
          <a:bodyPr/>
          <a:lstStyle/>
          <a:p>
            <a:r>
              <a:rPr lang="en-US" dirty="0"/>
              <a:t>CONCLUSION</a:t>
            </a:r>
            <a:endParaRPr lang="en-IN" dirty="0"/>
          </a:p>
        </p:txBody>
      </p:sp>
      <p:sp>
        <p:nvSpPr>
          <p:cNvPr id="3" name="Content Placeholder 2">
            <a:extLst>
              <a:ext uri="{FF2B5EF4-FFF2-40B4-BE49-F238E27FC236}">
                <a16:creationId xmlns:a16="http://schemas.microsoft.com/office/drawing/2014/main" id="{45D34DBF-D4BD-CD91-0F92-DE4CD46E1942}"/>
              </a:ext>
            </a:extLst>
          </p:cNvPr>
          <p:cNvSpPr>
            <a:spLocks noGrp="1"/>
          </p:cNvSpPr>
          <p:nvPr>
            <p:ph sz="quarter" idx="13"/>
          </p:nvPr>
        </p:nvSpPr>
        <p:spPr>
          <a:xfrm>
            <a:off x="876299" y="1069246"/>
            <a:ext cx="10572269" cy="4719508"/>
          </a:xfrm>
        </p:spPr>
        <p:txBody>
          <a:bodyPr>
            <a:noAutofit/>
          </a:bodyPr>
          <a:lstStyle/>
          <a:p>
            <a:pPr algn="just"/>
            <a:r>
              <a:rPr lang="en-US" cap="none" dirty="0"/>
              <a:t>Online recruitment is an easy and efficient way to recruit good candidates for an organization. However, it has given rise to a new type of fraud in cyber world, </a:t>
            </a:r>
            <a:r>
              <a:rPr lang="en-US" cap="none" dirty="0" err="1"/>
              <a:t>i.E.</a:t>
            </a:r>
            <a:r>
              <a:rPr lang="en-US" cap="none" dirty="0"/>
              <a:t>, Orf. The ORF is a big problem in the cyber world. In ORF cyber criminals steal personal information and money of innocent candidates by giving them lucrative job offers.</a:t>
            </a:r>
          </a:p>
          <a:p>
            <a:pPr algn="just"/>
            <a:r>
              <a:rPr lang="en-US" cap="none" dirty="0"/>
              <a:t> Orf is an important but is has not received much attention from the research community. In this work, we proposed an ensemble-based model </a:t>
            </a:r>
            <a:r>
              <a:rPr lang="en-US" cap="none" dirty="0" err="1"/>
              <a:t>orfdetector</a:t>
            </a:r>
            <a:r>
              <a:rPr lang="en-US" cap="none" dirty="0"/>
              <a:t> for ORF detection. The proposed model is found to be effective and give average f1-score and accuracy of 94% and 95.4, respectively.</a:t>
            </a:r>
          </a:p>
          <a:p>
            <a:pPr algn="just"/>
            <a:r>
              <a:rPr lang="en-US" cap="none" dirty="0"/>
              <a:t> Additionally, it increases the specificity by 8% as compared to the baseline classifiers. In future, we plan to extend the work presented in this paper to several novel and interesting future directions. First, we will work on identifying more feature to differentiate fraud and legitimate jobs to improve our current feature set. Second, we will evaluate the proposed model on more datasets to test the generalizability of the propose model. </a:t>
            </a:r>
            <a:endParaRPr lang="en-IN" cap="none" dirty="0"/>
          </a:p>
        </p:txBody>
      </p:sp>
    </p:spTree>
    <p:extLst>
      <p:ext uri="{BB962C8B-B14F-4D97-AF65-F5344CB8AC3E}">
        <p14:creationId xmlns:p14="http://schemas.microsoft.com/office/powerpoint/2010/main" val="593020050"/>
      </p:ext>
    </p:extLst>
  </p:cSld>
  <p:clrMapOvr>
    <a:masterClrMapping/>
  </p:clrMapOvr>
</p:sld>
</file>

<file path=ppt/theme/theme1.xml><?xml version="1.0" encoding="utf-8"?>
<a:theme xmlns:a="http://schemas.openxmlformats.org/drawingml/2006/main" name="Droplet">
  <a:themeElements>
    <a:clrScheme name="Droplet">
      <a:dk1>
        <a:sysClr val="windowText" lastClr="000000"/>
      </a:dk1>
      <a:lt1>
        <a:sysClr val="window" lastClr="FFFFFF"/>
      </a:lt1>
      <a:dk2>
        <a:srgbClr val="4B4B4B"/>
      </a:dk2>
      <a:lt2>
        <a:srgbClr val="B5B5B5"/>
      </a:lt2>
      <a:accent1>
        <a:srgbClr val="9AC43E"/>
      </a:accent1>
      <a:accent2>
        <a:srgbClr val="44BA98"/>
      </a:accent2>
      <a:accent3>
        <a:srgbClr val="43A9D9"/>
      </a:accent3>
      <a:accent4>
        <a:srgbClr val="6274D8"/>
      </a:accent4>
      <a:accent5>
        <a:srgbClr val="AB54D7"/>
      </a:accent5>
      <a:accent6>
        <a:srgbClr val="D15B37"/>
      </a:accent6>
      <a:hlink>
        <a:srgbClr val="BFE962"/>
      </a:hlink>
      <a:folHlink>
        <a:srgbClr val="C0D591"/>
      </a:folHlink>
    </a:clrScheme>
    <a:fontScheme name="Drople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roplet">
      <a:fillStyleLst>
        <a:solidFill>
          <a:schemeClr val="phClr"/>
        </a:solidFill>
        <a:solidFill>
          <a:schemeClr val="phClr">
            <a:tint val="69000"/>
            <a:satMod val="105000"/>
            <a:lumMod val="110000"/>
          </a:schemeClr>
        </a:solidFill>
        <a:gradFill rotWithShape="1">
          <a:gsLst>
            <a:gs pos="0">
              <a:schemeClr val="phClr">
                <a:tint val="94000"/>
                <a:satMod val="100000"/>
                <a:lumMod val="108000"/>
              </a:schemeClr>
            </a:gs>
            <a:gs pos="50000">
              <a:schemeClr val="phClr">
                <a:tint val="98000"/>
                <a:shade val="100000"/>
                <a:satMod val="100000"/>
                <a:lumMod val="100000"/>
              </a:schemeClr>
            </a:gs>
            <a:gs pos="100000">
              <a:schemeClr val="phClr">
                <a:shade val="72000"/>
                <a:satMod val="120000"/>
                <a:lumMod val="100000"/>
              </a:schemeClr>
            </a:gs>
          </a:gsLst>
          <a:lin ang="5400000" scaled="0"/>
        </a:gradFill>
      </a:fillStyleLst>
      <a:lnStyleLst>
        <a:ln w="9525" cap="flat" cmpd="sng" algn="ctr">
          <a:solidFill>
            <a:schemeClr val="phClr">
              <a:shade val="60000"/>
            </a:scheme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effectStyle>
        <a:effectStyle>
          <a:effectLst>
            <a:outerShdw blurRad="63500" dist="25400" dir="5400000" algn="ctr" rotWithShape="0">
              <a:srgbClr val="000000">
                <a:alpha val="69000"/>
              </a:srgbClr>
            </a:outerShdw>
          </a:effectLst>
          <a:scene3d>
            <a:camera prst="orthographicFront">
              <a:rot lat="0" lon="0" rev="0"/>
            </a:camera>
            <a:lightRig rig="balanced" dir="t">
              <a:rot lat="0" lon="0" rev="1200000"/>
            </a:lightRig>
          </a:scene3d>
          <a:sp3d prstMaterial="plastic">
            <a:bevelT w="25400" h="25400"/>
          </a:sp3d>
        </a:effectStyle>
      </a:effectStyleLst>
      <a:bgFillStyleLst>
        <a:solidFill>
          <a:schemeClr val="phClr"/>
        </a:solidFill>
        <a:gradFill rotWithShape="1">
          <a:gsLst>
            <a:gs pos="0">
              <a:schemeClr val="phClr">
                <a:tint val="90000"/>
                <a:lumMod val="110000"/>
              </a:schemeClr>
            </a:gs>
            <a:gs pos="100000">
              <a:schemeClr val="phClr">
                <a:shade val="64000"/>
                <a:lumMod val="88000"/>
              </a:schemeClr>
            </a:gs>
          </a:gsLst>
          <a:lin ang="5400000" scaled="0"/>
        </a:gradFill>
        <a:gradFill rotWithShape="1">
          <a:gsLst>
            <a:gs pos="0">
              <a:schemeClr val="phClr">
                <a:tint val="84000"/>
                <a:shade val="100000"/>
                <a:hueMod val="92000"/>
                <a:satMod val="180000"/>
                <a:lumMod val="114000"/>
              </a:schemeClr>
            </a:gs>
            <a:gs pos="100000">
              <a:schemeClr val="phClr">
                <a:shade val="92000"/>
                <a:satMod val="170000"/>
                <a:lumMod val="96000"/>
              </a:schemeClr>
            </a:gs>
          </a:gsLst>
          <a:lin ang="5400000" scaled="0"/>
        </a:gradFill>
      </a:bgFillStyleLst>
    </a:fmtScheme>
  </a:themeElements>
  <a:objectDefaults/>
  <a:extraClrSchemeLst/>
  <a:extLst>
    <a:ext uri="{05A4C25C-085E-4340-85A3-A5531E510DB2}">
      <thm15:themeFamily xmlns:thm15="http://schemas.microsoft.com/office/thememl/2012/main" name="Droplet" id="{8984A317-299A-4E50-B45D-BFC9EDE2337A}" vid="{892FADA9-420D-4323-A7A4-C1060166525B}"/>
    </a:ext>
  </a:extLst>
</a:theme>
</file>

<file path=docProps/app.xml><?xml version="1.0" encoding="utf-8"?>
<Properties xmlns="http://schemas.openxmlformats.org/officeDocument/2006/extended-properties" xmlns:vt="http://schemas.openxmlformats.org/officeDocument/2006/docPropsVTypes">
  <Template>Droplet</Template>
  <TotalTime>39</TotalTime>
  <Words>2628</Words>
  <Application>Microsoft Office PowerPoint</Application>
  <PresentationFormat>Widescreen</PresentationFormat>
  <Paragraphs>87</Paragraphs>
  <Slides>24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24</vt:i4>
      </vt:variant>
    </vt:vector>
  </HeadingPairs>
  <TitlesOfParts>
    <vt:vector size="28" baseType="lpstr">
      <vt:lpstr>Arial</vt:lpstr>
      <vt:lpstr>Times New Roman</vt:lpstr>
      <vt:lpstr>Tw Cen MT</vt:lpstr>
      <vt:lpstr>Droplet</vt:lpstr>
      <vt:lpstr>Online Recruitment Fraud (ORF) Detection Using Deep Learning Approaches</vt:lpstr>
      <vt:lpstr>Abstract</vt:lpstr>
      <vt:lpstr>PowerPoint Presentation</vt:lpstr>
      <vt:lpstr>Objective</vt:lpstr>
      <vt:lpstr>Existing System</vt:lpstr>
      <vt:lpstr>Disadvantage</vt:lpstr>
      <vt:lpstr>PowerPoint Presentation</vt:lpstr>
      <vt:lpstr>PROPOSED SYSTEM :</vt:lpstr>
      <vt:lpstr>PowerPoint Presentation</vt:lpstr>
      <vt:lpstr>Advantage</vt:lpstr>
      <vt:lpstr>Introduction</vt:lpstr>
      <vt:lpstr>PowerPoint Presentation</vt:lpstr>
      <vt:lpstr>MODULES</vt:lpstr>
      <vt:lpstr>DATA COLLECTION AND INTEGRATION </vt:lpstr>
      <vt:lpstr>DATA PREPROCESSING </vt:lpstr>
      <vt:lpstr>Fraudulent Activity Labeling </vt:lpstr>
      <vt:lpstr>Model Development </vt:lpstr>
      <vt:lpstr>Software Details</vt:lpstr>
      <vt:lpstr>Front End</vt:lpstr>
      <vt:lpstr>Database</vt:lpstr>
      <vt:lpstr>Cloud Web Server</vt:lpstr>
      <vt:lpstr>SOFTWARE REQUIREMENTS:</vt:lpstr>
      <vt:lpstr>HARDWARE REQUIREMENTS:</vt:lpstr>
      <vt:lpstr>CONCLUSION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vishalrameshv13@gmail.com</dc:creator>
  <cp:lastModifiedBy>vishalrameshv13@gmail.com</cp:lastModifiedBy>
  <cp:revision>2</cp:revision>
  <dcterms:created xsi:type="dcterms:W3CDTF">2024-12-02T09:58:29Z</dcterms:created>
  <dcterms:modified xsi:type="dcterms:W3CDTF">2024-12-02T10:37:37Z</dcterms:modified>
</cp:coreProperties>
</file>