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76"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42016472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521838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4200569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D9F471-16E7-427A-A355-AD78DB5DB380}"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431149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D9F471-16E7-427A-A355-AD78DB5DB380}" type="datetimeFigureOut">
              <a:rPr lang="en-IN" smtClean="0"/>
              <a:t>02-12-2024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302677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D9F471-16E7-427A-A355-AD78DB5DB380}"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3602817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97D9F471-16E7-427A-A355-AD78DB5DB380}" type="datetimeFigureOut">
              <a:rPr lang="en-IN" smtClean="0"/>
              <a:t>02-12-2024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174505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D9F471-16E7-427A-A355-AD78DB5DB380}"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371306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D9F471-16E7-427A-A355-AD78DB5DB380}"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59246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D9F471-16E7-427A-A355-AD78DB5DB380}"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1126606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31941154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4225018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2705334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182640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939914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16771742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D9F471-16E7-427A-A355-AD78DB5DB380}"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4749A75-FD1F-4330-9D6C-0AD7AC1745E8}" type="slidenum">
              <a:rPr lang="en-IN" smtClean="0"/>
              <a:t>‹#›</a:t>
            </a:fld>
            <a:endParaRPr lang="en-IN"/>
          </a:p>
        </p:txBody>
      </p:sp>
    </p:spTree>
    <p:extLst>
      <p:ext uri="{BB962C8B-B14F-4D97-AF65-F5344CB8AC3E}">
        <p14:creationId xmlns:p14="http://schemas.microsoft.com/office/powerpoint/2010/main" val="2756309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7D9F471-16E7-427A-A355-AD78DB5DB380}" type="datetimeFigureOut">
              <a:rPr lang="en-IN" smtClean="0"/>
              <a:t>02-12-2024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4749A75-FD1F-4330-9D6C-0AD7AC1745E8}" type="slidenum">
              <a:rPr lang="en-IN" smtClean="0"/>
              <a:t>‹#›</a:t>
            </a:fld>
            <a:endParaRPr lang="en-IN"/>
          </a:p>
        </p:txBody>
      </p:sp>
    </p:spTree>
    <p:extLst>
      <p:ext uri="{BB962C8B-B14F-4D97-AF65-F5344CB8AC3E}">
        <p14:creationId xmlns:p14="http://schemas.microsoft.com/office/powerpoint/2010/main" val="408500811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E54483-5561-CCC6-85E6-DFD51C4AF735}"/>
              </a:ext>
            </a:extLst>
          </p:cNvPr>
          <p:cNvSpPr>
            <a:spLocks noGrp="1"/>
          </p:cNvSpPr>
          <p:nvPr>
            <p:ph type="title"/>
          </p:nvPr>
        </p:nvSpPr>
        <p:spPr>
          <a:xfrm>
            <a:off x="734146" y="1440873"/>
            <a:ext cx="10723708" cy="2362200"/>
          </a:xfrm>
        </p:spPr>
        <p:txBody>
          <a:bodyPr>
            <a:normAutofit/>
          </a:bodyPr>
          <a:lstStyle/>
          <a:p>
            <a:pPr algn="ctr"/>
            <a:r>
              <a:rPr lang="en-US" sz="2800" b="1" dirty="0"/>
              <a:t>Leveraging Blockchain to Enhance Digital Transformation in Small and Medium Enterprises: Challenges and a Proposed Framework modules </a:t>
            </a:r>
            <a:endParaRPr lang="en-IN" sz="2800" b="1" dirty="0"/>
          </a:p>
        </p:txBody>
      </p:sp>
    </p:spTree>
    <p:extLst>
      <p:ext uri="{BB962C8B-B14F-4D97-AF65-F5344CB8AC3E}">
        <p14:creationId xmlns:p14="http://schemas.microsoft.com/office/powerpoint/2010/main" val="82406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BEA8B-FBE3-3027-07A4-8427B5EA51E0}"/>
              </a:ext>
            </a:extLst>
          </p:cNvPr>
          <p:cNvSpPr>
            <a:spLocks noGrp="1"/>
          </p:cNvSpPr>
          <p:nvPr>
            <p:ph type="title"/>
          </p:nvPr>
        </p:nvSpPr>
        <p:spPr>
          <a:xfrm>
            <a:off x="93519" y="-190500"/>
            <a:ext cx="10131425" cy="145626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6828101F-18BA-8522-4E13-8452C7A5BB2A}"/>
              </a:ext>
            </a:extLst>
          </p:cNvPr>
          <p:cNvSpPr>
            <a:spLocks noGrp="1"/>
          </p:cNvSpPr>
          <p:nvPr>
            <p:ph idx="1"/>
          </p:nvPr>
        </p:nvSpPr>
        <p:spPr>
          <a:xfrm>
            <a:off x="820882" y="1080655"/>
            <a:ext cx="10370417" cy="4253345"/>
          </a:xfrm>
        </p:spPr>
        <p:txBody>
          <a:bodyPr>
            <a:normAutofit/>
          </a:bodyPr>
          <a:lstStyle/>
          <a:p>
            <a:pPr algn="just">
              <a:lnSpc>
                <a:spcPct val="150000"/>
              </a:lnSpc>
            </a:pPr>
            <a:r>
              <a:rPr lang="en-US" dirty="0"/>
              <a:t>This paper presents a Blockchain-based framework for providing Blockchain services for purposes of stability in terms of consensus protocol infrastructure and governance mechanisms and accessible auxiliary services suitable for the vast majority of current business needs, including fundamental factors such as digital identity with autonomous identity, building solutions to ensure transaction privacy with zero-knowledge proofs, and other services related to digital assets.</a:t>
            </a:r>
          </a:p>
          <a:p>
            <a:pPr algn="just">
              <a:lnSpc>
                <a:spcPct val="150000"/>
              </a:lnSpc>
            </a:pPr>
            <a:r>
              <a:rPr lang="en-US" dirty="0"/>
              <a:t> The proposed framework helps promote digital transformation for businesses, especially small and medium enterprises with limited resources and costs, to apply Blockchain technology to their business models, increasing competitive advantages and assisting the companies in focusing on business logic while still using Blockchain technology in their functions.</a:t>
            </a:r>
            <a:endParaRPr lang="en-IN" dirty="0"/>
          </a:p>
        </p:txBody>
      </p:sp>
    </p:spTree>
    <p:extLst>
      <p:ext uri="{BB962C8B-B14F-4D97-AF65-F5344CB8AC3E}">
        <p14:creationId xmlns:p14="http://schemas.microsoft.com/office/powerpoint/2010/main" val="1134384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C38C5-1755-00D8-4E2C-F70D59088AFF}"/>
              </a:ext>
            </a:extLst>
          </p:cNvPr>
          <p:cNvSpPr>
            <a:spLocks noGrp="1"/>
          </p:cNvSpPr>
          <p:nvPr>
            <p:ph type="title"/>
          </p:nvPr>
        </p:nvSpPr>
        <p:spPr>
          <a:xfrm>
            <a:off x="10392" y="-263236"/>
            <a:ext cx="10131425" cy="145626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1F7DDD1-C51B-F2C9-0F81-96939B3F0C84}"/>
              </a:ext>
            </a:extLst>
          </p:cNvPr>
          <p:cNvSpPr>
            <a:spLocks noGrp="1"/>
          </p:cNvSpPr>
          <p:nvPr>
            <p:ph idx="1"/>
          </p:nvPr>
        </p:nvSpPr>
        <p:spPr>
          <a:xfrm>
            <a:off x="180109" y="933258"/>
            <a:ext cx="11831781" cy="5571452"/>
          </a:xfrm>
        </p:spPr>
        <p:txBody>
          <a:bodyPr>
            <a:noAutofit/>
          </a:bodyPr>
          <a:lstStyle/>
          <a:p>
            <a:pPr algn="just">
              <a:lnSpc>
                <a:spcPct val="150000"/>
              </a:lnSpc>
            </a:pPr>
            <a:r>
              <a:rPr lang="en-US" dirty="0"/>
              <a:t>Blockchain technology has garnered significant attention in recent years due to its potential to transform various sectors, particularly in supply chain management. As global supply chains become increasingly complex, they face numerous challenges related to sustainability, transparency, traceability, and accountability. </a:t>
            </a:r>
          </a:p>
          <a:p>
            <a:pPr algn="just">
              <a:lnSpc>
                <a:spcPct val="150000"/>
              </a:lnSpc>
            </a:pPr>
            <a:r>
              <a:rPr lang="en-US" dirty="0"/>
              <a:t>Traditional supply chains are often marred by inefficiencies, fraudulent activities, and a lack of visibility across different stages, all of which contribute to sustainability concerns. Blockchain, as a distributed ledger technology, offers a decentralized and immutable method for recording transactions, providing an opportunity to address many of these persistent issues.</a:t>
            </a:r>
          </a:p>
          <a:p>
            <a:pPr algn="just">
              <a:lnSpc>
                <a:spcPct val="150000"/>
              </a:lnSpc>
            </a:pPr>
            <a:r>
              <a:rPr lang="en-US" dirty="0"/>
              <a:t> The primary objective of this review is to analyze the role of blockchain technology in enhancing sustainability across supply chains, with a specific focus on its implementation by small and medium-sized enterprises (SMEs). In light of the growing demand for transparency and accountability in supply chains, this review aims to explore how blockchain can help companies meet global sustainability standards while maintaining competitive advantage.</a:t>
            </a:r>
          </a:p>
          <a:p>
            <a:pPr algn="just">
              <a:lnSpc>
                <a:spcPct val="150000"/>
              </a:lnSpc>
            </a:pPr>
            <a:r>
              <a:rPr lang="en-US" dirty="0"/>
              <a:t> Businesses are increasingly under pressure to ensure that their operations are environmentally responsible and ethically sound. These pressures come from regulatory bodies, consumers, and investors alike, who are demanding that companies adopt more sustainable practices. </a:t>
            </a:r>
            <a:endParaRPr lang="en-IN" dirty="0"/>
          </a:p>
        </p:txBody>
      </p:sp>
    </p:spTree>
    <p:extLst>
      <p:ext uri="{BB962C8B-B14F-4D97-AF65-F5344CB8AC3E}">
        <p14:creationId xmlns:p14="http://schemas.microsoft.com/office/powerpoint/2010/main" val="3975800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56373-BB30-A434-B33E-87FCBE6CCD23}"/>
              </a:ext>
            </a:extLst>
          </p:cNvPr>
          <p:cNvSpPr>
            <a:spLocks noGrp="1"/>
          </p:cNvSpPr>
          <p:nvPr>
            <p:ph type="title"/>
          </p:nvPr>
        </p:nvSpPr>
        <p:spPr>
          <a:xfrm>
            <a:off x="20783" y="-389467"/>
            <a:ext cx="10131425" cy="145626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6E7CCCE-9652-2212-8E4B-ECE8970BE366}"/>
              </a:ext>
            </a:extLst>
          </p:cNvPr>
          <p:cNvSpPr>
            <a:spLocks noGrp="1"/>
          </p:cNvSpPr>
          <p:nvPr>
            <p:ph idx="1"/>
          </p:nvPr>
        </p:nvSpPr>
        <p:spPr>
          <a:xfrm>
            <a:off x="529936" y="354060"/>
            <a:ext cx="11367655" cy="6149880"/>
          </a:xfrm>
        </p:spPr>
        <p:txBody>
          <a:bodyPr>
            <a:noAutofit/>
          </a:bodyPr>
          <a:lstStyle/>
          <a:p>
            <a:pPr algn="just">
              <a:lnSpc>
                <a:spcPct val="160000"/>
              </a:lnSpc>
            </a:pPr>
            <a:r>
              <a:rPr lang="en-US" dirty="0"/>
              <a:t>In addition to transparency, traceability is another critical aspect of sustainable supply chains. Traceability refers to the ability to track the movement of goods and materials throughout the supply chain, ensuring that products are sourced, produced, and distributed in compliance with environmental and ethical standards (Queiroz et al., 2020). </a:t>
            </a:r>
          </a:p>
          <a:p>
            <a:pPr algn="just">
              <a:lnSpc>
                <a:spcPct val="160000"/>
              </a:lnSpc>
            </a:pPr>
            <a:r>
              <a:rPr lang="en-US" dirty="0"/>
              <a:t>Blockchain enables end-to-end traceability by recording every transaction and movement of goods on a decentralized ledger. This allows companies to monitor the entire lifecycle of a product, from raw material extraction to the end consumer, ensuring that sustainability standards are maintained at every stage.</a:t>
            </a:r>
          </a:p>
          <a:p>
            <a:pPr algn="just">
              <a:lnSpc>
                <a:spcPct val="160000"/>
              </a:lnSpc>
            </a:pPr>
            <a:r>
              <a:rPr lang="en-US" dirty="0"/>
              <a:t> Moreover, blockchain's decentralized nature mitigates the risk of fraud and tampering in supply chain operations. In traditional supply chains, information is often siloed and controlled by intermediaries, leading to opportunities for fraudulent activities and manipulation of records.</a:t>
            </a:r>
          </a:p>
          <a:p>
            <a:pPr algn="just">
              <a:lnSpc>
                <a:spcPct val="160000"/>
              </a:lnSpc>
            </a:pPr>
            <a:r>
              <a:rPr lang="en-US" dirty="0"/>
              <a:t> Blockchain eliminates the need for intermediaries by enabling peer-to-peer transactions on a secure and transparent network (</a:t>
            </a:r>
            <a:r>
              <a:rPr lang="en-US" dirty="0" err="1"/>
              <a:t>Abeyratne</a:t>
            </a:r>
            <a:r>
              <a:rPr lang="en-US" dirty="0"/>
              <a:t> and </a:t>
            </a:r>
            <a:r>
              <a:rPr lang="en-US" dirty="0" err="1"/>
              <a:t>Monfared</a:t>
            </a:r>
            <a:r>
              <a:rPr lang="en-US" dirty="0"/>
              <a:t>, 2016). This reduces the risk of fraud and increases the trustworthiness of supply chain data, promoting more ethical and sustainable practices. </a:t>
            </a:r>
            <a:endParaRPr lang="en-IN" dirty="0"/>
          </a:p>
        </p:txBody>
      </p:sp>
    </p:spTree>
    <p:extLst>
      <p:ext uri="{BB962C8B-B14F-4D97-AF65-F5344CB8AC3E}">
        <p14:creationId xmlns:p14="http://schemas.microsoft.com/office/powerpoint/2010/main" val="1021271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8B874-438D-AA48-DD68-893EF812F03D}"/>
              </a:ext>
            </a:extLst>
          </p:cNvPr>
          <p:cNvSpPr>
            <a:spLocks noGrp="1"/>
          </p:cNvSpPr>
          <p:nvPr>
            <p:ph type="title"/>
          </p:nvPr>
        </p:nvSpPr>
        <p:spPr>
          <a:xfrm>
            <a:off x="145474" y="-128155"/>
            <a:ext cx="10131425" cy="145626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AD759877-0771-CC3B-06C6-98ECD3CC7164}"/>
              </a:ext>
            </a:extLst>
          </p:cNvPr>
          <p:cNvSpPr>
            <a:spLocks noGrp="1"/>
          </p:cNvSpPr>
          <p:nvPr>
            <p:ph idx="1"/>
          </p:nvPr>
        </p:nvSpPr>
        <p:spPr>
          <a:xfrm>
            <a:off x="550719" y="997527"/>
            <a:ext cx="10422372" cy="5257800"/>
          </a:xfrm>
        </p:spPr>
        <p:txBody>
          <a:bodyPr>
            <a:normAutofit/>
          </a:bodyPr>
          <a:lstStyle/>
          <a:p>
            <a:pPr algn="just">
              <a:lnSpc>
                <a:spcPct val="170000"/>
              </a:lnSpc>
            </a:pPr>
            <a:r>
              <a:rPr lang="en-US" b="1" dirty="0"/>
              <a:t>Implementing blockchain can be expensive</a:t>
            </a:r>
            <a:r>
              <a:rPr lang="en-US" dirty="0"/>
              <a:t>, especially for small businesses. The technology requires a significant upfront investment in terms of software, infrastructure, and training.</a:t>
            </a:r>
          </a:p>
          <a:p>
            <a:pPr algn="just">
              <a:lnSpc>
                <a:spcPct val="170000"/>
              </a:lnSpc>
            </a:pPr>
            <a:r>
              <a:rPr lang="en-US" b="1" dirty="0"/>
              <a:t>Blockchain technology is complex</a:t>
            </a:r>
            <a:r>
              <a:rPr lang="en-US" dirty="0"/>
              <a:t> and requires specialized knowledge to implement, integrate, and maintain effectively. SMEs may lack the in-house expertise or technical skills to manage blockchain systems.</a:t>
            </a:r>
          </a:p>
          <a:p>
            <a:pPr algn="just">
              <a:lnSpc>
                <a:spcPct val="170000"/>
              </a:lnSpc>
            </a:pPr>
            <a:r>
              <a:rPr lang="en-US" b="1" dirty="0"/>
              <a:t>Blockchain, especially public blockchains, can face scalability problems</a:t>
            </a:r>
            <a:r>
              <a:rPr lang="en-US" dirty="0"/>
              <a:t>. As transaction volumes grow, blockchain networks can become slow and expensive to operate due to the need for consensus mechanisms (e.g., proof of work).</a:t>
            </a:r>
          </a:p>
          <a:p>
            <a:pPr algn="just">
              <a:lnSpc>
                <a:spcPct val="170000"/>
              </a:lnSpc>
            </a:pPr>
            <a:r>
              <a:rPr lang="en-US" b="1" dirty="0"/>
              <a:t>Some blockchain networks, particularly proof-of-work blockchains like Bitcoin, consume significant amounts of energy</a:t>
            </a:r>
            <a:r>
              <a:rPr lang="en-US" dirty="0"/>
              <a:t>, which can be a disadvantage for SMEs focused on sustainability.</a:t>
            </a:r>
            <a:endParaRPr lang="en-IN" dirty="0"/>
          </a:p>
        </p:txBody>
      </p:sp>
    </p:spTree>
    <p:extLst>
      <p:ext uri="{BB962C8B-B14F-4D97-AF65-F5344CB8AC3E}">
        <p14:creationId xmlns:p14="http://schemas.microsoft.com/office/powerpoint/2010/main" val="2134354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CA6F-7034-6503-E6B3-EA42EC5BB2D8}"/>
              </a:ext>
            </a:extLst>
          </p:cNvPr>
          <p:cNvSpPr>
            <a:spLocks noGrp="1"/>
          </p:cNvSpPr>
          <p:nvPr>
            <p:ph type="title"/>
          </p:nvPr>
        </p:nvSpPr>
        <p:spPr>
          <a:xfrm>
            <a:off x="20783" y="-180109"/>
            <a:ext cx="10131425" cy="145626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154753B2-3430-42C6-F39B-E37A4E1EC9F6}"/>
              </a:ext>
            </a:extLst>
          </p:cNvPr>
          <p:cNvSpPr>
            <a:spLocks noGrp="1"/>
          </p:cNvSpPr>
          <p:nvPr>
            <p:ph idx="1"/>
          </p:nvPr>
        </p:nvSpPr>
        <p:spPr>
          <a:xfrm>
            <a:off x="510886" y="623455"/>
            <a:ext cx="11170228" cy="6380018"/>
          </a:xfrm>
        </p:spPr>
        <p:txBody>
          <a:bodyPr>
            <a:normAutofit/>
          </a:bodyPr>
          <a:lstStyle/>
          <a:p>
            <a:pPr algn="just">
              <a:lnSpc>
                <a:spcPct val="170000"/>
              </a:lnSpc>
            </a:pPr>
            <a:r>
              <a:rPr lang="en-US" dirty="0"/>
              <a:t>At its core, the system ensures that SMEs can enhance efficiency, security, and transparency across their processes while addressing the unique challenges they face in adopting cutting-edge technology.</a:t>
            </a:r>
          </a:p>
          <a:p>
            <a:pPr algn="just">
              <a:lnSpc>
                <a:spcPct val="170000"/>
              </a:lnSpc>
            </a:pPr>
            <a:r>
              <a:rPr lang="en-US" dirty="0"/>
              <a:t>The </a:t>
            </a:r>
            <a:r>
              <a:rPr lang="en-US" b="1" dirty="0"/>
              <a:t>Blockchain Infrastructure and Integration Module</a:t>
            </a:r>
            <a:r>
              <a:rPr lang="en-US" dirty="0"/>
              <a:t> serves as the foundational layer, enabling SMEs to set up a secure, decentralized blockchain network that integrates seamlessly with their existing enterprise systems such as ERP, CRM, and accounting platforms. This ensures smooth transitions and minimizes disruptions during implementation.</a:t>
            </a:r>
          </a:p>
          <a:p>
            <a:pPr algn="just">
              <a:lnSpc>
                <a:spcPct val="170000"/>
              </a:lnSpc>
            </a:pPr>
            <a:r>
              <a:rPr lang="en-US" dirty="0"/>
              <a:t>Next, the </a:t>
            </a:r>
            <a:r>
              <a:rPr lang="en-US" b="1" dirty="0"/>
              <a:t>Digital Identity and Authentication Module</a:t>
            </a:r>
            <a:r>
              <a:rPr lang="en-US" dirty="0"/>
              <a:t> focuses on leveraging blockchain for secure, decentralized identity management, allowing SMEs to control and verify identities of users, customers, and suppliers with greater trust and privacy. This reduces reliance on centralized authorities and enhances data security across transactions.</a:t>
            </a:r>
          </a:p>
          <a:p>
            <a:pPr algn="just">
              <a:lnSpc>
                <a:spcPct val="170000"/>
              </a:lnSpc>
            </a:pPr>
            <a:r>
              <a:rPr lang="en-US" dirty="0"/>
              <a:t>In the </a:t>
            </a:r>
            <a:r>
              <a:rPr lang="en-US" b="1" dirty="0"/>
              <a:t>Supply Chain and Logistics Module</a:t>
            </a:r>
            <a:r>
              <a:rPr lang="en-US" dirty="0"/>
              <a:t>, blockchain is used to enhance transparency and traceability, recording every step of the product journey from raw materials to final delivery. This visibility helps SMEs optimize their supply chain operations, improve decision-making, and reduce fraud. </a:t>
            </a:r>
            <a:endParaRPr lang="en-IN" dirty="0"/>
          </a:p>
        </p:txBody>
      </p:sp>
    </p:spTree>
    <p:extLst>
      <p:ext uri="{BB962C8B-B14F-4D97-AF65-F5344CB8AC3E}">
        <p14:creationId xmlns:p14="http://schemas.microsoft.com/office/powerpoint/2010/main" val="4202225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1F61-B009-24E3-2930-98436E87C512}"/>
              </a:ext>
            </a:extLst>
          </p:cNvPr>
          <p:cNvSpPr>
            <a:spLocks noGrp="1"/>
          </p:cNvSpPr>
          <p:nvPr>
            <p:ph type="title"/>
          </p:nvPr>
        </p:nvSpPr>
        <p:spPr>
          <a:xfrm>
            <a:off x="561110" y="-273627"/>
            <a:ext cx="10131425" cy="145626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01722284-90DD-5DDD-7819-F7BCDEBB484F}"/>
              </a:ext>
            </a:extLst>
          </p:cNvPr>
          <p:cNvSpPr>
            <a:spLocks noGrp="1"/>
          </p:cNvSpPr>
          <p:nvPr>
            <p:ph idx="1"/>
          </p:nvPr>
        </p:nvSpPr>
        <p:spPr>
          <a:xfrm>
            <a:off x="365413" y="1537854"/>
            <a:ext cx="11461173" cy="6736774"/>
          </a:xfrm>
        </p:spPr>
        <p:txBody>
          <a:bodyPr>
            <a:normAutofit/>
          </a:bodyPr>
          <a:lstStyle/>
          <a:p>
            <a:pPr algn="just">
              <a:lnSpc>
                <a:spcPct val="150000"/>
              </a:lnSpc>
            </a:pPr>
            <a:r>
              <a:rPr lang="en-US" b="1" dirty="0"/>
              <a:t>Increased Transparency and </a:t>
            </a:r>
            <a:r>
              <a:rPr lang="en-US" b="1" dirty="0" err="1"/>
              <a:t>Trust</a:t>
            </a:r>
            <a:r>
              <a:rPr lang="en-US" dirty="0" err="1"/>
              <a:t>:Blockchain</a:t>
            </a:r>
            <a:r>
              <a:rPr lang="en-US" dirty="0"/>
              <a:t> provides a decentralized, immutable ledger where all transactions are recorded and verified. This transparency can build trust with customers, partners, and investors. SMEs can leverage this feature to showcase their operations and transactions in a trustworthy manner, enhancing credibility.</a:t>
            </a:r>
          </a:p>
          <a:p>
            <a:pPr algn="just">
              <a:lnSpc>
                <a:spcPct val="150000"/>
              </a:lnSpc>
            </a:pPr>
            <a:r>
              <a:rPr lang="en-US" b="1" dirty="0"/>
              <a:t>Cost </a:t>
            </a:r>
            <a:r>
              <a:rPr lang="en-US" b="1" dirty="0" err="1"/>
              <a:t>Reduction</a:t>
            </a:r>
            <a:r>
              <a:rPr lang="en-US" dirty="0" err="1"/>
              <a:t>:Blockchain</a:t>
            </a:r>
            <a:r>
              <a:rPr lang="en-US" dirty="0"/>
              <a:t> can help SMEs reduce costs associated with intermediaries. Traditional businesses often rely on banks, brokers, and other third parties, which add fees. Blockchain can eliminate the need for intermediaries in financial transactions, supply chain tracking, and contract execution, leading to lower transaction costs.</a:t>
            </a:r>
          </a:p>
          <a:p>
            <a:pPr algn="just">
              <a:lnSpc>
                <a:spcPct val="150000"/>
              </a:lnSpc>
            </a:pPr>
            <a:r>
              <a:rPr lang="en-US" b="1" dirty="0"/>
              <a:t>Enhanced </a:t>
            </a:r>
            <a:r>
              <a:rPr lang="en-US" b="1" dirty="0" err="1"/>
              <a:t>Security</a:t>
            </a:r>
            <a:r>
              <a:rPr lang="en-US" dirty="0" err="1"/>
              <a:t>:The</a:t>
            </a:r>
            <a:r>
              <a:rPr lang="en-US" dirty="0"/>
              <a:t> cryptographic nature of blockchain ensures that data is secure and tamper-proof. SMEs can safeguard sensitive business information (like contracts, customer data, and financial transactions) against cyber threats. The decentralized nature reduces the risk of hacking compared to centralized systems.</a:t>
            </a:r>
          </a:p>
          <a:p>
            <a:pPr algn="just">
              <a:lnSpc>
                <a:spcPct val="150000"/>
              </a:lnSpc>
            </a:pPr>
            <a:r>
              <a:rPr lang="en-US" b="1" dirty="0"/>
              <a:t>Access to Global </a:t>
            </a:r>
            <a:r>
              <a:rPr lang="en-US" b="1" dirty="0" err="1"/>
              <a:t>Markets</a:t>
            </a:r>
            <a:r>
              <a:rPr lang="en-US" dirty="0" err="1"/>
              <a:t>:Blockchain</a:t>
            </a:r>
            <a:r>
              <a:rPr lang="en-US" dirty="0"/>
              <a:t> can help SMEs expand their reach globally. For instance, SMEs can use blockchain to process cross-border payments more efficiently, avoiding high fees and delays typically associated with traditional banking systems. This makes it easier to enter international markets and deal with global partners.</a:t>
            </a:r>
          </a:p>
          <a:p>
            <a:endParaRPr lang="en-US" dirty="0"/>
          </a:p>
          <a:p>
            <a:endParaRPr lang="en-US" dirty="0"/>
          </a:p>
          <a:p>
            <a:endParaRPr lang="en-US" dirty="0"/>
          </a:p>
          <a:p>
            <a:endParaRPr lang="en-US" dirty="0"/>
          </a:p>
          <a:p>
            <a:endParaRPr lang="en-US" dirty="0"/>
          </a:p>
          <a:p>
            <a:endParaRPr lang="en-IN" dirty="0"/>
          </a:p>
        </p:txBody>
      </p:sp>
    </p:spTree>
    <p:extLst>
      <p:ext uri="{BB962C8B-B14F-4D97-AF65-F5344CB8AC3E}">
        <p14:creationId xmlns:p14="http://schemas.microsoft.com/office/powerpoint/2010/main" val="360671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07CF6-CEEE-A1F6-CE1A-44693B76F49F}"/>
              </a:ext>
            </a:extLst>
          </p:cNvPr>
          <p:cNvSpPr>
            <a:spLocks noGrp="1"/>
          </p:cNvSpPr>
          <p:nvPr>
            <p:ph type="title"/>
          </p:nvPr>
        </p:nvSpPr>
        <p:spPr>
          <a:xfrm>
            <a:off x="41564" y="-346364"/>
            <a:ext cx="10131425" cy="145626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C116A9BB-16B5-BE69-7795-91C0D90DCDB7}"/>
              </a:ext>
            </a:extLst>
          </p:cNvPr>
          <p:cNvSpPr>
            <a:spLocks noGrp="1"/>
          </p:cNvSpPr>
          <p:nvPr>
            <p:ph idx="1"/>
          </p:nvPr>
        </p:nvSpPr>
        <p:spPr>
          <a:xfrm>
            <a:off x="124691" y="768928"/>
            <a:ext cx="11793681" cy="5735781"/>
          </a:xfrm>
        </p:spPr>
        <p:txBody>
          <a:bodyPr>
            <a:noAutofit/>
          </a:bodyPr>
          <a:lstStyle/>
          <a:p>
            <a:pPr algn="just">
              <a:lnSpc>
                <a:spcPct val="150000"/>
              </a:lnSpc>
            </a:pPr>
            <a:r>
              <a:rPr lang="en-US" dirty="0"/>
              <a:t>The rapid evolution of technology has brought significant changes to how global supply chains are managed, with blockchain technology emerging as a transformative tool for enhancing supply chain sustainability. In recent years, supply chains have faced increasing scrutiny over their environmental impact, operational inefficiencies, and lack of transparency.</a:t>
            </a:r>
          </a:p>
          <a:p>
            <a:pPr algn="just">
              <a:lnSpc>
                <a:spcPct val="150000"/>
              </a:lnSpc>
            </a:pPr>
            <a:r>
              <a:rPr lang="en-US" dirty="0"/>
              <a:t> Blockchain technology, with its ability to provide secure, decentralized, and immutable records, is seen as a promising solution to address these issues. This technology's application in supply chains can increase transparency, traceability, and accountability across industries, promoting more ethical and sustainable practices (</a:t>
            </a:r>
            <a:r>
              <a:rPr lang="en-US" dirty="0" err="1"/>
              <a:t>Saberi</a:t>
            </a:r>
            <a:r>
              <a:rPr lang="en-US" dirty="0"/>
              <a:t> et al., 2019). </a:t>
            </a:r>
          </a:p>
          <a:p>
            <a:pPr algn="just">
              <a:lnSpc>
                <a:spcPct val="150000"/>
              </a:lnSpc>
            </a:pPr>
            <a:r>
              <a:rPr lang="en-US" dirty="0"/>
              <a:t>Blockchain is a distributed ledger technology that allows participants to record transactions in a secure and transparent manner. Once information is recorded on the blockchain, it becomes immutable, ensuring that every transaction is traceable from its origin to its final destination (Wang et al., 2019). </a:t>
            </a:r>
          </a:p>
          <a:p>
            <a:pPr algn="just">
              <a:lnSpc>
                <a:spcPct val="150000"/>
              </a:lnSpc>
            </a:pPr>
            <a:r>
              <a:rPr lang="en-US" dirty="0"/>
              <a:t>This unique feature makes blockchain an ideal solution for addressing some of the key challenges faced by modern supply chains, including fraud, inefficiencies, and lack of visibility across the entire supply chain. </a:t>
            </a:r>
            <a:endParaRPr lang="en-IN" dirty="0"/>
          </a:p>
        </p:txBody>
      </p:sp>
    </p:spTree>
    <p:extLst>
      <p:ext uri="{BB962C8B-B14F-4D97-AF65-F5344CB8AC3E}">
        <p14:creationId xmlns:p14="http://schemas.microsoft.com/office/powerpoint/2010/main" val="3947358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4847DD-E2FE-ED1E-4584-145F7810A549}"/>
              </a:ext>
            </a:extLst>
          </p:cNvPr>
          <p:cNvSpPr>
            <a:spLocks noGrp="1"/>
          </p:cNvSpPr>
          <p:nvPr>
            <p:ph idx="4294967295"/>
          </p:nvPr>
        </p:nvSpPr>
        <p:spPr>
          <a:xfrm>
            <a:off x="301337" y="155864"/>
            <a:ext cx="11284527" cy="5330536"/>
          </a:xfrm>
        </p:spPr>
        <p:txBody>
          <a:bodyPr>
            <a:noAutofit/>
          </a:bodyPr>
          <a:lstStyle/>
          <a:p>
            <a:pPr algn="just">
              <a:lnSpc>
                <a:spcPct val="150000"/>
              </a:lnSpc>
            </a:pPr>
            <a:r>
              <a:rPr lang="en-US" dirty="0"/>
              <a:t>The integration of blockchain in supply chain management has the potential to drastically reduce costs, improve operational efficiency, and foster sustainability by promoting accountability and transparency (</a:t>
            </a:r>
            <a:r>
              <a:rPr lang="en-US" dirty="0" err="1"/>
              <a:t>Kouhizadeh</a:t>
            </a:r>
            <a:r>
              <a:rPr lang="en-US" dirty="0"/>
              <a:t> and Sarkis, 2018). </a:t>
            </a:r>
          </a:p>
          <a:p>
            <a:pPr algn="just">
              <a:lnSpc>
                <a:spcPct val="150000"/>
              </a:lnSpc>
            </a:pPr>
            <a:r>
              <a:rPr lang="en-US" dirty="0"/>
              <a:t>One of the major challenges that supply chains face today is ensuring transparency in operations. Traditional supply chain models are often opaque, with limited access to information on the origin and journey of raw materials, production processes, and product distribution. </a:t>
            </a:r>
          </a:p>
          <a:p>
            <a:pPr algn="just">
              <a:lnSpc>
                <a:spcPct val="150000"/>
              </a:lnSpc>
            </a:pPr>
            <a:r>
              <a:rPr lang="en-US" dirty="0"/>
              <a:t>This lack of visibility can lead to unethical practices, environmental degradation, and violations of labor rights (Casino et al., 2019). Blockchain technology addresses this issue by providing an immutable ledger of all transactions and interactions within the supply chain, from the sourcing of raw materials to the delivery of final products. </a:t>
            </a:r>
          </a:p>
          <a:p>
            <a:pPr algn="just">
              <a:lnSpc>
                <a:spcPct val="150000"/>
              </a:lnSpc>
            </a:pPr>
            <a:r>
              <a:rPr lang="en-US" dirty="0"/>
              <a:t>This enhanced transparency ensures that all stakeholders, including consumers, regulators, and businesses, have access to accurate and verifiable information on the sustainability of products and processes (Hughes et al., 2019).</a:t>
            </a:r>
            <a:endParaRPr lang="en-IN" dirty="0"/>
          </a:p>
        </p:txBody>
      </p:sp>
    </p:spTree>
    <p:extLst>
      <p:ext uri="{BB962C8B-B14F-4D97-AF65-F5344CB8AC3E}">
        <p14:creationId xmlns:p14="http://schemas.microsoft.com/office/powerpoint/2010/main" val="3960158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6C3B6-E168-0B49-8C05-40DE6200684D}"/>
              </a:ext>
            </a:extLst>
          </p:cNvPr>
          <p:cNvSpPr>
            <a:spLocks noGrp="1"/>
          </p:cNvSpPr>
          <p:nvPr>
            <p:ph type="title"/>
          </p:nvPr>
        </p:nvSpPr>
        <p:spPr>
          <a:xfrm>
            <a:off x="62346" y="-252845"/>
            <a:ext cx="10131425" cy="1456267"/>
          </a:xfrm>
        </p:spPr>
        <p:txBody>
          <a:bodyPr/>
          <a:lstStyle/>
          <a:p>
            <a:r>
              <a:rPr lang="en-IN" dirty="0"/>
              <a:t>MODULES</a:t>
            </a:r>
          </a:p>
        </p:txBody>
      </p:sp>
      <p:sp>
        <p:nvSpPr>
          <p:cNvPr id="3" name="Content Placeholder 2">
            <a:extLst>
              <a:ext uri="{FF2B5EF4-FFF2-40B4-BE49-F238E27FC236}">
                <a16:creationId xmlns:a16="http://schemas.microsoft.com/office/drawing/2014/main" id="{7EAE7B98-64D4-C9A8-BD2F-F521FB188E15}"/>
              </a:ext>
            </a:extLst>
          </p:cNvPr>
          <p:cNvSpPr>
            <a:spLocks noGrp="1"/>
          </p:cNvSpPr>
          <p:nvPr>
            <p:ph idx="1"/>
          </p:nvPr>
        </p:nvSpPr>
        <p:spPr>
          <a:xfrm>
            <a:off x="945574" y="396395"/>
            <a:ext cx="10131425" cy="3649133"/>
          </a:xfrm>
        </p:spPr>
        <p:txBody>
          <a:bodyPr>
            <a:normAutofit/>
          </a:bodyPr>
          <a:lstStyle/>
          <a:p>
            <a:pPr algn="just">
              <a:lnSpc>
                <a:spcPct val="150000"/>
              </a:lnSpc>
            </a:pPr>
            <a:r>
              <a:rPr lang="en-IN" sz="2000" b="1" dirty="0"/>
              <a:t> Blockchain Infrastructure and Integration Module</a:t>
            </a:r>
          </a:p>
          <a:p>
            <a:pPr algn="just">
              <a:lnSpc>
                <a:spcPct val="150000"/>
              </a:lnSpc>
            </a:pPr>
            <a:r>
              <a:rPr lang="en-US" sz="2000" b="1" dirty="0"/>
              <a:t> Digital Identity and Authentication Module</a:t>
            </a:r>
          </a:p>
          <a:p>
            <a:pPr algn="just">
              <a:lnSpc>
                <a:spcPct val="150000"/>
              </a:lnSpc>
            </a:pPr>
            <a:r>
              <a:rPr lang="en-US" sz="2000" b="1" dirty="0"/>
              <a:t>Supply Chain and Logistics Module</a:t>
            </a:r>
          </a:p>
          <a:p>
            <a:pPr algn="just">
              <a:lnSpc>
                <a:spcPct val="150000"/>
              </a:lnSpc>
            </a:pPr>
            <a:r>
              <a:rPr lang="en-US" sz="2000" b="1" dirty="0"/>
              <a:t>Smart Contract and Payment Automation Module</a:t>
            </a:r>
            <a:endParaRPr lang="en-IN" sz="2000" b="1" dirty="0"/>
          </a:p>
        </p:txBody>
      </p:sp>
    </p:spTree>
    <p:extLst>
      <p:ext uri="{BB962C8B-B14F-4D97-AF65-F5344CB8AC3E}">
        <p14:creationId xmlns:p14="http://schemas.microsoft.com/office/powerpoint/2010/main" val="158290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AF87-78EA-AE27-A653-88FF3815AC4A}"/>
              </a:ext>
            </a:extLst>
          </p:cNvPr>
          <p:cNvSpPr>
            <a:spLocks noGrp="1"/>
          </p:cNvSpPr>
          <p:nvPr>
            <p:ph type="title"/>
          </p:nvPr>
        </p:nvSpPr>
        <p:spPr>
          <a:xfrm>
            <a:off x="197429" y="0"/>
            <a:ext cx="10131425" cy="1456267"/>
          </a:xfrm>
        </p:spPr>
        <p:txBody>
          <a:bodyPr>
            <a:normAutofit/>
          </a:bodyPr>
          <a:lstStyle/>
          <a:p>
            <a:r>
              <a:rPr lang="en-IN" sz="3100" b="1" dirty="0"/>
              <a:t>Blockchain Infrastructure and Integration Module</a:t>
            </a:r>
            <a:br>
              <a:rPr lang="en-IN" sz="3600" b="1" dirty="0"/>
            </a:br>
            <a:endParaRPr lang="en-IN" dirty="0"/>
          </a:p>
        </p:txBody>
      </p:sp>
      <p:sp>
        <p:nvSpPr>
          <p:cNvPr id="3" name="Content Placeholder 2">
            <a:extLst>
              <a:ext uri="{FF2B5EF4-FFF2-40B4-BE49-F238E27FC236}">
                <a16:creationId xmlns:a16="http://schemas.microsoft.com/office/drawing/2014/main" id="{F71C26CA-DE91-96DB-391A-50E058F9022F}"/>
              </a:ext>
            </a:extLst>
          </p:cNvPr>
          <p:cNvSpPr>
            <a:spLocks noGrp="1"/>
          </p:cNvSpPr>
          <p:nvPr>
            <p:ph idx="1"/>
          </p:nvPr>
        </p:nvSpPr>
        <p:spPr>
          <a:xfrm>
            <a:off x="723899" y="935180"/>
            <a:ext cx="10744201" cy="5725391"/>
          </a:xfrm>
        </p:spPr>
        <p:txBody>
          <a:bodyPr>
            <a:normAutofit/>
          </a:bodyPr>
          <a:lstStyle/>
          <a:p>
            <a:pPr algn="just">
              <a:lnSpc>
                <a:spcPct val="160000"/>
              </a:lnSpc>
              <a:buFont typeface="Arial" panose="020B0604020202020204" pitchFamily="34" charset="0"/>
              <a:buChar char="•"/>
            </a:pPr>
            <a:r>
              <a:rPr lang="en-US" b="1" dirty="0"/>
              <a:t>Objective:</a:t>
            </a:r>
            <a:r>
              <a:rPr lang="en-US" dirty="0"/>
              <a:t> Establish the foundational blockchain infrastructure that will support all other operations and integrate seamlessly with existing SME systems.</a:t>
            </a:r>
          </a:p>
          <a:p>
            <a:pPr algn="just">
              <a:lnSpc>
                <a:spcPct val="160000"/>
              </a:lnSpc>
              <a:buFont typeface="Arial" panose="020B0604020202020204" pitchFamily="34" charset="0"/>
              <a:buChar char="•"/>
            </a:pPr>
            <a:r>
              <a:rPr lang="en-US" b="1" dirty="0"/>
              <a:t>Components:</a:t>
            </a:r>
            <a:endParaRPr lang="en-US" dirty="0"/>
          </a:p>
          <a:p>
            <a:pPr marL="742950" lvl="1" indent="-285750" algn="just">
              <a:lnSpc>
                <a:spcPct val="160000"/>
              </a:lnSpc>
              <a:buFont typeface="Arial" panose="020B0604020202020204" pitchFamily="34" charset="0"/>
              <a:buChar char="•"/>
            </a:pPr>
            <a:r>
              <a:rPr lang="en-US" sz="1800" b="1" dirty="0"/>
              <a:t>Blockchain Platform Selection:</a:t>
            </a:r>
            <a:r>
              <a:rPr lang="en-US" sz="1800" dirty="0"/>
              <a:t> Choose an appropriate blockchain type (public, private, or consortium) based on the SME’s business model, data privacy needs, and scalability requirements.</a:t>
            </a:r>
          </a:p>
          <a:p>
            <a:pPr marL="742950" lvl="1" indent="-285750" algn="just">
              <a:lnSpc>
                <a:spcPct val="160000"/>
              </a:lnSpc>
              <a:buFont typeface="Arial" panose="020B0604020202020204" pitchFamily="34" charset="0"/>
              <a:buChar char="•"/>
            </a:pPr>
            <a:r>
              <a:rPr lang="en-US" sz="1800" b="1" dirty="0"/>
              <a:t>Node Setup and Network Design:</a:t>
            </a:r>
            <a:r>
              <a:rPr lang="en-US" sz="1800" dirty="0"/>
              <a:t> Create a distributed ledger network that is robust and decentralized, ensuring high availability and resilience.</a:t>
            </a:r>
          </a:p>
          <a:p>
            <a:pPr marL="742950" lvl="1" indent="-285750" algn="just">
              <a:lnSpc>
                <a:spcPct val="160000"/>
              </a:lnSpc>
              <a:buFont typeface="Arial" panose="020B0604020202020204" pitchFamily="34" charset="0"/>
              <a:buChar char="•"/>
            </a:pPr>
            <a:r>
              <a:rPr lang="en-US" sz="1800" b="1" dirty="0"/>
              <a:t>Integration with Existing Systems:</a:t>
            </a:r>
            <a:r>
              <a:rPr lang="en-US" sz="1800" dirty="0"/>
              <a:t> Link blockchain with current software systems like ERP, CRM, accounting, and inventory management.</a:t>
            </a:r>
          </a:p>
          <a:p>
            <a:pPr marL="742950" lvl="1" indent="-285750" algn="just">
              <a:lnSpc>
                <a:spcPct val="160000"/>
              </a:lnSpc>
              <a:buFont typeface="Arial" panose="020B0604020202020204" pitchFamily="34" charset="0"/>
              <a:buChar char="•"/>
            </a:pPr>
            <a:r>
              <a:rPr lang="en-US" sz="1800" b="1" dirty="0"/>
              <a:t>Interoperability:</a:t>
            </a:r>
            <a:r>
              <a:rPr lang="en-US" sz="1800" dirty="0"/>
              <a:t> Ensure compatibility between blockchain and other third-party systems or industry-specific applications.</a:t>
            </a:r>
          </a:p>
          <a:p>
            <a:endParaRPr lang="en-IN" dirty="0"/>
          </a:p>
        </p:txBody>
      </p:sp>
    </p:spTree>
    <p:extLst>
      <p:ext uri="{BB962C8B-B14F-4D97-AF65-F5344CB8AC3E}">
        <p14:creationId xmlns:p14="http://schemas.microsoft.com/office/powerpoint/2010/main" val="376716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4D2F2-0D6A-552A-C032-984983B9E468}"/>
              </a:ext>
            </a:extLst>
          </p:cNvPr>
          <p:cNvSpPr>
            <a:spLocks noGrp="1"/>
          </p:cNvSpPr>
          <p:nvPr>
            <p:ph type="title"/>
          </p:nvPr>
        </p:nvSpPr>
        <p:spPr>
          <a:xfrm>
            <a:off x="405246" y="214745"/>
            <a:ext cx="10131425" cy="1456267"/>
          </a:xfrm>
        </p:spPr>
        <p:txBody>
          <a:bodyPr/>
          <a:lstStyle/>
          <a:p>
            <a:r>
              <a:rPr lang="en-US" sz="3200" b="1" cap="none" dirty="0"/>
              <a:t>DIGITAL IDENTITY AND AUTHENTICATION MODULE</a:t>
            </a:r>
            <a:br>
              <a:rPr lang="en-US" b="1" dirty="0"/>
            </a:br>
            <a:endParaRPr lang="en-IN" dirty="0"/>
          </a:p>
        </p:txBody>
      </p:sp>
      <p:sp>
        <p:nvSpPr>
          <p:cNvPr id="3" name="Content Placeholder 2">
            <a:extLst>
              <a:ext uri="{FF2B5EF4-FFF2-40B4-BE49-F238E27FC236}">
                <a16:creationId xmlns:a16="http://schemas.microsoft.com/office/drawing/2014/main" id="{EF08A880-59A5-5E18-F4A9-704A82BB5C2A}"/>
              </a:ext>
            </a:extLst>
          </p:cNvPr>
          <p:cNvSpPr>
            <a:spLocks noGrp="1"/>
          </p:cNvSpPr>
          <p:nvPr>
            <p:ph idx="1"/>
          </p:nvPr>
        </p:nvSpPr>
        <p:spPr>
          <a:xfrm>
            <a:off x="748146" y="1373140"/>
            <a:ext cx="10754589" cy="4913360"/>
          </a:xfrm>
        </p:spPr>
        <p:txBody>
          <a:bodyPr>
            <a:normAutofit/>
          </a:bodyPr>
          <a:lstStyle/>
          <a:p>
            <a:pPr algn="just">
              <a:lnSpc>
                <a:spcPct val="150000"/>
              </a:lnSpc>
              <a:buFont typeface="Arial" panose="020B0604020202020204" pitchFamily="34" charset="0"/>
              <a:buChar char="•"/>
            </a:pPr>
            <a:r>
              <a:rPr lang="en-US" b="1" dirty="0"/>
              <a:t>Objective:</a:t>
            </a:r>
            <a:r>
              <a:rPr lang="en-US" dirty="0"/>
              <a:t> Use blockchain to enhance identity management and authentication, ensuring secure access to business systems.</a:t>
            </a:r>
          </a:p>
          <a:p>
            <a:pPr algn="just">
              <a:lnSpc>
                <a:spcPct val="150000"/>
              </a:lnSpc>
              <a:buFont typeface="Arial" panose="020B0604020202020204" pitchFamily="34" charset="0"/>
              <a:buChar char="•"/>
            </a:pPr>
            <a:r>
              <a:rPr lang="en-US" b="1" dirty="0"/>
              <a:t>Components:</a:t>
            </a:r>
            <a:endParaRPr lang="en-US" dirty="0"/>
          </a:p>
          <a:p>
            <a:pPr marL="742950" lvl="1" indent="-285750" algn="just">
              <a:lnSpc>
                <a:spcPct val="150000"/>
              </a:lnSpc>
              <a:buFont typeface="Arial" panose="020B0604020202020204" pitchFamily="34" charset="0"/>
              <a:buChar char="•"/>
            </a:pPr>
            <a:r>
              <a:rPr lang="en-US" sz="1800" b="1" dirty="0"/>
              <a:t>Self-Sovereign Identity (SSI):</a:t>
            </a:r>
            <a:r>
              <a:rPr lang="en-US" sz="1800" dirty="0"/>
              <a:t> Allow SMEs, customers, and partners to create and control their digital identities securely, enabling trust in transactions without relying on centralized authorities.</a:t>
            </a:r>
          </a:p>
          <a:p>
            <a:pPr marL="742950" lvl="1" indent="-285750" algn="just">
              <a:lnSpc>
                <a:spcPct val="150000"/>
              </a:lnSpc>
              <a:buFont typeface="Arial" panose="020B0604020202020204" pitchFamily="34" charset="0"/>
              <a:buChar char="•"/>
            </a:pPr>
            <a:r>
              <a:rPr lang="en-US" sz="1800" b="1" dirty="0"/>
              <a:t>Decentralized Authentication System:</a:t>
            </a:r>
            <a:r>
              <a:rPr lang="en-US" sz="1800" dirty="0"/>
              <a:t> Implement secure authentication for users, employees, and devices using blockchain-based credentials, reducing fraud and administrative burdens.</a:t>
            </a:r>
          </a:p>
          <a:p>
            <a:pPr marL="742950" lvl="1" indent="-285750" algn="just">
              <a:lnSpc>
                <a:spcPct val="150000"/>
              </a:lnSpc>
              <a:buFont typeface="Arial" panose="020B0604020202020204" pitchFamily="34" charset="0"/>
              <a:buChar char="•"/>
            </a:pPr>
            <a:r>
              <a:rPr lang="en-US" sz="1800" b="1" dirty="0"/>
              <a:t>Verification and Access Control:</a:t>
            </a:r>
            <a:r>
              <a:rPr lang="en-US" sz="1800" dirty="0"/>
              <a:t> Leverage blockchain to verify credentials, licenses, and certifications for partners and suppliers, simplifying compliance and onboarding.</a:t>
            </a:r>
          </a:p>
          <a:p>
            <a:endParaRPr lang="en-IN" dirty="0"/>
          </a:p>
        </p:txBody>
      </p:sp>
    </p:spTree>
    <p:extLst>
      <p:ext uri="{BB962C8B-B14F-4D97-AF65-F5344CB8AC3E}">
        <p14:creationId xmlns:p14="http://schemas.microsoft.com/office/powerpoint/2010/main" val="128330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7624-85A2-6AEB-6EF2-2551C5CEBD58}"/>
              </a:ext>
            </a:extLst>
          </p:cNvPr>
          <p:cNvSpPr>
            <a:spLocks noGrp="1"/>
          </p:cNvSpPr>
          <p:nvPr>
            <p:ph type="title"/>
          </p:nvPr>
        </p:nvSpPr>
        <p:spPr>
          <a:xfrm>
            <a:off x="135083" y="0"/>
            <a:ext cx="10131425" cy="1456267"/>
          </a:xfrm>
        </p:spPr>
        <p:txBody>
          <a:bodyPr/>
          <a:lstStyle/>
          <a:p>
            <a:r>
              <a:rPr lang="en-US" sz="3200" b="1" dirty="0"/>
              <a:t>Supply Chain and Logistics Module</a:t>
            </a:r>
            <a:br>
              <a:rPr lang="en-US" b="1" dirty="0"/>
            </a:br>
            <a:endParaRPr lang="en-IN" dirty="0"/>
          </a:p>
        </p:txBody>
      </p:sp>
      <p:sp>
        <p:nvSpPr>
          <p:cNvPr id="3" name="Content Placeholder 2">
            <a:extLst>
              <a:ext uri="{FF2B5EF4-FFF2-40B4-BE49-F238E27FC236}">
                <a16:creationId xmlns:a16="http://schemas.microsoft.com/office/drawing/2014/main" id="{B805A6AE-981B-A303-1E87-BE2C3802E652}"/>
              </a:ext>
            </a:extLst>
          </p:cNvPr>
          <p:cNvSpPr>
            <a:spLocks noGrp="1"/>
          </p:cNvSpPr>
          <p:nvPr>
            <p:ph idx="1"/>
          </p:nvPr>
        </p:nvSpPr>
        <p:spPr>
          <a:xfrm>
            <a:off x="519546" y="945573"/>
            <a:ext cx="10640290" cy="4935682"/>
          </a:xfrm>
        </p:spPr>
        <p:txBody>
          <a:bodyPr>
            <a:normAutofit/>
          </a:bodyPr>
          <a:lstStyle/>
          <a:p>
            <a:pPr algn="just">
              <a:lnSpc>
                <a:spcPct val="150000"/>
              </a:lnSpc>
              <a:buFont typeface="Arial" panose="020B0604020202020204" pitchFamily="34" charset="0"/>
              <a:buChar char="•"/>
            </a:pPr>
            <a:r>
              <a:rPr lang="en-US" b="1" dirty="0"/>
              <a:t>Objective:</a:t>
            </a:r>
            <a:r>
              <a:rPr lang="en-US" dirty="0"/>
              <a:t> Enhance transparency, traceability, and efficiency in the supply chain through blockchain-powered automation.</a:t>
            </a:r>
          </a:p>
          <a:p>
            <a:pPr algn="just">
              <a:lnSpc>
                <a:spcPct val="150000"/>
              </a:lnSpc>
              <a:buFont typeface="Arial" panose="020B0604020202020204" pitchFamily="34" charset="0"/>
              <a:buChar char="•"/>
            </a:pPr>
            <a:r>
              <a:rPr lang="en-US" b="1" dirty="0"/>
              <a:t>Components:</a:t>
            </a:r>
            <a:endParaRPr lang="en-US" dirty="0"/>
          </a:p>
          <a:p>
            <a:pPr marL="742950" lvl="1" indent="-285750" algn="just">
              <a:lnSpc>
                <a:spcPct val="150000"/>
              </a:lnSpc>
              <a:buFont typeface="Arial" panose="020B0604020202020204" pitchFamily="34" charset="0"/>
              <a:buChar char="•"/>
            </a:pPr>
            <a:r>
              <a:rPr lang="en-US" b="1" dirty="0"/>
              <a:t>Track and Trace Functionality:</a:t>
            </a:r>
            <a:r>
              <a:rPr lang="en-US" dirty="0"/>
              <a:t> Use blockchain to record every step in the supply chain, providing full visibility of the sourcing, production, and delivery processes.</a:t>
            </a:r>
          </a:p>
          <a:p>
            <a:pPr marL="742950" lvl="1" indent="-285750" algn="just">
              <a:lnSpc>
                <a:spcPct val="150000"/>
              </a:lnSpc>
              <a:buFont typeface="Arial" panose="020B0604020202020204" pitchFamily="34" charset="0"/>
              <a:buChar char="•"/>
            </a:pPr>
            <a:r>
              <a:rPr lang="en-US" b="1" dirty="0"/>
              <a:t>Smart Contracts:</a:t>
            </a:r>
            <a:r>
              <a:rPr lang="en-US" dirty="0"/>
              <a:t> Automate processes like order fulfillment, inventory management, payments, and delivery confirmations through smart contracts, reducing manual intervention and errors.</a:t>
            </a:r>
          </a:p>
          <a:p>
            <a:pPr marL="742950" lvl="1" indent="-285750" algn="just">
              <a:lnSpc>
                <a:spcPct val="150000"/>
              </a:lnSpc>
              <a:buFont typeface="Arial" panose="020B0604020202020204" pitchFamily="34" charset="0"/>
              <a:buChar char="•"/>
            </a:pPr>
            <a:r>
              <a:rPr lang="en-US" b="1" dirty="0"/>
              <a:t>Proof of Provenance:</a:t>
            </a:r>
            <a:r>
              <a:rPr lang="en-US" dirty="0"/>
              <a:t> Ensure that all products, especially in sensitive industries (e.g., pharmaceuticals, food), are traceable to their origin and movement.</a:t>
            </a:r>
          </a:p>
          <a:p>
            <a:endParaRPr lang="en-IN" dirty="0"/>
          </a:p>
        </p:txBody>
      </p:sp>
    </p:spTree>
    <p:extLst>
      <p:ext uri="{BB962C8B-B14F-4D97-AF65-F5344CB8AC3E}">
        <p14:creationId xmlns:p14="http://schemas.microsoft.com/office/powerpoint/2010/main" val="1412241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63638-4443-5A4C-07ED-50FBFAA5E804}"/>
              </a:ext>
            </a:extLst>
          </p:cNvPr>
          <p:cNvSpPr>
            <a:spLocks noGrp="1"/>
          </p:cNvSpPr>
          <p:nvPr>
            <p:ph type="title"/>
          </p:nvPr>
        </p:nvSpPr>
        <p:spPr>
          <a:xfrm>
            <a:off x="197428" y="-107373"/>
            <a:ext cx="10131425" cy="1456267"/>
          </a:xfrm>
        </p:spPr>
        <p:txBody>
          <a:bodyPr>
            <a:normAutofit/>
          </a:bodyPr>
          <a:lstStyle/>
          <a:p>
            <a:r>
              <a:rPr lang="en-US" sz="3200" dirty="0"/>
              <a:t>Smart Contract and Payment Automation Module</a:t>
            </a:r>
            <a:endParaRPr lang="en-IN" sz="3200" dirty="0"/>
          </a:p>
        </p:txBody>
      </p:sp>
      <p:sp>
        <p:nvSpPr>
          <p:cNvPr id="3" name="Content Placeholder 2">
            <a:extLst>
              <a:ext uri="{FF2B5EF4-FFF2-40B4-BE49-F238E27FC236}">
                <a16:creationId xmlns:a16="http://schemas.microsoft.com/office/drawing/2014/main" id="{D71BBE71-9F1F-838A-5DA6-7E4456A1709A}"/>
              </a:ext>
            </a:extLst>
          </p:cNvPr>
          <p:cNvSpPr>
            <a:spLocks noGrp="1"/>
          </p:cNvSpPr>
          <p:nvPr>
            <p:ph idx="1"/>
          </p:nvPr>
        </p:nvSpPr>
        <p:spPr>
          <a:xfrm>
            <a:off x="685802" y="1039092"/>
            <a:ext cx="10339244" cy="5112326"/>
          </a:xfrm>
        </p:spPr>
        <p:txBody>
          <a:bodyPr>
            <a:normAutofit/>
          </a:bodyPr>
          <a:lstStyle/>
          <a:p>
            <a:pPr algn="just">
              <a:lnSpc>
                <a:spcPct val="150000"/>
              </a:lnSpc>
              <a:buFont typeface="Arial" panose="020B0604020202020204" pitchFamily="34" charset="0"/>
              <a:buChar char="•"/>
            </a:pPr>
            <a:r>
              <a:rPr lang="en-US" b="1" dirty="0"/>
              <a:t>Objective:</a:t>
            </a:r>
            <a:r>
              <a:rPr lang="en-US" dirty="0"/>
              <a:t> Automate routine business processes such as payments, contracts, and legal agreements using smart contracts.</a:t>
            </a:r>
          </a:p>
          <a:p>
            <a:pPr algn="just">
              <a:lnSpc>
                <a:spcPct val="150000"/>
              </a:lnSpc>
              <a:buFont typeface="Arial" panose="020B0604020202020204" pitchFamily="34" charset="0"/>
              <a:buChar char="•"/>
            </a:pPr>
            <a:r>
              <a:rPr lang="en-US" b="1" dirty="0"/>
              <a:t>Components:</a:t>
            </a:r>
            <a:endParaRPr lang="en-US" dirty="0"/>
          </a:p>
          <a:p>
            <a:pPr marL="742950" lvl="1" indent="-285750" algn="just">
              <a:lnSpc>
                <a:spcPct val="150000"/>
              </a:lnSpc>
              <a:buFont typeface="Arial" panose="020B0604020202020204" pitchFamily="34" charset="0"/>
              <a:buChar char="•"/>
            </a:pPr>
            <a:r>
              <a:rPr lang="en-US" b="1" dirty="0"/>
              <a:t>Smart Contracts for Automating Business Logic:</a:t>
            </a:r>
            <a:r>
              <a:rPr lang="en-US" dirty="0"/>
              <a:t> Develop smart contracts that trigger specific actions (e.g., payments, shipment, approval) once predefined conditions are met. This improves operational efficiency and reduces administrative overhead.</a:t>
            </a:r>
          </a:p>
          <a:p>
            <a:pPr marL="742950" lvl="1" indent="-285750" algn="just">
              <a:lnSpc>
                <a:spcPct val="150000"/>
              </a:lnSpc>
              <a:buFont typeface="Arial" panose="020B0604020202020204" pitchFamily="34" charset="0"/>
              <a:buChar char="•"/>
            </a:pPr>
            <a:r>
              <a:rPr lang="en-US" b="1" dirty="0"/>
              <a:t>Decentralized Payment Systems:</a:t>
            </a:r>
            <a:r>
              <a:rPr lang="en-US" dirty="0"/>
              <a:t> Integrate blockchain-based payment systems that allow fast, secure, and low-cost transactions between SMEs and customers or suppliers, including cross-border transactions.</a:t>
            </a:r>
          </a:p>
          <a:p>
            <a:pPr marL="742950" lvl="1" indent="-285750" algn="just">
              <a:lnSpc>
                <a:spcPct val="150000"/>
              </a:lnSpc>
              <a:buFont typeface="Arial" panose="020B0604020202020204" pitchFamily="34" charset="0"/>
              <a:buChar char="•"/>
            </a:pPr>
            <a:r>
              <a:rPr lang="en-US" b="1" dirty="0"/>
              <a:t>Payment Reconciliation:</a:t>
            </a:r>
            <a:r>
              <a:rPr lang="en-US" dirty="0"/>
              <a:t> Use blockchain for real-time, transparent, and automated payment reconciliation, reducing errors and disputes.</a:t>
            </a:r>
          </a:p>
          <a:p>
            <a:endParaRPr lang="en-IN" dirty="0"/>
          </a:p>
        </p:txBody>
      </p:sp>
    </p:spTree>
    <p:extLst>
      <p:ext uri="{BB962C8B-B14F-4D97-AF65-F5344CB8AC3E}">
        <p14:creationId xmlns:p14="http://schemas.microsoft.com/office/powerpoint/2010/main" val="2002333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23AF9-A36C-1A3F-B7C8-C96BCE26CD49}"/>
              </a:ext>
            </a:extLst>
          </p:cNvPr>
          <p:cNvSpPr>
            <a:spLocks noGrp="1"/>
          </p:cNvSpPr>
          <p:nvPr>
            <p:ph type="title"/>
          </p:nvPr>
        </p:nvSpPr>
        <p:spPr>
          <a:xfrm>
            <a:off x="83128" y="-294409"/>
            <a:ext cx="10131425" cy="1456267"/>
          </a:xfrm>
        </p:spPr>
        <p:txBody>
          <a:bodyPr/>
          <a:lstStyle/>
          <a:p>
            <a:r>
              <a:rPr lang="en-IN" dirty="0"/>
              <a:t>Software Details</a:t>
            </a:r>
          </a:p>
        </p:txBody>
      </p:sp>
      <p:sp>
        <p:nvSpPr>
          <p:cNvPr id="3" name="Content Placeholder 2">
            <a:extLst>
              <a:ext uri="{FF2B5EF4-FFF2-40B4-BE49-F238E27FC236}">
                <a16:creationId xmlns:a16="http://schemas.microsoft.com/office/drawing/2014/main" id="{AEC87406-1D50-BCD8-D49B-A4364A011400}"/>
              </a:ext>
            </a:extLst>
          </p:cNvPr>
          <p:cNvSpPr>
            <a:spLocks noGrp="1"/>
          </p:cNvSpPr>
          <p:nvPr>
            <p:ph idx="1"/>
          </p:nvPr>
        </p:nvSpPr>
        <p:spPr>
          <a:xfrm>
            <a:off x="768928" y="1071803"/>
            <a:ext cx="10131425" cy="3649133"/>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742186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AF423-08F8-18E5-3079-86A3659BDBAE}"/>
              </a:ext>
            </a:extLst>
          </p:cNvPr>
          <p:cNvSpPr>
            <a:spLocks noGrp="1"/>
          </p:cNvSpPr>
          <p:nvPr>
            <p:ph type="title"/>
          </p:nvPr>
        </p:nvSpPr>
        <p:spPr>
          <a:xfrm>
            <a:off x="62346" y="-128155"/>
            <a:ext cx="10131425" cy="1456267"/>
          </a:xfrm>
        </p:spPr>
        <p:txBody>
          <a:bodyPr/>
          <a:lstStyle/>
          <a:p>
            <a:r>
              <a:rPr lang="en-IN" dirty="0"/>
              <a:t>Front End</a:t>
            </a:r>
          </a:p>
        </p:txBody>
      </p:sp>
      <p:sp>
        <p:nvSpPr>
          <p:cNvPr id="3" name="Content Placeholder 2">
            <a:extLst>
              <a:ext uri="{FF2B5EF4-FFF2-40B4-BE49-F238E27FC236}">
                <a16:creationId xmlns:a16="http://schemas.microsoft.com/office/drawing/2014/main" id="{3A74F9A9-83EB-A38C-3637-63468DAD9465}"/>
              </a:ext>
            </a:extLst>
          </p:cNvPr>
          <p:cNvSpPr>
            <a:spLocks noGrp="1"/>
          </p:cNvSpPr>
          <p:nvPr>
            <p:ph idx="1"/>
          </p:nvPr>
        </p:nvSpPr>
        <p:spPr>
          <a:xfrm>
            <a:off x="841665" y="1175713"/>
            <a:ext cx="10131425" cy="3649133"/>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65400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F3D20-909E-3DE2-6306-5DE582C73344}"/>
              </a:ext>
            </a:extLst>
          </p:cNvPr>
          <p:cNvSpPr>
            <a:spLocks noGrp="1"/>
          </p:cNvSpPr>
          <p:nvPr>
            <p:ph type="title"/>
          </p:nvPr>
        </p:nvSpPr>
        <p:spPr>
          <a:xfrm>
            <a:off x="20783" y="-86591"/>
            <a:ext cx="10131425" cy="1456267"/>
          </a:xfrm>
        </p:spPr>
        <p:txBody>
          <a:bodyPr/>
          <a:lstStyle/>
          <a:p>
            <a:r>
              <a:rPr lang="en-IN" dirty="0"/>
              <a:t>Database</a:t>
            </a:r>
          </a:p>
        </p:txBody>
      </p:sp>
      <p:sp>
        <p:nvSpPr>
          <p:cNvPr id="3" name="Content Placeholder 2">
            <a:extLst>
              <a:ext uri="{FF2B5EF4-FFF2-40B4-BE49-F238E27FC236}">
                <a16:creationId xmlns:a16="http://schemas.microsoft.com/office/drawing/2014/main" id="{DA7F69C6-76C0-5B25-85EB-E51538CF44C0}"/>
              </a:ext>
            </a:extLst>
          </p:cNvPr>
          <p:cNvSpPr>
            <a:spLocks noGrp="1"/>
          </p:cNvSpPr>
          <p:nvPr>
            <p:ph idx="1"/>
          </p:nvPr>
        </p:nvSpPr>
        <p:spPr>
          <a:xfrm>
            <a:off x="841665" y="987137"/>
            <a:ext cx="10224944" cy="4326082"/>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9982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50702-3EF6-995E-D76F-FBA70CE8D3F2}"/>
              </a:ext>
            </a:extLst>
          </p:cNvPr>
          <p:cNvSpPr>
            <a:spLocks noGrp="1"/>
          </p:cNvSpPr>
          <p:nvPr>
            <p:ph type="title"/>
          </p:nvPr>
        </p:nvSpPr>
        <p:spPr>
          <a:xfrm>
            <a:off x="0" y="-128154"/>
            <a:ext cx="10131425" cy="1456267"/>
          </a:xfrm>
        </p:spPr>
        <p:txBody>
          <a:bodyPr/>
          <a:lstStyle/>
          <a:p>
            <a:r>
              <a:rPr lang="en-IN" dirty="0"/>
              <a:t>Cloud Web Server</a:t>
            </a:r>
          </a:p>
        </p:txBody>
      </p:sp>
      <p:sp>
        <p:nvSpPr>
          <p:cNvPr id="3" name="Content Placeholder 2">
            <a:extLst>
              <a:ext uri="{FF2B5EF4-FFF2-40B4-BE49-F238E27FC236}">
                <a16:creationId xmlns:a16="http://schemas.microsoft.com/office/drawing/2014/main" id="{7D6BFD46-0524-58DF-1AE5-384E920D7697}"/>
              </a:ext>
            </a:extLst>
          </p:cNvPr>
          <p:cNvSpPr>
            <a:spLocks noGrp="1"/>
          </p:cNvSpPr>
          <p:nvPr>
            <p:ph idx="1"/>
          </p:nvPr>
        </p:nvSpPr>
        <p:spPr>
          <a:xfrm>
            <a:off x="758538" y="914400"/>
            <a:ext cx="10609118" cy="5164281"/>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35244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4A948-3403-BBBD-C529-19B869940264}"/>
              </a:ext>
            </a:extLst>
          </p:cNvPr>
          <p:cNvSpPr>
            <a:spLocks noGrp="1"/>
          </p:cNvSpPr>
          <p:nvPr>
            <p:ph type="title"/>
          </p:nvPr>
        </p:nvSpPr>
        <p:spPr>
          <a:xfrm>
            <a:off x="0" y="0"/>
            <a:ext cx="10131425" cy="145626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0B2EB096-6187-6B53-723A-4F8E1D6460AE}"/>
              </a:ext>
            </a:extLst>
          </p:cNvPr>
          <p:cNvSpPr>
            <a:spLocks noGrp="1"/>
          </p:cNvSpPr>
          <p:nvPr>
            <p:ph idx="1"/>
          </p:nvPr>
        </p:nvSpPr>
        <p:spPr>
          <a:xfrm>
            <a:off x="800101" y="198967"/>
            <a:ext cx="10131425" cy="3649133"/>
          </a:xfrm>
        </p:spPr>
        <p:txBody>
          <a:bodyPr/>
          <a:lstStyle/>
          <a:p>
            <a:pPr algn="just">
              <a:lnSpc>
                <a:spcPct val="150000"/>
              </a:lnSpc>
              <a:buFont typeface="Arial" panose="020B0604020202020204" pitchFamily="34" charset="0"/>
              <a:buChar char="•"/>
            </a:pPr>
            <a:endParaRPr lang="en-US" sz="18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039773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DE419-1C2B-A05E-5A4F-7E1D7D1C7FD0}"/>
              </a:ext>
            </a:extLst>
          </p:cNvPr>
          <p:cNvSpPr>
            <a:spLocks noGrp="1"/>
          </p:cNvSpPr>
          <p:nvPr>
            <p:ph type="title"/>
          </p:nvPr>
        </p:nvSpPr>
        <p:spPr>
          <a:xfrm>
            <a:off x="280556" y="-159327"/>
            <a:ext cx="10131425" cy="145626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A79CD294-9B4C-6B30-9E9C-5B3E2D070885}"/>
              </a:ext>
            </a:extLst>
          </p:cNvPr>
          <p:cNvSpPr>
            <a:spLocks noGrp="1"/>
          </p:cNvSpPr>
          <p:nvPr>
            <p:ph idx="1"/>
          </p:nvPr>
        </p:nvSpPr>
        <p:spPr>
          <a:xfrm>
            <a:off x="1030287" y="448349"/>
            <a:ext cx="10131425" cy="364913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3804617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90F79-AC18-17BB-C3D9-A6FBAFDE1791}"/>
              </a:ext>
            </a:extLst>
          </p:cNvPr>
          <p:cNvSpPr>
            <a:spLocks noGrp="1"/>
          </p:cNvSpPr>
          <p:nvPr>
            <p:ph type="title"/>
          </p:nvPr>
        </p:nvSpPr>
        <p:spPr>
          <a:xfrm>
            <a:off x="152400" y="-387927"/>
            <a:ext cx="10131425" cy="145626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D7301A30-ED4F-5444-5635-6FFB443729ED}"/>
              </a:ext>
            </a:extLst>
          </p:cNvPr>
          <p:cNvSpPr>
            <a:spLocks noGrp="1"/>
          </p:cNvSpPr>
          <p:nvPr>
            <p:ph idx="1"/>
          </p:nvPr>
        </p:nvSpPr>
        <p:spPr>
          <a:xfrm>
            <a:off x="214745" y="758536"/>
            <a:ext cx="11762509" cy="5943601"/>
          </a:xfrm>
        </p:spPr>
        <p:txBody>
          <a:bodyPr>
            <a:noAutofit/>
          </a:bodyPr>
          <a:lstStyle/>
          <a:p>
            <a:pPr algn="just">
              <a:lnSpc>
                <a:spcPct val="150000"/>
              </a:lnSpc>
            </a:pPr>
            <a:r>
              <a:rPr lang="en-US" dirty="0"/>
              <a:t>Blockchain technology presents transformative potential for small and medium-sized enterprises (SMEs) seeking to enhance the transparency, traceability, and sustainability of their supply chains. Throughout this exploration of blockchain-driven supply chain innovations, several key findings have emerged that highlight the strategic opportunities available to SMEs.</a:t>
            </a:r>
          </a:p>
          <a:p>
            <a:pPr algn="just">
              <a:lnSpc>
                <a:spcPct val="150000"/>
              </a:lnSpc>
            </a:pPr>
            <a:r>
              <a:rPr lang="en-US" dirty="0"/>
              <a:t> Despite the challenges associated with blockchain adoption, including financial and technical barriers, SMEs can position themselves at the forefront of supply chain innovation by adopting strategic approaches such as building partnerships with larger firms, entering new markets, and leading in niche sustainable practices.</a:t>
            </a:r>
          </a:p>
          <a:p>
            <a:pPr algn="just">
              <a:lnSpc>
                <a:spcPct val="150000"/>
              </a:lnSpc>
            </a:pPr>
            <a:r>
              <a:rPr lang="en-US" dirty="0"/>
              <a:t> One of the central findings is that blockchain technology offers SMEs a powerful tool to foster strategic partnerships with larger corporations. In a business environment increasingly driven by environmental, social, and governance (ESG) requirements, SMEs that can demonstrate blockchain-enabled transparency and traceability of their products are likely to gain a competitive advantage.</a:t>
            </a:r>
          </a:p>
          <a:p>
            <a:pPr algn="just">
              <a:lnSpc>
                <a:spcPct val="150000"/>
              </a:lnSpc>
            </a:pPr>
            <a:r>
              <a:rPr lang="en-US" dirty="0"/>
              <a:t> Larger corporations are under pressure to ensure that their supply chains are sustainable and ethical, and SMEs that can provide real-time, verifiable data about their products’ origins, resource usage, and emissions are well-positioned to collaborate with these firms. </a:t>
            </a:r>
          </a:p>
        </p:txBody>
      </p:sp>
    </p:spTree>
    <p:extLst>
      <p:ext uri="{BB962C8B-B14F-4D97-AF65-F5344CB8AC3E}">
        <p14:creationId xmlns:p14="http://schemas.microsoft.com/office/powerpoint/2010/main" val="7512569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36</TotalTime>
  <Words>2660</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Celestial</vt:lpstr>
      <vt:lpstr>Leveraging Blockchain to Enhance Digital Transformation in Small and Medium Enterprises: Challenges and a Proposed Framework modules </vt:lpstr>
      <vt:lpstr>Abstract</vt:lpstr>
      <vt:lpstr>Objective</vt:lpstr>
      <vt:lpstr>Existing System</vt:lpstr>
      <vt:lpstr>Disadvantage</vt:lpstr>
      <vt:lpstr>PROPOSED SYSTEM :</vt:lpstr>
      <vt:lpstr>Advantage</vt:lpstr>
      <vt:lpstr>Introduction</vt:lpstr>
      <vt:lpstr>PowerPoint Presentation</vt:lpstr>
      <vt:lpstr>MODULES</vt:lpstr>
      <vt:lpstr>Blockchain Infrastructure and Integration Module </vt:lpstr>
      <vt:lpstr>DIGITAL IDENTITY AND AUTHENTICATION MODULE </vt:lpstr>
      <vt:lpstr>Supply Chain and Logistics Module </vt:lpstr>
      <vt:lpstr>Smart Contract and Payment Automation Module</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5</cp:revision>
  <dcterms:created xsi:type="dcterms:W3CDTF">2024-12-02T09:16:09Z</dcterms:created>
  <dcterms:modified xsi:type="dcterms:W3CDTF">2024-12-02T09:53:38Z</dcterms:modified>
</cp:coreProperties>
</file>