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AA2F38C-1BBE-414B-BDF2-847FA89AF1CA}" type="datetimeFigureOut">
              <a:rPr lang="en-IN" smtClean="0"/>
              <a:t>02-12-2024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8302A38-9893-4858-80F0-F0CA54013DC6}" type="slidenum">
              <a:rPr lang="en-IN" smtClean="0"/>
              <a:t>‹#›</a:t>
            </a:fld>
            <a:endParaRPr lang="en-IN"/>
          </a:p>
        </p:txBody>
      </p:sp>
    </p:spTree>
    <p:extLst>
      <p:ext uri="{BB962C8B-B14F-4D97-AF65-F5344CB8AC3E}">
        <p14:creationId xmlns:p14="http://schemas.microsoft.com/office/powerpoint/2010/main" val="2180673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A2F38C-1BBE-414B-BDF2-847FA89AF1CA}" type="datetimeFigureOut">
              <a:rPr lang="en-IN" smtClean="0"/>
              <a:t>02-12-2024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8302A38-9893-4858-80F0-F0CA54013DC6}" type="slidenum">
              <a:rPr lang="en-IN" smtClean="0"/>
              <a:t>‹#›</a:t>
            </a:fld>
            <a:endParaRPr lang="en-IN"/>
          </a:p>
        </p:txBody>
      </p:sp>
    </p:spTree>
    <p:extLst>
      <p:ext uri="{BB962C8B-B14F-4D97-AF65-F5344CB8AC3E}">
        <p14:creationId xmlns:p14="http://schemas.microsoft.com/office/powerpoint/2010/main" val="2901465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AA2F38C-1BBE-414B-BDF2-847FA89AF1CA}" type="datetimeFigureOut">
              <a:rPr lang="en-IN" smtClean="0"/>
              <a:t>02-12-2024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8302A38-9893-4858-80F0-F0CA54013DC6}" type="slidenum">
              <a:rPr lang="en-IN" smtClean="0"/>
              <a:t>‹#›</a:t>
            </a:fld>
            <a:endParaRPr lang="en-IN"/>
          </a:p>
        </p:txBody>
      </p:sp>
    </p:spTree>
    <p:extLst>
      <p:ext uri="{BB962C8B-B14F-4D97-AF65-F5344CB8AC3E}">
        <p14:creationId xmlns:p14="http://schemas.microsoft.com/office/powerpoint/2010/main" val="34376203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AA2F38C-1BBE-414B-BDF2-847FA89AF1CA}" type="datetimeFigureOut">
              <a:rPr lang="en-IN" smtClean="0"/>
              <a:t>02-12-2024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8302A38-9893-4858-80F0-F0CA54013DC6}" type="slidenum">
              <a:rPr lang="en-IN" smtClean="0"/>
              <a:t>‹#›</a:t>
            </a:fld>
            <a:endParaRPr lang="en-IN"/>
          </a:p>
        </p:txBody>
      </p:sp>
    </p:spTree>
    <p:extLst>
      <p:ext uri="{BB962C8B-B14F-4D97-AF65-F5344CB8AC3E}">
        <p14:creationId xmlns:p14="http://schemas.microsoft.com/office/powerpoint/2010/main" val="1603698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AA2F38C-1BBE-414B-BDF2-847FA89AF1CA}" type="datetimeFigureOut">
              <a:rPr lang="en-IN" smtClean="0"/>
              <a:t>02-12-2024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8302A38-9893-4858-80F0-F0CA54013DC6}" type="slidenum">
              <a:rPr lang="en-IN" smtClean="0"/>
              <a:t>‹#›</a:t>
            </a:fld>
            <a:endParaRPr lang="en-IN"/>
          </a:p>
        </p:txBody>
      </p:sp>
    </p:spTree>
    <p:extLst>
      <p:ext uri="{BB962C8B-B14F-4D97-AF65-F5344CB8AC3E}">
        <p14:creationId xmlns:p14="http://schemas.microsoft.com/office/powerpoint/2010/main" val="2112682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AA2F38C-1BBE-414B-BDF2-847FA89AF1CA}" type="datetimeFigureOut">
              <a:rPr lang="en-IN" smtClean="0"/>
              <a:t>02-12-2024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8302A38-9893-4858-80F0-F0CA54013DC6}" type="slidenum">
              <a:rPr lang="en-IN" smtClean="0"/>
              <a:t>‹#›</a:t>
            </a:fld>
            <a:endParaRPr lang="en-IN"/>
          </a:p>
        </p:txBody>
      </p:sp>
    </p:spTree>
    <p:extLst>
      <p:ext uri="{BB962C8B-B14F-4D97-AF65-F5344CB8AC3E}">
        <p14:creationId xmlns:p14="http://schemas.microsoft.com/office/powerpoint/2010/main" val="3071301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A2F38C-1BBE-414B-BDF2-847FA89AF1CA}" type="datetimeFigureOut">
              <a:rPr lang="en-IN" smtClean="0"/>
              <a:t>02-12-2024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8302A38-9893-4858-80F0-F0CA54013DC6}" type="slidenum">
              <a:rPr lang="en-IN" smtClean="0"/>
              <a:t>‹#›</a:t>
            </a:fld>
            <a:endParaRPr lang="en-IN"/>
          </a:p>
        </p:txBody>
      </p:sp>
    </p:spTree>
    <p:extLst>
      <p:ext uri="{BB962C8B-B14F-4D97-AF65-F5344CB8AC3E}">
        <p14:creationId xmlns:p14="http://schemas.microsoft.com/office/powerpoint/2010/main" val="1135429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A2F38C-1BBE-414B-BDF2-847FA89AF1CA}" type="datetimeFigureOut">
              <a:rPr lang="en-IN" smtClean="0"/>
              <a:t>02-12-2024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8302A38-9893-4858-80F0-F0CA54013DC6}" type="slidenum">
              <a:rPr lang="en-IN" smtClean="0"/>
              <a:t>‹#›</a:t>
            </a:fld>
            <a:endParaRPr lang="en-IN"/>
          </a:p>
        </p:txBody>
      </p:sp>
    </p:spTree>
    <p:extLst>
      <p:ext uri="{BB962C8B-B14F-4D97-AF65-F5344CB8AC3E}">
        <p14:creationId xmlns:p14="http://schemas.microsoft.com/office/powerpoint/2010/main" val="38694671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A2F38C-1BBE-414B-BDF2-847FA89AF1CA}" type="datetimeFigureOut">
              <a:rPr lang="en-IN" smtClean="0"/>
              <a:t>02-12-2024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8302A38-9893-4858-80F0-F0CA54013DC6}" type="slidenum">
              <a:rPr lang="en-IN" smtClean="0"/>
              <a:t>‹#›</a:t>
            </a:fld>
            <a:endParaRPr lang="en-IN"/>
          </a:p>
        </p:txBody>
      </p:sp>
    </p:spTree>
    <p:extLst>
      <p:ext uri="{BB962C8B-B14F-4D97-AF65-F5344CB8AC3E}">
        <p14:creationId xmlns:p14="http://schemas.microsoft.com/office/powerpoint/2010/main" val="19833610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A2F38C-1BBE-414B-BDF2-847FA89AF1CA}" type="datetimeFigureOut">
              <a:rPr lang="en-IN" smtClean="0"/>
              <a:t>02-12-2024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8302A38-9893-4858-80F0-F0CA54013DC6}" type="slidenum">
              <a:rPr lang="en-IN" smtClean="0"/>
              <a:t>‹#›</a:t>
            </a:fld>
            <a:endParaRPr lang="en-IN"/>
          </a:p>
        </p:txBody>
      </p:sp>
    </p:spTree>
    <p:extLst>
      <p:ext uri="{BB962C8B-B14F-4D97-AF65-F5344CB8AC3E}">
        <p14:creationId xmlns:p14="http://schemas.microsoft.com/office/powerpoint/2010/main" val="10025160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A2F38C-1BBE-414B-BDF2-847FA89AF1CA}" type="datetimeFigureOut">
              <a:rPr lang="en-IN" smtClean="0"/>
              <a:t>02-12-2024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8302A38-9893-4858-80F0-F0CA54013DC6}" type="slidenum">
              <a:rPr lang="en-IN" smtClean="0"/>
              <a:t>‹#›</a:t>
            </a:fld>
            <a:endParaRPr lang="en-IN"/>
          </a:p>
        </p:txBody>
      </p:sp>
    </p:spTree>
    <p:extLst>
      <p:ext uri="{BB962C8B-B14F-4D97-AF65-F5344CB8AC3E}">
        <p14:creationId xmlns:p14="http://schemas.microsoft.com/office/powerpoint/2010/main" val="21253920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A2F38C-1BBE-414B-BDF2-847FA89AF1CA}" type="datetimeFigureOut">
              <a:rPr lang="en-IN" smtClean="0"/>
              <a:t>02-12-2024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8302A38-9893-4858-80F0-F0CA54013DC6}"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0980584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A2F38C-1BBE-414B-BDF2-847FA89AF1CA}" type="datetimeFigureOut">
              <a:rPr lang="en-IN" smtClean="0"/>
              <a:t>02-12-2024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8302A38-9893-4858-80F0-F0CA54013DC6}" type="slidenum">
              <a:rPr lang="en-IN" smtClean="0"/>
              <a:t>‹#›</a:t>
            </a:fld>
            <a:endParaRPr lang="en-IN"/>
          </a:p>
        </p:txBody>
      </p:sp>
    </p:spTree>
    <p:extLst>
      <p:ext uri="{BB962C8B-B14F-4D97-AF65-F5344CB8AC3E}">
        <p14:creationId xmlns:p14="http://schemas.microsoft.com/office/powerpoint/2010/main" val="16794372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AA2F38C-1BBE-414B-BDF2-847FA89AF1CA}" type="datetimeFigureOut">
              <a:rPr lang="en-IN" smtClean="0"/>
              <a:t>02-12-2024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8302A38-9893-4858-80F0-F0CA54013DC6}" type="slidenum">
              <a:rPr lang="en-IN" smtClean="0"/>
              <a:t>‹#›</a:t>
            </a:fld>
            <a:endParaRPr lang="en-IN"/>
          </a:p>
        </p:txBody>
      </p:sp>
    </p:spTree>
    <p:extLst>
      <p:ext uri="{BB962C8B-B14F-4D97-AF65-F5344CB8AC3E}">
        <p14:creationId xmlns:p14="http://schemas.microsoft.com/office/powerpoint/2010/main" val="9413037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AA2F38C-1BBE-414B-BDF2-847FA89AF1CA}" type="datetimeFigureOut">
              <a:rPr lang="en-IN" smtClean="0"/>
              <a:t>02-12-2024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8302A38-9893-4858-80F0-F0CA54013DC6}" type="slidenum">
              <a:rPr lang="en-IN" smtClean="0"/>
              <a:t>‹#›</a:t>
            </a:fld>
            <a:endParaRPr lang="en-IN"/>
          </a:p>
        </p:txBody>
      </p:sp>
    </p:spTree>
    <p:extLst>
      <p:ext uri="{BB962C8B-B14F-4D97-AF65-F5344CB8AC3E}">
        <p14:creationId xmlns:p14="http://schemas.microsoft.com/office/powerpoint/2010/main" val="17049055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A2F38C-1BBE-414B-BDF2-847FA89AF1CA}" type="datetimeFigureOut">
              <a:rPr lang="en-IN" smtClean="0"/>
              <a:t>02-12-2024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8302A38-9893-4858-80F0-F0CA54013DC6}" type="slidenum">
              <a:rPr lang="en-IN" smtClean="0"/>
              <a:t>‹#›</a:t>
            </a:fld>
            <a:endParaRPr lang="en-IN"/>
          </a:p>
        </p:txBody>
      </p:sp>
    </p:spTree>
    <p:extLst>
      <p:ext uri="{BB962C8B-B14F-4D97-AF65-F5344CB8AC3E}">
        <p14:creationId xmlns:p14="http://schemas.microsoft.com/office/powerpoint/2010/main" val="20684644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A2F38C-1BBE-414B-BDF2-847FA89AF1CA}" type="datetimeFigureOut">
              <a:rPr lang="en-IN" smtClean="0"/>
              <a:t>02-12-2024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8302A38-9893-4858-80F0-F0CA54013DC6}" type="slidenum">
              <a:rPr lang="en-IN" smtClean="0"/>
              <a:t>‹#›</a:t>
            </a:fld>
            <a:endParaRPr lang="en-IN"/>
          </a:p>
        </p:txBody>
      </p:sp>
    </p:spTree>
    <p:extLst>
      <p:ext uri="{BB962C8B-B14F-4D97-AF65-F5344CB8AC3E}">
        <p14:creationId xmlns:p14="http://schemas.microsoft.com/office/powerpoint/2010/main" val="23370365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0AA2F38C-1BBE-414B-BDF2-847FA89AF1CA}" type="datetimeFigureOut">
              <a:rPr lang="en-IN" smtClean="0"/>
              <a:t>02-12-2024</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78302A38-9893-4858-80F0-F0CA54013DC6}" type="slidenum">
              <a:rPr lang="en-IN" smtClean="0"/>
              <a:t>‹#›</a:t>
            </a:fld>
            <a:endParaRPr lang="en-IN"/>
          </a:p>
        </p:txBody>
      </p:sp>
    </p:spTree>
    <p:extLst>
      <p:ext uri="{BB962C8B-B14F-4D97-AF65-F5344CB8AC3E}">
        <p14:creationId xmlns:p14="http://schemas.microsoft.com/office/powerpoint/2010/main" val="3090785301"/>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C5D9F45-A6EA-AAB7-AD24-10FF34B9D670}"/>
              </a:ext>
            </a:extLst>
          </p:cNvPr>
          <p:cNvSpPr>
            <a:spLocks noGrp="1"/>
          </p:cNvSpPr>
          <p:nvPr>
            <p:ph type="title" idx="4294967295"/>
          </p:nvPr>
        </p:nvSpPr>
        <p:spPr>
          <a:xfrm>
            <a:off x="1122219" y="2303318"/>
            <a:ext cx="10353675" cy="1325563"/>
          </a:xfrm>
        </p:spPr>
        <p:txBody>
          <a:bodyPr>
            <a:normAutofit/>
          </a:bodyPr>
          <a:lstStyle/>
          <a:p>
            <a:pPr>
              <a:lnSpc>
                <a:spcPct val="150000"/>
              </a:lnSpc>
            </a:pPr>
            <a:r>
              <a:rPr lang="en-US" sz="2000" dirty="0"/>
              <a:t>Dynamic Searchable Symmetric Encryption With Strong Security and Robustness </a:t>
            </a:r>
            <a:endParaRPr lang="en-IN" sz="2000" dirty="0"/>
          </a:p>
        </p:txBody>
      </p:sp>
    </p:spTree>
    <p:extLst>
      <p:ext uri="{BB962C8B-B14F-4D97-AF65-F5344CB8AC3E}">
        <p14:creationId xmlns:p14="http://schemas.microsoft.com/office/powerpoint/2010/main" val="17196134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5CFAB-FEFC-FE71-4984-6610E3D689CF}"/>
              </a:ext>
            </a:extLst>
          </p:cNvPr>
          <p:cNvSpPr>
            <a:spLocks noGrp="1"/>
          </p:cNvSpPr>
          <p:nvPr>
            <p:ph type="title"/>
          </p:nvPr>
        </p:nvSpPr>
        <p:spPr>
          <a:xfrm>
            <a:off x="913795" y="-259521"/>
            <a:ext cx="10353761" cy="1326321"/>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4A7024E7-94A8-488E-F833-A67006E0360A}"/>
              </a:ext>
            </a:extLst>
          </p:cNvPr>
          <p:cNvSpPr>
            <a:spLocks noGrp="1"/>
          </p:cNvSpPr>
          <p:nvPr>
            <p:ph idx="1"/>
          </p:nvPr>
        </p:nvSpPr>
        <p:spPr>
          <a:xfrm>
            <a:off x="469020" y="589382"/>
            <a:ext cx="11480525" cy="6382918"/>
          </a:xfrm>
        </p:spPr>
        <p:txBody>
          <a:bodyPr>
            <a:noAutofit/>
          </a:bodyPr>
          <a:lstStyle/>
          <a:p>
            <a:pPr algn="just">
              <a:lnSpc>
                <a:spcPct val="150000"/>
              </a:lnSpc>
            </a:pPr>
            <a:r>
              <a:rPr lang="en-US" sz="1800" dirty="0">
                <a:effectLst/>
              </a:rPr>
              <a:t>Dynamic Searchable Symmetric Encryption (DSSE) is a prospective technique in the field of cloud storage for secure search over encrypted data. A DSSE client can issue update queries to an honest-but-curious server for adding or deleting his ciphertexts to or from the server and delegate keyword search over those ciphertexts to the server. </a:t>
            </a:r>
          </a:p>
          <a:p>
            <a:pPr algn="just">
              <a:lnSpc>
                <a:spcPct val="150000"/>
              </a:lnSpc>
            </a:pPr>
            <a:r>
              <a:rPr lang="en-US" sz="1800" dirty="0">
                <a:effectLst/>
              </a:rPr>
              <a:t>Numerous investigations focus on achieving strong security, like </a:t>
            </a:r>
            <a:r>
              <a:rPr lang="en-US" sz="1800" dirty="0" err="1">
                <a:effectLst/>
              </a:rPr>
              <a:t>forwardand</a:t>
            </a:r>
            <a:r>
              <a:rPr lang="en-US" sz="1800" dirty="0">
                <a:effectLst/>
              </a:rPr>
              <a:t>-Type-I−-backward security, to reduce the information leakage of DSSE to the server as much as possible. However, the existing DSSE with such strong security cannot keep search correctness and stable security (or robustness, in short) if irrational queries are issued by the client, like duplicate add or delete queries and the delete queries for removing non-existed entries, to the server unintentionally. </a:t>
            </a:r>
          </a:p>
          <a:p>
            <a:pPr algn="just">
              <a:lnSpc>
                <a:spcPct val="150000"/>
              </a:lnSpc>
            </a:pPr>
            <a:r>
              <a:rPr lang="en-US" sz="1800" dirty="0">
                <a:effectLst/>
              </a:rPr>
              <a:t>Hence, this work proposes two new DSSE schemes, named SR-</a:t>
            </a:r>
            <a:r>
              <a:rPr lang="en-US" sz="1800" dirty="0" err="1">
                <a:effectLst/>
              </a:rPr>
              <a:t>DSSEa</a:t>
            </a:r>
            <a:r>
              <a:rPr lang="en-US" sz="1800" dirty="0">
                <a:effectLst/>
              </a:rPr>
              <a:t> and SR-</a:t>
            </a:r>
            <a:r>
              <a:rPr lang="en-US" sz="1800" dirty="0" err="1">
                <a:effectLst/>
              </a:rPr>
              <a:t>DSSEb</a:t>
            </a:r>
            <a:r>
              <a:rPr lang="en-US" sz="1800" dirty="0">
                <a:effectLst/>
              </a:rPr>
              <a:t> , respectively. Both two schemes achieve </a:t>
            </a:r>
            <a:r>
              <a:rPr lang="en-US" sz="1800" dirty="0" err="1">
                <a:effectLst/>
              </a:rPr>
              <a:t>forwardand</a:t>
            </a:r>
            <a:r>
              <a:rPr lang="en-US" sz="1800" dirty="0">
                <a:effectLst/>
              </a:rPr>
              <a:t>-Type-I−-backward security while keeping robustness when irrational queries are issued. In terms of performance, SR-</a:t>
            </a:r>
            <a:r>
              <a:rPr lang="en-US" sz="1800" dirty="0" err="1">
                <a:effectLst/>
              </a:rPr>
              <a:t>DSSEa</a:t>
            </a:r>
            <a:r>
              <a:rPr lang="en-US" sz="1800" dirty="0">
                <a:effectLst/>
              </a:rPr>
              <a:t> has more efficient communication costs and roundtrips than SR-</a:t>
            </a:r>
            <a:r>
              <a:rPr lang="en-US" sz="1800" dirty="0" err="1">
                <a:effectLst/>
              </a:rPr>
              <a:t>DSSEb</a:t>
            </a:r>
            <a:r>
              <a:rPr lang="en-US" sz="1800" dirty="0">
                <a:effectLst/>
              </a:rPr>
              <a:t> . </a:t>
            </a:r>
            <a:endParaRPr lang="en-IN" sz="1800" dirty="0">
              <a:effectLst/>
            </a:endParaRPr>
          </a:p>
        </p:txBody>
      </p:sp>
    </p:spTree>
    <p:extLst>
      <p:ext uri="{BB962C8B-B14F-4D97-AF65-F5344CB8AC3E}">
        <p14:creationId xmlns:p14="http://schemas.microsoft.com/office/powerpoint/2010/main" val="42238355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45659-8A30-34FB-39B0-F5FAA7BD7031}"/>
              </a:ext>
            </a:extLst>
          </p:cNvPr>
          <p:cNvSpPr>
            <a:spLocks noGrp="1"/>
          </p:cNvSpPr>
          <p:nvPr>
            <p:ph type="title"/>
          </p:nvPr>
        </p:nvSpPr>
        <p:spPr>
          <a:xfrm>
            <a:off x="1059267" y="-169718"/>
            <a:ext cx="10353761" cy="1326321"/>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0C03D9CE-678F-28A8-5FDD-C170DE7B3AAF}"/>
              </a:ext>
            </a:extLst>
          </p:cNvPr>
          <p:cNvSpPr>
            <a:spLocks noGrp="1"/>
          </p:cNvSpPr>
          <p:nvPr>
            <p:ph idx="1"/>
          </p:nvPr>
        </p:nvSpPr>
        <p:spPr>
          <a:xfrm>
            <a:off x="654627" y="914400"/>
            <a:ext cx="10758401" cy="5507182"/>
          </a:xfrm>
        </p:spPr>
        <p:txBody>
          <a:bodyPr>
            <a:normAutofit fontScale="85000" lnSpcReduction="20000"/>
          </a:bodyPr>
          <a:lstStyle/>
          <a:p>
            <a:pPr algn="just">
              <a:lnSpc>
                <a:spcPct val="170000"/>
              </a:lnSpc>
            </a:pPr>
            <a:r>
              <a:rPr lang="en-US" sz="2100" dirty="0"/>
              <a:t>The system aims to provide a robust solution for secure data storage in environments like cloud computing, where users need to perform search operations on their encrypted data without exposing it to potential unauthorized access or leakage.</a:t>
            </a:r>
          </a:p>
          <a:p>
            <a:pPr algn="just">
              <a:lnSpc>
                <a:spcPct val="170000"/>
              </a:lnSpc>
            </a:pPr>
            <a:r>
              <a:rPr lang="en-US" sz="2100" dirty="0"/>
              <a:t> Key goals include preserving data privacy through symmetric encryption, allowing dynamic updates such as adding, deleting, or modifying encrypted data, and ensuring that the search process does not compromise security.</a:t>
            </a:r>
          </a:p>
          <a:p>
            <a:pPr algn="just">
              <a:lnSpc>
                <a:spcPct val="170000"/>
              </a:lnSpc>
            </a:pPr>
            <a:r>
              <a:rPr lang="en-US" sz="2100" dirty="0"/>
              <a:t>DSSE must ensure that all search queries remain private, meaning attackers cannot deduce sensitive information about the data or the nature of the queries. Additionally, it must offer strong resilience against various attacks, such as side-channel attacks or keyword guessing attacks, by maintaining query and access pattern confidentiality. </a:t>
            </a:r>
          </a:p>
          <a:p>
            <a:pPr algn="just">
              <a:lnSpc>
                <a:spcPct val="170000"/>
              </a:lnSpc>
            </a:pPr>
            <a:r>
              <a:rPr lang="en-US" sz="2100" dirty="0"/>
              <a:t>The system should also be designed for scalability and efficiency, allowing for fast search operations and minimizing computational and storage overhead, especially in large-scale datasets. </a:t>
            </a:r>
          </a:p>
          <a:p>
            <a:endParaRPr lang="en-IN" dirty="0"/>
          </a:p>
        </p:txBody>
      </p:sp>
    </p:spTree>
    <p:extLst>
      <p:ext uri="{BB962C8B-B14F-4D97-AF65-F5344CB8AC3E}">
        <p14:creationId xmlns:p14="http://schemas.microsoft.com/office/powerpoint/2010/main" val="4864676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AE970-C345-2BB3-4531-0BB270DE79BA}"/>
              </a:ext>
            </a:extLst>
          </p:cNvPr>
          <p:cNvSpPr>
            <a:spLocks noGrp="1"/>
          </p:cNvSpPr>
          <p:nvPr>
            <p:ph type="title"/>
          </p:nvPr>
        </p:nvSpPr>
        <p:spPr>
          <a:xfrm>
            <a:off x="954755" y="-169718"/>
            <a:ext cx="10353761" cy="1326321"/>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678E7FEC-5ADE-C13C-7DD4-78AC753186E3}"/>
              </a:ext>
            </a:extLst>
          </p:cNvPr>
          <p:cNvSpPr>
            <a:spLocks noGrp="1"/>
          </p:cNvSpPr>
          <p:nvPr>
            <p:ph idx="1"/>
          </p:nvPr>
        </p:nvSpPr>
        <p:spPr>
          <a:xfrm>
            <a:off x="613924" y="1049482"/>
            <a:ext cx="10623321" cy="5043054"/>
          </a:xfrm>
        </p:spPr>
        <p:txBody>
          <a:bodyPr>
            <a:normAutofit/>
          </a:bodyPr>
          <a:lstStyle/>
          <a:p>
            <a:pPr algn="just">
              <a:lnSpc>
                <a:spcPct val="150000"/>
              </a:lnSpc>
            </a:pPr>
            <a:r>
              <a:rPr lang="en-US" sz="1800" dirty="0"/>
              <a:t>Searchable Symmetric Encryption. Database encryption is a key enabler for secure storage-as-a-service, wherein clients can securely outsource the storage and processing of large databases to (potentially untrusted) third party servers. Searchable symmetric encryption (SSE) [1]–[4] is a special subclass of database encryption that aims to efficiently support search queries over symmetrically encrypted databases. </a:t>
            </a:r>
          </a:p>
          <a:p>
            <a:pPr algn="just">
              <a:lnSpc>
                <a:spcPct val="150000"/>
              </a:lnSpc>
            </a:pPr>
            <a:r>
              <a:rPr lang="en-US" sz="1800" dirty="0"/>
              <a:t>The core functionality enabled by SSE is the following: given an encrypted document collection in which each document is tagged with keywords, find the set of all documents tagged with a given keyword .</a:t>
            </a:r>
          </a:p>
          <a:p>
            <a:pPr algn="just">
              <a:lnSpc>
                <a:spcPct val="150000"/>
              </a:lnSpc>
            </a:pPr>
            <a:r>
              <a:rPr lang="en-US" sz="1800" dirty="0"/>
              <a:t> In this paper, we focus primarily on SSE for static document collections. This has historically received the most attention.</a:t>
            </a:r>
            <a:endParaRPr lang="en-IN" sz="1800" dirty="0"/>
          </a:p>
        </p:txBody>
      </p:sp>
    </p:spTree>
    <p:extLst>
      <p:ext uri="{BB962C8B-B14F-4D97-AF65-F5344CB8AC3E}">
        <p14:creationId xmlns:p14="http://schemas.microsoft.com/office/powerpoint/2010/main" val="30415832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723CF-B714-648C-766B-90FB54CC7847}"/>
              </a:ext>
            </a:extLst>
          </p:cNvPr>
          <p:cNvSpPr>
            <a:spLocks noGrp="1"/>
          </p:cNvSpPr>
          <p:nvPr>
            <p:ph type="title"/>
          </p:nvPr>
        </p:nvSpPr>
        <p:spPr>
          <a:xfrm>
            <a:off x="1111222" y="-259521"/>
            <a:ext cx="10353761" cy="1326321"/>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BA4512AC-6D0B-B65E-7956-19EB47B094C7}"/>
              </a:ext>
            </a:extLst>
          </p:cNvPr>
          <p:cNvSpPr>
            <a:spLocks noGrp="1"/>
          </p:cNvSpPr>
          <p:nvPr>
            <p:ph idx="1"/>
          </p:nvPr>
        </p:nvSpPr>
        <p:spPr>
          <a:xfrm>
            <a:off x="282286" y="633845"/>
            <a:ext cx="11627428" cy="6099463"/>
          </a:xfrm>
        </p:spPr>
        <p:txBody>
          <a:bodyPr>
            <a:noAutofit/>
          </a:bodyPr>
          <a:lstStyle/>
          <a:p>
            <a:pPr algn="just">
              <a:lnSpc>
                <a:spcPct val="170000"/>
              </a:lnSpc>
            </a:pPr>
            <a:r>
              <a:rPr lang="en-US" sz="1800" b="1" dirty="0"/>
              <a:t>Search Efficiency</a:t>
            </a:r>
            <a:r>
              <a:rPr lang="en-US" sz="1800" dirty="0"/>
              <a:t>: DSSE schemes often require complex cryptographic operations (e.g., keyword-based encryption, index management), which can introduce significant performance overhead. This may result in slower query times compared to traditional search methods that don’t involve encryption.</a:t>
            </a:r>
          </a:p>
          <a:p>
            <a:pPr algn="just">
              <a:lnSpc>
                <a:spcPct val="170000"/>
              </a:lnSpc>
            </a:pPr>
            <a:r>
              <a:rPr lang="en-US" sz="1800" b="1" dirty="0"/>
              <a:t>Complex Queries</a:t>
            </a:r>
            <a:r>
              <a:rPr lang="en-US" sz="1800" dirty="0"/>
              <a:t>: Handling complex queries (like multi-keyword searches or negation queries) can be challenging. More advanced DSSE schemes may support these, but they often come with higher computational and storage costs.</a:t>
            </a:r>
          </a:p>
          <a:p>
            <a:pPr algn="just">
              <a:lnSpc>
                <a:spcPct val="170000"/>
              </a:lnSpc>
            </a:pPr>
            <a:r>
              <a:rPr lang="en-US" sz="1800" b="1" dirty="0"/>
              <a:t>Pattern Disclosure</a:t>
            </a:r>
            <a:r>
              <a:rPr lang="en-US" sz="1800" dirty="0"/>
              <a:t>: Even though the data is encrypted, DSSE schemes may leak some information about the access patterns of the data, such as which documents or records are being queried. This can be exploited by adversaries through side-channel attacks to infer sensitive information.</a:t>
            </a:r>
          </a:p>
          <a:p>
            <a:pPr algn="just">
              <a:lnSpc>
                <a:spcPct val="170000"/>
              </a:lnSpc>
            </a:pPr>
            <a:r>
              <a:rPr lang="en-IN" sz="1800" b="1" dirty="0"/>
              <a:t>Dynamic Updates</a:t>
            </a:r>
            <a:r>
              <a:rPr lang="en-IN" sz="1800" dirty="0"/>
              <a:t>: Some DSSE schemes support dynamic updates (e.g., adding, deleting, or modifying encrypted documents), which is important for real-world applications. However, ensuring secure updates while maintaining efficient search and indexing can add complexity and overhead.</a:t>
            </a:r>
          </a:p>
        </p:txBody>
      </p:sp>
    </p:spTree>
    <p:extLst>
      <p:ext uri="{BB962C8B-B14F-4D97-AF65-F5344CB8AC3E}">
        <p14:creationId xmlns:p14="http://schemas.microsoft.com/office/powerpoint/2010/main" val="1320134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0F119-7CB2-79F7-8016-4FDA4B604CC3}"/>
              </a:ext>
            </a:extLst>
          </p:cNvPr>
          <p:cNvSpPr>
            <a:spLocks noGrp="1"/>
          </p:cNvSpPr>
          <p:nvPr>
            <p:ph type="title"/>
          </p:nvPr>
        </p:nvSpPr>
        <p:spPr>
          <a:xfrm>
            <a:off x="1080050" y="-159328"/>
            <a:ext cx="10353761" cy="1326321"/>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90E51CB8-B497-F880-2B62-E1315189F803}"/>
              </a:ext>
            </a:extLst>
          </p:cNvPr>
          <p:cNvSpPr>
            <a:spLocks noGrp="1"/>
          </p:cNvSpPr>
          <p:nvPr>
            <p:ph idx="1"/>
          </p:nvPr>
        </p:nvSpPr>
        <p:spPr>
          <a:xfrm>
            <a:off x="453736" y="893619"/>
            <a:ext cx="11284528" cy="5829300"/>
          </a:xfrm>
        </p:spPr>
        <p:txBody>
          <a:bodyPr>
            <a:noAutofit/>
          </a:bodyPr>
          <a:lstStyle/>
          <a:p>
            <a:pPr algn="just">
              <a:lnSpc>
                <a:spcPct val="150000"/>
              </a:lnSpc>
            </a:pPr>
            <a:r>
              <a:rPr lang="en-US" sz="1800" dirty="0"/>
              <a:t>Although sub-linear search time is one of main requirements for practical SSE schemes, scalability guaranteeing </a:t>
            </a:r>
            <a:r>
              <a:rPr lang="en-US" sz="1800" dirty="0" err="1"/>
              <a:t>ecient</a:t>
            </a:r>
            <a:r>
              <a:rPr lang="en-US" sz="1800" dirty="0"/>
              <a:t> update (addition and deletion) of documents is also a required property of SSE schemes. </a:t>
            </a:r>
          </a:p>
          <a:p>
            <a:pPr algn="just">
              <a:lnSpc>
                <a:spcPct val="150000"/>
              </a:lnSpc>
            </a:pPr>
            <a:r>
              <a:rPr lang="en-US" sz="1800" dirty="0"/>
              <a:t>But the static SSE schemes [1, 8, 9, 11, 13], which only consider a </a:t>
            </a:r>
            <a:r>
              <a:rPr lang="en-US" sz="1800" dirty="0" err="1"/>
              <a:t>xed</a:t>
            </a:r>
            <a:r>
              <a:rPr lang="en-US" sz="1800" dirty="0"/>
              <a:t> number of document/keyword pairs, can provide scalability by either re-indexing the entire documents or making use of generic and relatively expensive techniques [13]. </a:t>
            </a:r>
          </a:p>
          <a:p>
            <a:pPr algn="just">
              <a:lnSpc>
                <a:spcPct val="150000"/>
              </a:lnSpc>
            </a:pPr>
            <a:r>
              <a:rPr lang="en-US" sz="1800" dirty="0"/>
              <a:t>To remedy this problem, dynamic variants of SSE (DSSE) schemes [7, 23, 24, 27, 28, 31, 32] have been proposed. With </a:t>
            </a:r>
            <a:r>
              <a:rPr lang="en-US" sz="1800" dirty="0" err="1"/>
              <a:t>tradeos</a:t>
            </a:r>
            <a:r>
              <a:rPr lang="en-US" sz="1800" dirty="0"/>
              <a:t> between security and practicality, almost all of the practical SSE schemes leak information about documents. </a:t>
            </a:r>
          </a:p>
          <a:p>
            <a:pPr algn="just">
              <a:lnSpc>
                <a:spcPct val="150000"/>
              </a:lnSpc>
            </a:pPr>
            <a:r>
              <a:rPr lang="en-US" sz="1800" dirty="0"/>
              <a:t>Recent research on the real-world impact of these leakage [6, 22, 33], however, shows that even small leakage can be used to break the privacy of search queries. In particular, the le-injection </a:t>
            </a:r>
            <a:r>
              <a:rPr lang="en-US" sz="1800" dirty="0" err="1"/>
              <a:t>aacks</a:t>
            </a:r>
            <a:r>
              <a:rPr lang="en-US" sz="1800" dirty="0"/>
              <a:t> proposed by Zhang et al. </a:t>
            </a:r>
            <a:endParaRPr lang="en-IN" sz="1800" dirty="0"/>
          </a:p>
        </p:txBody>
      </p:sp>
    </p:spTree>
    <p:extLst>
      <p:ext uri="{BB962C8B-B14F-4D97-AF65-F5344CB8AC3E}">
        <p14:creationId xmlns:p14="http://schemas.microsoft.com/office/powerpoint/2010/main" val="20357622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259E7-B995-CA60-3275-6D506EEBBDFF}"/>
              </a:ext>
            </a:extLst>
          </p:cNvPr>
          <p:cNvSpPr>
            <a:spLocks noGrp="1"/>
          </p:cNvSpPr>
          <p:nvPr>
            <p:ph type="title"/>
          </p:nvPr>
        </p:nvSpPr>
        <p:spPr>
          <a:xfrm>
            <a:off x="664413" y="-259521"/>
            <a:ext cx="10353761" cy="1326321"/>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37D87405-35A0-B1F8-A121-975352119F8E}"/>
              </a:ext>
            </a:extLst>
          </p:cNvPr>
          <p:cNvSpPr>
            <a:spLocks noGrp="1"/>
          </p:cNvSpPr>
          <p:nvPr>
            <p:ph idx="1"/>
          </p:nvPr>
        </p:nvSpPr>
        <p:spPr>
          <a:xfrm>
            <a:off x="457200" y="737754"/>
            <a:ext cx="10872702" cy="5600700"/>
          </a:xfrm>
        </p:spPr>
        <p:txBody>
          <a:bodyPr>
            <a:normAutofit fontScale="77500" lnSpcReduction="20000"/>
          </a:bodyPr>
          <a:lstStyle/>
          <a:p>
            <a:pPr algn="just">
              <a:lnSpc>
                <a:spcPct val="170000"/>
              </a:lnSpc>
            </a:pPr>
            <a:r>
              <a:rPr lang="en-US" sz="2300" b="1" dirty="0"/>
              <a:t>Data Confidentiality</a:t>
            </a:r>
            <a:r>
              <a:rPr lang="en-US" sz="2300" dirty="0"/>
              <a:t>: DSSE ensures that the data remains encrypted at all times, meaning sensitive information is protected from unauthorized access. Even if an adversary gains access to the storage system or the encrypted data, they cannot read the contents without the decryption key.</a:t>
            </a:r>
            <a:endParaRPr lang="en-IN" sz="2300" dirty="0"/>
          </a:p>
          <a:p>
            <a:pPr algn="just">
              <a:lnSpc>
                <a:spcPct val="170000"/>
              </a:lnSpc>
            </a:pPr>
            <a:r>
              <a:rPr lang="en-US" sz="2300" b="1" dirty="0"/>
              <a:t>Dynamic Data Handling</a:t>
            </a:r>
            <a:r>
              <a:rPr lang="en-US" sz="2300" dirty="0"/>
              <a:t>: Unlike traditional searchable encryption schemes that only support static datasets (where data cannot be added, deleted, or updated), DSSE allows for the dynamic updating of encrypted data. Users can add, modify, or delete data securely without the need to re-encrypt the entire dataset.</a:t>
            </a:r>
            <a:r>
              <a:rPr lang="en-US" sz="2300" b="1" dirty="0"/>
              <a:t> </a:t>
            </a:r>
          </a:p>
          <a:p>
            <a:pPr algn="just">
              <a:lnSpc>
                <a:spcPct val="170000"/>
              </a:lnSpc>
            </a:pPr>
            <a:r>
              <a:rPr lang="en-US" sz="2300" b="1" dirty="0"/>
              <a:t>Search Without Decryption</a:t>
            </a:r>
            <a:r>
              <a:rPr lang="en-US" sz="2300" dirty="0"/>
              <a:t>: DSSE allows for the search of encrypted data without the need for decryption. This means that sensitive data can remain protected while still being accessible for legitimate search operations, such as keyword searches.</a:t>
            </a:r>
          </a:p>
          <a:p>
            <a:pPr algn="just">
              <a:lnSpc>
                <a:spcPct val="170000"/>
              </a:lnSpc>
            </a:pPr>
            <a:r>
              <a:rPr lang="en-US" sz="2300" b="1" dirty="0"/>
              <a:t>Query Privacy</a:t>
            </a:r>
            <a:r>
              <a:rPr lang="en-US" sz="2300" dirty="0"/>
              <a:t>: In some DSSE schemes, the queries themselves are encrypted, meaning that attackers cannot learn anything about the queries being performed (e.g., search terms or patterns).</a:t>
            </a:r>
          </a:p>
          <a:p>
            <a:endParaRPr lang="en-IN" dirty="0"/>
          </a:p>
        </p:txBody>
      </p:sp>
    </p:spTree>
    <p:extLst>
      <p:ext uri="{BB962C8B-B14F-4D97-AF65-F5344CB8AC3E}">
        <p14:creationId xmlns:p14="http://schemas.microsoft.com/office/powerpoint/2010/main" val="35214062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41F24-A7C5-3CBF-04E3-8AA9F591FA43}"/>
              </a:ext>
            </a:extLst>
          </p:cNvPr>
          <p:cNvSpPr>
            <a:spLocks noGrp="1"/>
          </p:cNvSpPr>
          <p:nvPr>
            <p:ph type="title"/>
          </p:nvPr>
        </p:nvSpPr>
        <p:spPr>
          <a:xfrm>
            <a:off x="778713" y="-138546"/>
            <a:ext cx="10353761" cy="1326321"/>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9495F33F-9C6B-A02E-C956-ED82672D1FF7}"/>
              </a:ext>
            </a:extLst>
          </p:cNvPr>
          <p:cNvSpPr>
            <a:spLocks noGrp="1"/>
          </p:cNvSpPr>
          <p:nvPr>
            <p:ph idx="1"/>
          </p:nvPr>
        </p:nvSpPr>
        <p:spPr>
          <a:xfrm>
            <a:off x="374071" y="813701"/>
            <a:ext cx="11544301" cy="5711789"/>
          </a:xfrm>
        </p:spPr>
        <p:txBody>
          <a:bodyPr>
            <a:noAutofit/>
          </a:bodyPr>
          <a:lstStyle/>
          <a:p>
            <a:pPr algn="just">
              <a:lnSpc>
                <a:spcPct val="170000"/>
              </a:lnSpc>
            </a:pPr>
            <a:r>
              <a:rPr lang="en-US" sz="1800" dirty="0"/>
              <a:t>With the advent of cloud computing, a number of cloud service providers have arisen to provide a digital storage on their own infrastructure. e basic approach for protecting the </a:t>
            </a:r>
            <a:r>
              <a:rPr lang="en-US" sz="1800" dirty="0" err="1"/>
              <a:t>condentiality</a:t>
            </a:r>
            <a:r>
              <a:rPr lang="en-US" sz="1800" dirty="0"/>
              <a:t> of data stored in the untrusted cloud storage is to encrypt data using general symmetric encryption. </a:t>
            </a:r>
          </a:p>
          <a:p>
            <a:pPr algn="just">
              <a:lnSpc>
                <a:spcPct val="170000"/>
              </a:lnSpc>
            </a:pPr>
            <a:r>
              <a:rPr lang="en-US" sz="1800" dirty="0"/>
              <a:t>While this approach provides strong security protection, semantic security precludes any ability to perform useful operations on encrypted data except decryption. It thereby induces </a:t>
            </a:r>
            <a:r>
              <a:rPr lang="en-US" sz="1800" dirty="0" err="1"/>
              <a:t>ineciency</a:t>
            </a:r>
            <a:r>
              <a:rPr lang="en-US" sz="1800" dirty="0"/>
              <a:t> to provide functionality and is therefore inadequate for storage systems that handle large amounts of data. </a:t>
            </a:r>
          </a:p>
          <a:p>
            <a:pPr algn="just">
              <a:lnSpc>
                <a:spcPct val="170000"/>
              </a:lnSpc>
            </a:pPr>
            <a:r>
              <a:rPr lang="en-US" sz="1800" dirty="0"/>
              <a:t>As a partial but practical solution to this problem, the notion of searchable symmetric encryption (SSE) which provides a practical search function on encrypted data, was introduced [30]. SSE enables a client to perform </a:t>
            </a:r>
            <a:r>
              <a:rPr lang="en-US" sz="1800" dirty="0" err="1"/>
              <a:t>ecient</a:t>
            </a:r>
            <a:r>
              <a:rPr lang="en-US" sz="1800" dirty="0"/>
              <a:t> keyword searches on the encrypted documents while preserving the privacy of both the database and the queries. </a:t>
            </a:r>
          </a:p>
        </p:txBody>
      </p:sp>
    </p:spTree>
    <p:extLst>
      <p:ext uri="{BB962C8B-B14F-4D97-AF65-F5344CB8AC3E}">
        <p14:creationId xmlns:p14="http://schemas.microsoft.com/office/powerpoint/2010/main" val="34482522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92EF0F-50C0-B039-541C-1D445844D42B}"/>
              </a:ext>
            </a:extLst>
          </p:cNvPr>
          <p:cNvSpPr>
            <a:spLocks noGrp="1"/>
          </p:cNvSpPr>
          <p:nvPr>
            <p:ph idx="4294967295"/>
          </p:nvPr>
        </p:nvSpPr>
        <p:spPr>
          <a:xfrm>
            <a:off x="540327" y="339435"/>
            <a:ext cx="10827327" cy="4294909"/>
          </a:xfrm>
        </p:spPr>
        <p:txBody>
          <a:bodyPr>
            <a:normAutofit fontScale="85000" lnSpcReduction="10000"/>
          </a:bodyPr>
          <a:lstStyle/>
          <a:p>
            <a:pPr algn="just">
              <a:lnSpc>
                <a:spcPct val="170000"/>
              </a:lnSpc>
            </a:pPr>
            <a:r>
              <a:rPr lang="en-US" sz="2100" dirty="0"/>
              <a:t>A common tool to speed up the search process is an index which is a pre-built data structure made from documents, and there are two high-level approaches to designing an index for reasonably </a:t>
            </a:r>
            <a:r>
              <a:rPr lang="en-US" sz="2100" dirty="0" err="1"/>
              <a:t>ecient</a:t>
            </a:r>
            <a:r>
              <a:rPr lang="en-US" sz="2100" dirty="0"/>
              <a:t> and secure SSE schemes [3]. One is the forward index, which makes keyword lists per document, and it naturally requires search time proportional to the number of documents. </a:t>
            </a:r>
          </a:p>
          <a:p>
            <a:pPr algn="just">
              <a:lnSpc>
                <a:spcPct val="170000"/>
              </a:lnSpc>
            </a:pPr>
            <a:r>
              <a:rPr lang="en-US" sz="2100" dirty="0"/>
              <a:t> other is the inverted index, which maintains lists of document </a:t>
            </a:r>
            <a:r>
              <a:rPr lang="en-US" sz="2100" dirty="0" err="1"/>
              <a:t>identiers</a:t>
            </a:r>
            <a:r>
              <a:rPr lang="en-US" sz="2100" dirty="0"/>
              <a:t> per keyword and so it achieves sublinear search time O(</a:t>
            </a:r>
            <a:r>
              <a:rPr lang="en-US" sz="2100" dirty="0" err="1"/>
              <a:t>nw</a:t>
            </a:r>
            <a:r>
              <a:rPr lang="en-US" sz="2100" dirty="0"/>
              <a:t> ), where </a:t>
            </a:r>
            <a:r>
              <a:rPr lang="en-US" sz="2100" dirty="0" err="1"/>
              <a:t>nw</a:t>
            </a:r>
            <a:r>
              <a:rPr lang="en-US" sz="2100" dirty="0"/>
              <a:t> is the number of documents containing the keyword w in the database. Because the </a:t>
            </a:r>
            <a:r>
              <a:rPr lang="en-US" sz="2100" dirty="0" err="1"/>
              <a:t>eciency</a:t>
            </a:r>
            <a:r>
              <a:rPr lang="en-US" sz="2100" dirty="0"/>
              <a:t> of search query processing is generally the most important factor in determining availability of SSE schemes, the inverted index has been preferred</a:t>
            </a:r>
            <a:endParaRPr lang="en-IN" sz="2100" dirty="0"/>
          </a:p>
          <a:p>
            <a:endParaRPr lang="en-IN" dirty="0"/>
          </a:p>
        </p:txBody>
      </p:sp>
    </p:spTree>
    <p:extLst>
      <p:ext uri="{BB962C8B-B14F-4D97-AF65-F5344CB8AC3E}">
        <p14:creationId xmlns:p14="http://schemas.microsoft.com/office/powerpoint/2010/main" val="42013244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082AF-C520-5227-9FFD-D382ED021BFB}"/>
              </a:ext>
            </a:extLst>
          </p:cNvPr>
          <p:cNvSpPr>
            <a:spLocks noGrp="1"/>
          </p:cNvSpPr>
          <p:nvPr>
            <p:ph type="title"/>
          </p:nvPr>
        </p:nvSpPr>
        <p:spPr>
          <a:xfrm>
            <a:off x="830668" y="0"/>
            <a:ext cx="10353761" cy="1326321"/>
          </a:xfrm>
        </p:spPr>
        <p:txBody>
          <a:bodyPr/>
          <a:lstStyle/>
          <a:p>
            <a:r>
              <a:rPr lang="en-IN" dirty="0"/>
              <a:t>MODULES</a:t>
            </a:r>
          </a:p>
        </p:txBody>
      </p:sp>
      <p:sp>
        <p:nvSpPr>
          <p:cNvPr id="3" name="Content Placeholder 2">
            <a:extLst>
              <a:ext uri="{FF2B5EF4-FFF2-40B4-BE49-F238E27FC236}">
                <a16:creationId xmlns:a16="http://schemas.microsoft.com/office/drawing/2014/main" id="{8FE8D11A-BE94-AFD8-9870-BC2C90C37A2E}"/>
              </a:ext>
            </a:extLst>
          </p:cNvPr>
          <p:cNvSpPr>
            <a:spLocks noGrp="1"/>
          </p:cNvSpPr>
          <p:nvPr>
            <p:ph idx="1"/>
          </p:nvPr>
        </p:nvSpPr>
        <p:spPr>
          <a:xfrm>
            <a:off x="1007313" y="1659646"/>
            <a:ext cx="10353762" cy="3695136"/>
          </a:xfrm>
        </p:spPr>
        <p:txBody>
          <a:bodyPr/>
          <a:lstStyle/>
          <a:p>
            <a:pPr algn="just">
              <a:lnSpc>
                <a:spcPct val="200000"/>
              </a:lnSpc>
            </a:pPr>
            <a:r>
              <a:rPr lang="en-IN" b="1" dirty="0"/>
              <a:t>Encryption and Decryption Module</a:t>
            </a:r>
          </a:p>
          <a:p>
            <a:pPr algn="just">
              <a:lnSpc>
                <a:spcPct val="200000"/>
              </a:lnSpc>
            </a:pPr>
            <a:r>
              <a:rPr lang="en-IN" b="1" dirty="0"/>
              <a:t>Index Construction and Management Module</a:t>
            </a:r>
          </a:p>
          <a:p>
            <a:pPr algn="just">
              <a:lnSpc>
                <a:spcPct val="200000"/>
              </a:lnSpc>
            </a:pPr>
            <a:r>
              <a:rPr lang="en-IN" b="1" dirty="0"/>
              <a:t>Search and Query Module</a:t>
            </a:r>
          </a:p>
          <a:p>
            <a:pPr algn="just">
              <a:lnSpc>
                <a:spcPct val="200000"/>
              </a:lnSpc>
            </a:pPr>
            <a:r>
              <a:rPr lang="en-US" b="1" dirty="0"/>
              <a:t>Access Control and Privacy Protection Module</a:t>
            </a:r>
            <a:endParaRPr lang="en-IN" b="1" dirty="0"/>
          </a:p>
        </p:txBody>
      </p:sp>
    </p:spTree>
    <p:extLst>
      <p:ext uri="{BB962C8B-B14F-4D97-AF65-F5344CB8AC3E}">
        <p14:creationId xmlns:p14="http://schemas.microsoft.com/office/powerpoint/2010/main" val="8911541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39B515-ACCD-1C9A-51F7-8361081BA125}"/>
              </a:ext>
            </a:extLst>
          </p:cNvPr>
          <p:cNvSpPr>
            <a:spLocks noGrp="1"/>
          </p:cNvSpPr>
          <p:nvPr>
            <p:ph type="title"/>
          </p:nvPr>
        </p:nvSpPr>
        <p:spPr>
          <a:xfrm>
            <a:off x="913796" y="297872"/>
            <a:ext cx="10353761" cy="1326321"/>
          </a:xfrm>
        </p:spPr>
        <p:txBody>
          <a:bodyPr/>
          <a:lstStyle/>
          <a:p>
            <a:r>
              <a:rPr lang="en-IN" sz="2400" b="1" dirty="0"/>
              <a:t>Encryption and Decryption Module</a:t>
            </a:r>
            <a:br>
              <a:rPr lang="en-IN" b="1" dirty="0"/>
            </a:br>
            <a:endParaRPr lang="en-IN" dirty="0"/>
          </a:p>
        </p:txBody>
      </p:sp>
      <p:sp>
        <p:nvSpPr>
          <p:cNvPr id="3" name="Content Placeholder 2">
            <a:extLst>
              <a:ext uri="{FF2B5EF4-FFF2-40B4-BE49-F238E27FC236}">
                <a16:creationId xmlns:a16="http://schemas.microsoft.com/office/drawing/2014/main" id="{D34F01EC-DF6C-B40A-05C3-BA6C0F5C9038}"/>
              </a:ext>
            </a:extLst>
          </p:cNvPr>
          <p:cNvSpPr>
            <a:spLocks noGrp="1"/>
          </p:cNvSpPr>
          <p:nvPr>
            <p:ph idx="1"/>
          </p:nvPr>
        </p:nvSpPr>
        <p:spPr>
          <a:xfrm>
            <a:off x="789104" y="1347918"/>
            <a:ext cx="10890278" cy="4464064"/>
          </a:xfrm>
        </p:spPr>
        <p:txBody>
          <a:bodyPr/>
          <a:lstStyle/>
          <a:p>
            <a:pPr algn="just">
              <a:lnSpc>
                <a:spcPct val="150000"/>
              </a:lnSpc>
              <a:buFont typeface="Arial" panose="020B0604020202020204" pitchFamily="34" charset="0"/>
              <a:buChar char="•"/>
            </a:pPr>
            <a:r>
              <a:rPr lang="en-US" sz="1800" b="1" dirty="0"/>
              <a:t>Symmetric Encryption</a:t>
            </a:r>
            <a:r>
              <a:rPr lang="en-US" sz="1800" dirty="0"/>
              <a:t>: The encryption module utilizes a symmetric encryption scheme, such as AES (Advanced Encryption Standard), where the same secret key is used to encrypt and decrypt the data. This ensures that the data remains confidential and protected against unauthorized access.</a:t>
            </a:r>
          </a:p>
          <a:p>
            <a:pPr algn="just">
              <a:lnSpc>
                <a:spcPct val="150000"/>
              </a:lnSpc>
              <a:buFont typeface="Arial" panose="020B0604020202020204" pitchFamily="34" charset="0"/>
              <a:buChar char="•"/>
            </a:pPr>
            <a:r>
              <a:rPr lang="en-US" sz="1800" b="1" dirty="0"/>
              <a:t>Secure Key Management</a:t>
            </a:r>
            <a:r>
              <a:rPr lang="en-US" sz="1800" dirty="0"/>
              <a:t>: The encryption and decryption operations depend on securely managed keys. A robust key management module ensures that encryption keys are protected and distributed securely, preventing key exposure or compromise.</a:t>
            </a:r>
          </a:p>
          <a:p>
            <a:endParaRPr lang="en-IN" dirty="0"/>
          </a:p>
        </p:txBody>
      </p:sp>
    </p:spTree>
    <p:extLst>
      <p:ext uri="{BB962C8B-B14F-4D97-AF65-F5344CB8AC3E}">
        <p14:creationId xmlns:p14="http://schemas.microsoft.com/office/powerpoint/2010/main" val="23230517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79E9B-1D95-A6B6-89E1-3344EB6152D1}"/>
              </a:ext>
            </a:extLst>
          </p:cNvPr>
          <p:cNvSpPr>
            <a:spLocks noGrp="1"/>
          </p:cNvSpPr>
          <p:nvPr>
            <p:ph type="title"/>
          </p:nvPr>
        </p:nvSpPr>
        <p:spPr>
          <a:xfrm>
            <a:off x="913795" y="403639"/>
            <a:ext cx="10353761" cy="1326321"/>
          </a:xfrm>
        </p:spPr>
        <p:txBody>
          <a:bodyPr>
            <a:normAutofit/>
          </a:bodyPr>
          <a:lstStyle/>
          <a:p>
            <a:r>
              <a:rPr lang="en-IN" sz="2400" b="1" dirty="0"/>
              <a:t>Index Construction and Management Module</a:t>
            </a:r>
            <a:br>
              <a:rPr lang="en-IN" sz="2400" b="1" dirty="0"/>
            </a:br>
            <a:endParaRPr lang="en-IN" sz="2400" dirty="0"/>
          </a:p>
        </p:txBody>
      </p:sp>
      <p:sp>
        <p:nvSpPr>
          <p:cNvPr id="3" name="Content Placeholder 2">
            <a:extLst>
              <a:ext uri="{FF2B5EF4-FFF2-40B4-BE49-F238E27FC236}">
                <a16:creationId xmlns:a16="http://schemas.microsoft.com/office/drawing/2014/main" id="{B4D2E471-8FFD-F4D8-F07C-BCABFACAD195}"/>
              </a:ext>
            </a:extLst>
          </p:cNvPr>
          <p:cNvSpPr>
            <a:spLocks noGrp="1"/>
          </p:cNvSpPr>
          <p:nvPr>
            <p:ph idx="1"/>
          </p:nvPr>
        </p:nvSpPr>
        <p:spPr>
          <a:xfrm>
            <a:off x="986184" y="1432905"/>
            <a:ext cx="10353762" cy="3695136"/>
          </a:xfrm>
        </p:spPr>
        <p:txBody>
          <a:bodyPr>
            <a:normAutofit/>
          </a:bodyPr>
          <a:lstStyle/>
          <a:p>
            <a:pPr algn="just">
              <a:lnSpc>
                <a:spcPct val="150000"/>
              </a:lnSpc>
            </a:pPr>
            <a:r>
              <a:rPr lang="en-US" sz="1800" b="1" dirty="0"/>
              <a:t>Dynamic Index Construction: </a:t>
            </a:r>
            <a:r>
              <a:rPr lang="en-US" sz="1800" dirty="0"/>
              <a:t>This module is responsible for creating and updating indexes that support the efficient search of encrypted data. The index enables searching over encrypted content without needing to decrypt it entirely. It can be based on keywords, terms, or other search tokens.</a:t>
            </a:r>
          </a:p>
          <a:p>
            <a:pPr algn="just">
              <a:lnSpc>
                <a:spcPct val="150000"/>
              </a:lnSpc>
            </a:pPr>
            <a:r>
              <a:rPr lang="en-US" sz="1800" b="1" dirty="0"/>
              <a:t>Dynamic Updates: </a:t>
            </a:r>
            <a:r>
              <a:rPr lang="en-US" sz="1800" dirty="0"/>
              <a:t>DSSE schemes support dynamic updates, such as adding, deleting, or modifying data. This module ensures that the search index remains consistent and accurate even after such updates, without compromising security.</a:t>
            </a:r>
            <a:endParaRPr lang="en-IN" sz="1800" dirty="0"/>
          </a:p>
        </p:txBody>
      </p:sp>
    </p:spTree>
    <p:extLst>
      <p:ext uri="{BB962C8B-B14F-4D97-AF65-F5344CB8AC3E}">
        <p14:creationId xmlns:p14="http://schemas.microsoft.com/office/powerpoint/2010/main" val="14246927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14C2E-4147-1AC2-9807-2CE61EC33656}"/>
              </a:ext>
            </a:extLst>
          </p:cNvPr>
          <p:cNvSpPr>
            <a:spLocks noGrp="1"/>
          </p:cNvSpPr>
          <p:nvPr>
            <p:ph type="title"/>
          </p:nvPr>
        </p:nvSpPr>
        <p:spPr>
          <a:xfrm>
            <a:off x="1028095" y="121228"/>
            <a:ext cx="10353761" cy="1326321"/>
          </a:xfrm>
        </p:spPr>
        <p:txBody>
          <a:bodyPr/>
          <a:lstStyle/>
          <a:p>
            <a:r>
              <a:rPr lang="en-IN" sz="2400" b="1" dirty="0"/>
              <a:t>Search and Query Module</a:t>
            </a:r>
            <a:br>
              <a:rPr lang="en-IN" b="1" dirty="0"/>
            </a:br>
            <a:endParaRPr lang="en-IN" dirty="0"/>
          </a:p>
        </p:txBody>
      </p:sp>
      <p:sp>
        <p:nvSpPr>
          <p:cNvPr id="3" name="Content Placeholder 2">
            <a:extLst>
              <a:ext uri="{FF2B5EF4-FFF2-40B4-BE49-F238E27FC236}">
                <a16:creationId xmlns:a16="http://schemas.microsoft.com/office/drawing/2014/main" id="{0B01D056-31E5-CCEA-6928-0014A152D61B}"/>
              </a:ext>
            </a:extLst>
          </p:cNvPr>
          <p:cNvSpPr>
            <a:spLocks noGrp="1"/>
          </p:cNvSpPr>
          <p:nvPr>
            <p:ph idx="1"/>
          </p:nvPr>
        </p:nvSpPr>
        <p:spPr>
          <a:xfrm>
            <a:off x="919119" y="1212837"/>
            <a:ext cx="10353762" cy="3695136"/>
          </a:xfrm>
        </p:spPr>
        <p:txBody>
          <a:bodyPr>
            <a:normAutofit/>
          </a:bodyPr>
          <a:lstStyle/>
          <a:p>
            <a:pPr algn="just">
              <a:lnSpc>
                <a:spcPct val="150000"/>
              </a:lnSpc>
              <a:buFont typeface="Arial" panose="020B0604020202020204" pitchFamily="34" charset="0"/>
              <a:buChar char="•"/>
            </a:pPr>
            <a:r>
              <a:rPr lang="en-US" sz="1800" b="1" dirty="0"/>
              <a:t>Trapdoor Generation</a:t>
            </a:r>
            <a:r>
              <a:rPr lang="en-US" sz="1800" dirty="0"/>
              <a:t>: In DSSE, users generate a trapdoor (a token) for the search query they wish to perform. This module generates the trapdoor using the search keyword(s) and the secret encryption key. The trapdoor is used to match the encrypted data without revealing the content of the query.</a:t>
            </a:r>
          </a:p>
          <a:p>
            <a:pPr algn="just">
              <a:lnSpc>
                <a:spcPct val="150000"/>
              </a:lnSpc>
              <a:buFont typeface="Arial" panose="020B0604020202020204" pitchFamily="34" charset="0"/>
              <a:buChar char="•"/>
            </a:pPr>
            <a:r>
              <a:rPr lang="en-US" sz="1800" b="1" dirty="0"/>
              <a:t>Search Operation</a:t>
            </a:r>
            <a:r>
              <a:rPr lang="en-US" sz="1800" dirty="0"/>
              <a:t>: Once the trapdoor is created, it is sent to the server (where the encrypted data is stored). The server uses the trapdoor to match encrypted data against the search index. This process allows the system to return the relevant encrypted data without exposing the plaintext or query details.</a:t>
            </a:r>
          </a:p>
          <a:p>
            <a:endParaRPr lang="en-IN" dirty="0"/>
          </a:p>
        </p:txBody>
      </p:sp>
    </p:spTree>
    <p:extLst>
      <p:ext uri="{BB962C8B-B14F-4D97-AF65-F5344CB8AC3E}">
        <p14:creationId xmlns:p14="http://schemas.microsoft.com/office/powerpoint/2010/main" val="23062422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CC3C2-023D-E7F2-C1A1-91A83C34C91F}"/>
              </a:ext>
            </a:extLst>
          </p:cNvPr>
          <p:cNvSpPr>
            <a:spLocks noGrp="1"/>
          </p:cNvSpPr>
          <p:nvPr>
            <p:ph type="title"/>
          </p:nvPr>
        </p:nvSpPr>
        <p:spPr>
          <a:xfrm>
            <a:off x="892408" y="152400"/>
            <a:ext cx="10353761" cy="1326321"/>
          </a:xfrm>
        </p:spPr>
        <p:txBody>
          <a:bodyPr>
            <a:normAutofit/>
          </a:bodyPr>
          <a:lstStyle/>
          <a:p>
            <a:r>
              <a:rPr lang="en-US" sz="2400" b="1" dirty="0"/>
              <a:t>Access Control and Privacy Protection Module</a:t>
            </a:r>
            <a:br>
              <a:rPr lang="en-IN" sz="2400" b="1" dirty="0"/>
            </a:br>
            <a:endParaRPr lang="en-IN" sz="2400" dirty="0"/>
          </a:p>
        </p:txBody>
      </p:sp>
      <p:sp>
        <p:nvSpPr>
          <p:cNvPr id="3" name="Content Placeholder 2">
            <a:extLst>
              <a:ext uri="{FF2B5EF4-FFF2-40B4-BE49-F238E27FC236}">
                <a16:creationId xmlns:a16="http://schemas.microsoft.com/office/drawing/2014/main" id="{455CDB4D-1D89-667C-2324-5AD82C70DAB7}"/>
              </a:ext>
            </a:extLst>
          </p:cNvPr>
          <p:cNvSpPr>
            <a:spLocks noGrp="1"/>
          </p:cNvSpPr>
          <p:nvPr>
            <p:ph idx="1"/>
          </p:nvPr>
        </p:nvSpPr>
        <p:spPr>
          <a:xfrm>
            <a:off x="851880" y="1198418"/>
            <a:ext cx="10488239" cy="4461164"/>
          </a:xfrm>
        </p:spPr>
        <p:txBody>
          <a:bodyPr/>
          <a:lstStyle/>
          <a:p>
            <a:pPr algn="just">
              <a:lnSpc>
                <a:spcPct val="150000"/>
              </a:lnSpc>
              <a:buFont typeface="Arial" panose="020B0604020202020204" pitchFamily="34" charset="0"/>
              <a:buChar char="•"/>
            </a:pPr>
            <a:r>
              <a:rPr lang="en-US" sz="1800" b="1" dirty="0"/>
              <a:t>Access Control Mechanisms</a:t>
            </a:r>
            <a:r>
              <a:rPr lang="en-US" sz="1800" dirty="0"/>
              <a:t>: This module ensures that only authorized users can perform searches and access encrypted data. It can implement role-based access control (RBAC) or attribute-based encryption to enforce strict access controls over who can search or decrypt specific data.</a:t>
            </a:r>
          </a:p>
          <a:p>
            <a:pPr algn="just">
              <a:lnSpc>
                <a:spcPct val="150000"/>
              </a:lnSpc>
              <a:buFont typeface="Arial" panose="020B0604020202020204" pitchFamily="34" charset="0"/>
              <a:buChar char="•"/>
            </a:pPr>
            <a:r>
              <a:rPr lang="en-US" sz="1800" b="1" dirty="0"/>
              <a:t>Query Privacy</a:t>
            </a:r>
            <a:r>
              <a:rPr lang="en-US" sz="1800" dirty="0"/>
              <a:t>: It protects the privacy of search queries by making sure that attackers cannot learn any sensitive information about the queries. Techniques like query obfuscation or padding are sometimes used to prevent query pattern leakage.</a:t>
            </a:r>
          </a:p>
          <a:p>
            <a:endParaRPr lang="en-IN" dirty="0"/>
          </a:p>
        </p:txBody>
      </p:sp>
    </p:spTree>
    <p:extLst>
      <p:ext uri="{BB962C8B-B14F-4D97-AF65-F5344CB8AC3E}">
        <p14:creationId xmlns:p14="http://schemas.microsoft.com/office/powerpoint/2010/main" val="14221997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C7B35-B882-2DA4-0D22-B6A9F9DAFB17}"/>
              </a:ext>
            </a:extLst>
          </p:cNvPr>
          <p:cNvSpPr>
            <a:spLocks noGrp="1"/>
          </p:cNvSpPr>
          <p:nvPr>
            <p:ph type="title"/>
          </p:nvPr>
        </p:nvSpPr>
        <p:spPr>
          <a:xfrm>
            <a:off x="913796" y="-148936"/>
            <a:ext cx="10353761" cy="1326321"/>
          </a:xfrm>
        </p:spPr>
        <p:txBody>
          <a:bodyPr/>
          <a:lstStyle/>
          <a:p>
            <a:r>
              <a:rPr lang="en-IN" dirty="0"/>
              <a:t>Software Details</a:t>
            </a:r>
          </a:p>
        </p:txBody>
      </p:sp>
      <p:sp>
        <p:nvSpPr>
          <p:cNvPr id="3" name="Content Placeholder 2">
            <a:extLst>
              <a:ext uri="{FF2B5EF4-FFF2-40B4-BE49-F238E27FC236}">
                <a16:creationId xmlns:a16="http://schemas.microsoft.com/office/drawing/2014/main" id="{F65EF48E-D533-1732-EC51-A7339B4CE797}"/>
              </a:ext>
            </a:extLst>
          </p:cNvPr>
          <p:cNvSpPr>
            <a:spLocks noGrp="1"/>
          </p:cNvSpPr>
          <p:nvPr>
            <p:ph idx="1"/>
          </p:nvPr>
        </p:nvSpPr>
        <p:spPr>
          <a:xfrm>
            <a:off x="1017704" y="1285573"/>
            <a:ext cx="10353762" cy="3695136"/>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4812274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954F9-091D-0B43-6FCC-F47B187164F6}"/>
              </a:ext>
            </a:extLst>
          </p:cNvPr>
          <p:cNvSpPr>
            <a:spLocks noGrp="1"/>
          </p:cNvSpPr>
          <p:nvPr>
            <p:ph type="title"/>
          </p:nvPr>
        </p:nvSpPr>
        <p:spPr>
          <a:xfrm>
            <a:off x="913796" y="-86590"/>
            <a:ext cx="10353761" cy="1326321"/>
          </a:xfrm>
        </p:spPr>
        <p:txBody>
          <a:bodyPr/>
          <a:lstStyle/>
          <a:p>
            <a:r>
              <a:rPr lang="en-IN" dirty="0"/>
              <a:t>Front End</a:t>
            </a:r>
          </a:p>
        </p:txBody>
      </p:sp>
      <p:sp>
        <p:nvSpPr>
          <p:cNvPr id="3" name="Content Placeholder 2">
            <a:extLst>
              <a:ext uri="{FF2B5EF4-FFF2-40B4-BE49-F238E27FC236}">
                <a16:creationId xmlns:a16="http://schemas.microsoft.com/office/drawing/2014/main" id="{1014C0BD-0D91-292A-BBEB-79617A882A15}"/>
              </a:ext>
            </a:extLst>
          </p:cNvPr>
          <p:cNvSpPr>
            <a:spLocks noGrp="1"/>
          </p:cNvSpPr>
          <p:nvPr>
            <p:ph idx="1"/>
          </p:nvPr>
        </p:nvSpPr>
        <p:spPr>
          <a:xfrm>
            <a:off x="644236" y="1153265"/>
            <a:ext cx="10737621" cy="4551469"/>
          </a:xfrm>
        </p:spPr>
        <p:txBody>
          <a:bodyPr>
            <a:normAutofit fontScale="92500" lnSpcReduction="10000"/>
          </a:bodyPr>
          <a:lstStyle/>
          <a:p>
            <a:pPr algn="just">
              <a:lnSpc>
                <a:spcPct val="150000"/>
              </a:lnSpc>
              <a:buFont typeface="Arial" panose="020B0604020202020204" pitchFamily="34" charset="0"/>
              <a:buChar char="•"/>
            </a:pPr>
            <a:r>
              <a:rPr lang="en-US" sz="21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21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2100" dirty="0">
              <a:cs typeface="Times New Roman" panose="02020603050405020304" pitchFamily="18" charset="0"/>
            </a:endParaRPr>
          </a:p>
          <a:p>
            <a:endParaRPr lang="en-IN" dirty="0"/>
          </a:p>
        </p:txBody>
      </p:sp>
    </p:spTree>
    <p:extLst>
      <p:ext uri="{BB962C8B-B14F-4D97-AF65-F5344CB8AC3E}">
        <p14:creationId xmlns:p14="http://schemas.microsoft.com/office/powerpoint/2010/main" val="40942230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9E4C5-3B04-7BD1-6294-47986A425302}"/>
              </a:ext>
            </a:extLst>
          </p:cNvPr>
          <p:cNvSpPr>
            <a:spLocks noGrp="1"/>
          </p:cNvSpPr>
          <p:nvPr>
            <p:ph type="title"/>
          </p:nvPr>
        </p:nvSpPr>
        <p:spPr>
          <a:xfrm>
            <a:off x="913795" y="-128154"/>
            <a:ext cx="10353761" cy="1326321"/>
          </a:xfrm>
        </p:spPr>
        <p:txBody>
          <a:bodyPr/>
          <a:lstStyle/>
          <a:p>
            <a:r>
              <a:rPr lang="en-IN" dirty="0"/>
              <a:t>Database</a:t>
            </a:r>
          </a:p>
        </p:txBody>
      </p:sp>
      <p:sp>
        <p:nvSpPr>
          <p:cNvPr id="3" name="Content Placeholder 2">
            <a:extLst>
              <a:ext uri="{FF2B5EF4-FFF2-40B4-BE49-F238E27FC236}">
                <a16:creationId xmlns:a16="http://schemas.microsoft.com/office/drawing/2014/main" id="{DD0924A6-BD09-FD46-4D68-AEA5BD7239D8}"/>
              </a:ext>
            </a:extLst>
          </p:cNvPr>
          <p:cNvSpPr>
            <a:spLocks noGrp="1"/>
          </p:cNvSpPr>
          <p:nvPr>
            <p:ph idx="1"/>
          </p:nvPr>
        </p:nvSpPr>
        <p:spPr>
          <a:xfrm>
            <a:off x="773949" y="990600"/>
            <a:ext cx="10644102" cy="4876800"/>
          </a:xfrm>
        </p:spPr>
        <p:txBody>
          <a:bodyPr>
            <a:normAutofit/>
          </a:bodyPr>
          <a:lstStyle/>
          <a:p>
            <a:pPr algn="just">
              <a:lnSpc>
                <a:spcPct val="150000"/>
              </a:lnSpc>
              <a:buFont typeface="Arial" panose="020B0604020202020204" pitchFamily="34" charset="0"/>
              <a:buChar char="•"/>
            </a:pPr>
            <a:r>
              <a:rPr lang="en-US" sz="19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9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9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59422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785F8-23C7-6BD7-957D-19AF89ADA116}"/>
              </a:ext>
            </a:extLst>
          </p:cNvPr>
          <p:cNvSpPr>
            <a:spLocks noGrp="1"/>
          </p:cNvSpPr>
          <p:nvPr>
            <p:ph type="title"/>
          </p:nvPr>
        </p:nvSpPr>
        <p:spPr>
          <a:xfrm>
            <a:off x="913796" y="-138545"/>
            <a:ext cx="10353761" cy="1326321"/>
          </a:xfrm>
        </p:spPr>
        <p:txBody>
          <a:bodyPr/>
          <a:lstStyle/>
          <a:p>
            <a:r>
              <a:rPr lang="en-IN" dirty="0"/>
              <a:t>Cloud Web Server</a:t>
            </a:r>
          </a:p>
        </p:txBody>
      </p:sp>
      <p:sp>
        <p:nvSpPr>
          <p:cNvPr id="3" name="Content Placeholder 2">
            <a:extLst>
              <a:ext uri="{FF2B5EF4-FFF2-40B4-BE49-F238E27FC236}">
                <a16:creationId xmlns:a16="http://schemas.microsoft.com/office/drawing/2014/main" id="{40367DDE-B9F3-31E9-2255-8555DC1E0B61}"/>
              </a:ext>
            </a:extLst>
          </p:cNvPr>
          <p:cNvSpPr>
            <a:spLocks noGrp="1"/>
          </p:cNvSpPr>
          <p:nvPr>
            <p:ph idx="1"/>
          </p:nvPr>
        </p:nvSpPr>
        <p:spPr>
          <a:xfrm>
            <a:off x="644061" y="1026967"/>
            <a:ext cx="10716839" cy="5053445"/>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6252468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820CE-CFED-DFD6-B2D6-9153CE2E62A4}"/>
              </a:ext>
            </a:extLst>
          </p:cNvPr>
          <p:cNvSpPr>
            <a:spLocks noGrp="1"/>
          </p:cNvSpPr>
          <p:nvPr>
            <p:ph type="title"/>
          </p:nvPr>
        </p:nvSpPr>
        <p:spPr>
          <a:xfrm>
            <a:off x="913796" y="0"/>
            <a:ext cx="10353761" cy="1326321"/>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C38287D8-2075-EDBE-7627-018216C7A502}"/>
              </a:ext>
            </a:extLst>
          </p:cNvPr>
          <p:cNvSpPr>
            <a:spLocks noGrp="1"/>
          </p:cNvSpPr>
          <p:nvPr>
            <p:ph idx="1"/>
          </p:nvPr>
        </p:nvSpPr>
        <p:spPr>
          <a:xfrm>
            <a:off x="2347741" y="1326321"/>
            <a:ext cx="10353762" cy="3695136"/>
          </a:xfrm>
        </p:spPr>
        <p:txBody>
          <a:bodyPr/>
          <a:lstStyle/>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20252244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4885F-1FF7-41C6-3721-497B0DCA153E}"/>
              </a:ext>
            </a:extLst>
          </p:cNvPr>
          <p:cNvSpPr>
            <a:spLocks noGrp="1"/>
          </p:cNvSpPr>
          <p:nvPr>
            <p:ph type="title"/>
          </p:nvPr>
        </p:nvSpPr>
        <p:spPr>
          <a:xfrm>
            <a:off x="913795" y="0"/>
            <a:ext cx="10353761" cy="1326321"/>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9135DDCF-2DE2-AC1C-CC73-CB5166EBF388}"/>
              </a:ext>
            </a:extLst>
          </p:cNvPr>
          <p:cNvSpPr>
            <a:spLocks noGrp="1"/>
          </p:cNvSpPr>
          <p:nvPr>
            <p:ph idx="1"/>
          </p:nvPr>
        </p:nvSpPr>
        <p:spPr>
          <a:xfrm>
            <a:off x="2098359" y="1326321"/>
            <a:ext cx="10353762" cy="3695136"/>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0228442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AA7F1-4614-91E1-6386-E21C956BC496}"/>
              </a:ext>
            </a:extLst>
          </p:cNvPr>
          <p:cNvSpPr>
            <a:spLocks noGrp="1"/>
          </p:cNvSpPr>
          <p:nvPr>
            <p:ph type="title"/>
          </p:nvPr>
        </p:nvSpPr>
        <p:spPr>
          <a:xfrm>
            <a:off x="1048876" y="-228600"/>
            <a:ext cx="10353761" cy="1326321"/>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08C8793F-66D1-A6C7-C5E0-3351D9ED42F6}"/>
              </a:ext>
            </a:extLst>
          </p:cNvPr>
          <p:cNvSpPr>
            <a:spLocks noGrp="1"/>
          </p:cNvSpPr>
          <p:nvPr>
            <p:ph idx="1"/>
          </p:nvPr>
        </p:nvSpPr>
        <p:spPr>
          <a:xfrm>
            <a:off x="365413" y="820881"/>
            <a:ext cx="11461173" cy="5683827"/>
          </a:xfrm>
        </p:spPr>
        <p:txBody>
          <a:bodyPr>
            <a:noAutofit/>
          </a:bodyPr>
          <a:lstStyle/>
          <a:p>
            <a:pPr algn="just">
              <a:lnSpc>
                <a:spcPct val="150000"/>
              </a:lnSpc>
            </a:pPr>
            <a:r>
              <a:rPr lang="en-US" sz="1800" dirty="0"/>
              <a:t>Our attacks on end-to-end SSE schemes built from volume-hiding EMMs in the natural way highlight the threats posed by system-wide leakage and the need to revisit existing security definitions that ignore such leakage.</a:t>
            </a:r>
          </a:p>
          <a:p>
            <a:pPr algn="just">
              <a:lnSpc>
                <a:spcPct val="150000"/>
              </a:lnSpc>
            </a:pPr>
            <a:r>
              <a:rPr lang="en-US" sz="1800" dirty="0"/>
              <a:t> Note that many SSE constructions were designed prior to the proposal of volume-hiding EMMs; in their original form, these constructions effectively used EMMs that themselves leak the exact access-pattern.</a:t>
            </a:r>
          </a:p>
          <a:p>
            <a:pPr algn="just">
              <a:lnSpc>
                <a:spcPct val="150000"/>
              </a:lnSpc>
            </a:pPr>
            <a:r>
              <a:rPr lang="en-US" sz="1800" dirty="0"/>
              <a:t> In this case, the leakage from the encrypted search index subsumes the leakage from encrypted document retrieval and so the latter leakage can be ignored in security analysis (see [2], [4] for relevant discussions).</a:t>
            </a:r>
          </a:p>
          <a:p>
            <a:pPr algn="just">
              <a:lnSpc>
                <a:spcPct val="150000"/>
              </a:lnSpc>
            </a:pPr>
            <a:r>
              <a:rPr lang="en-US" sz="1800" dirty="0"/>
              <a:t> However, this approach to analysis is no longer valid when such access pattern-revealing EMMs are replaced by volume-hiding EMMs. In this case, the leakage arising from encrypted document retrieval is no longer covered by security definitions that focus purely on the encrypted search index. </a:t>
            </a:r>
            <a:endParaRPr lang="en-IN" sz="1800" dirty="0"/>
          </a:p>
        </p:txBody>
      </p:sp>
    </p:spTree>
    <p:extLst>
      <p:ext uri="{BB962C8B-B14F-4D97-AF65-F5344CB8AC3E}">
        <p14:creationId xmlns:p14="http://schemas.microsoft.com/office/powerpoint/2010/main" val="4315835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742332"/>
      </a:dk2>
      <a:lt2>
        <a:srgbClr val="EE91A0"/>
      </a:lt2>
      <a:accent1>
        <a:srgbClr val="E03754"/>
      </a:accent1>
      <a:accent2>
        <a:srgbClr val="E86C2E"/>
      </a:accent2>
      <a:accent3>
        <a:srgbClr val="DAB250"/>
      </a:accent3>
      <a:accent4>
        <a:srgbClr val="60C4AA"/>
      </a:accent4>
      <a:accent5>
        <a:srgbClr val="51A9DB"/>
      </a:accent5>
      <a:accent6>
        <a:srgbClr val="976AC9"/>
      </a:accent6>
      <a:hlink>
        <a:srgbClr val="D5445E"/>
      </a:hlink>
      <a:folHlink>
        <a:srgbClr val="E17C8E"/>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6B2E858E-683F-40D9-B4CB-284D097F3AC0}"/>
    </a:ext>
  </a:extLst>
</a:theme>
</file>

<file path=docProps/app.xml><?xml version="1.0" encoding="utf-8"?>
<Properties xmlns="http://schemas.openxmlformats.org/officeDocument/2006/extended-properties" xmlns:vt="http://schemas.openxmlformats.org/officeDocument/2006/docPropsVTypes">
  <Template>Damask</Template>
  <TotalTime>90</TotalTime>
  <Words>2432</Words>
  <Application>Microsoft Office PowerPoint</Application>
  <PresentationFormat>Widescreen</PresentationFormat>
  <Paragraphs>79</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Bookman Old Style</vt:lpstr>
      <vt:lpstr>Rockwell</vt:lpstr>
      <vt:lpstr>Times New Roman</vt:lpstr>
      <vt:lpstr>Damask</vt:lpstr>
      <vt:lpstr>Dynamic Searchable Symmetric Encryption With Strong Security and Robustness </vt:lpstr>
      <vt:lpstr>Abstract</vt:lpstr>
      <vt:lpstr>Objective</vt:lpstr>
      <vt:lpstr>Existing System</vt:lpstr>
      <vt:lpstr>Disadvantage</vt:lpstr>
      <vt:lpstr>PROPOSED SYSTEM :</vt:lpstr>
      <vt:lpstr>Advantage</vt:lpstr>
      <vt:lpstr>Introduction</vt:lpstr>
      <vt:lpstr>PowerPoint Presentation</vt:lpstr>
      <vt:lpstr>MODULES</vt:lpstr>
      <vt:lpstr>Encryption and Decryption Module </vt:lpstr>
      <vt:lpstr>Index Construction and Management Module </vt:lpstr>
      <vt:lpstr>Search and Query Module </vt:lpstr>
      <vt:lpstr>Access Control and Privacy Protection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3</cp:revision>
  <dcterms:created xsi:type="dcterms:W3CDTF">2024-12-02T08:14:36Z</dcterms:created>
  <dcterms:modified xsi:type="dcterms:W3CDTF">2024-12-02T10:23:12Z</dcterms:modified>
</cp:coreProperties>
</file>