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9" r:id="rId23"/>
    <p:sldId id="277" r:id="rId24"/>
    <p:sldId id="278"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7B1DEA-7DA9-4B4C-AB56-7059772FCB87}"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3153630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7B1DEA-7DA9-4B4C-AB56-7059772FCB87}"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1779492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7B1DEA-7DA9-4B4C-AB56-7059772FCB87}"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675408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7B1DEA-7DA9-4B4C-AB56-7059772FCB87}" type="datetimeFigureOut">
              <a:rPr lang="en-IN" smtClean="0"/>
              <a:t>01-12-2024</a:t>
            </a:fld>
            <a:endParaRPr lang="en-IN"/>
          </a:p>
        </p:txBody>
      </p:sp>
      <p:sp>
        <p:nvSpPr>
          <p:cNvPr id="6" name="Footer Placeholder 5"/>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3457805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7B1DEA-7DA9-4B4C-AB56-7059772FCB87}" type="datetimeFigureOut">
              <a:rPr lang="en-IN" smtClean="0"/>
              <a:t>01-12-2024</a:t>
            </a:fld>
            <a:endParaRPr lang="en-IN"/>
          </a:p>
        </p:txBody>
      </p:sp>
      <p:sp>
        <p:nvSpPr>
          <p:cNvPr id="8" name="Footer Placeholder 7"/>
          <p:cNvSpPr>
            <a:spLocks noGrp="1"/>
          </p:cNvSpPr>
          <p:nvPr>
            <p:ph type="ftr" sz="quarter" idx="11"/>
          </p:nvPr>
        </p:nvSpPr>
        <p:spPr/>
        <p:txBody>
          <a:bodyPr/>
          <a:lstStyle/>
          <a:p>
            <a:endParaRPr lang="en-IN"/>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188145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7B1DEA-7DA9-4B4C-AB56-7059772FCB87}" type="datetimeFigureOut">
              <a:rPr lang="en-IN" smtClean="0"/>
              <a:t>01-12-2024</a:t>
            </a:fld>
            <a:endParaRPr lang="en-IN"/>
          </a:p>
        </p:txBody>
      </p:sp>
      <p:sp>
        <p:nvSpPr>
          <p:cNvPr id="4" name="Footer Placeholder 3"/>
          <p:cNvSpPr>
            <a:spLocks noGrp="1"/>
          </p:cNvSpPr>
          <p:nvPr>
            <p:ph type="ftr" sz="quarter" idx="11"/>
          </p:nvPr>
        </p:nvSpPr>
        <p:spPr/>
        <p:txBody>
          <a:bodyPr/>
          <a:lstStyle/>
          <a:p>
            <a:endParaRPr lang="en-IN"/>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3159029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B1DEA-7DA9-4B4C-AB56-7059772FCB87}" type="datetimeFigureOut">
              <a:rPr lang="en-IN" smtClean="0"/>
              <a:t>01-12-2024</a:t>
            </a:fld>
            <a:endParaRPr lang="en-IN"/>
          </a:p>
        </p:txBody>
      </p:sp>
      <p:sp>
        <p:nvSpPr>
          <p:cNvPr id="3" name="Footer Placeholder 2"/>
          <p:cNvSpPr>
            <a:spLocks noGrp="1"/>
          </p:cNvSpPr>
          <p:nvPr>
            <p:ph type="ftr" sz="quarter" idx="11"/>
          </p:nvPr>
        </p:nvSpPr>
        <p:spPr/>
        <p:txBody>
          <a:bodyPr/>
          <a:lstStyle/>
          <a:p>
            <a:endParaRPr lang="en-IN"/>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1696381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7B1DEA-7DA9-4B4C-AB56-7059772FCB87}" type="datetimeFigureOut">
              <a:rPr lang="en-IN" smtClean="0"/>
              <a:t>01-12-2024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2042317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7B1DEA-7DA9-4B4C-AB56-7059772FCB87}" type="datetimeFigureOut">
              <a:rPr lang="en-IN" smtClean="0"/>
              <a:t>01-12-2024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2624232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7B1DEA-7DA9-4B4C-AB56-7059772FCB87}"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2258976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7B1DEA-7DA9-4B4C-AB56-7059772FCB87}"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C8CC8602-DFDD-489C-9B28-315047798CCE}" type="slidenum">
              <a:rPr lang="en-IN" smtClean="0"/>
              <a:t>‹#›</a:t>
            </a:fld>
            <a:endParaRPr lang="en-IN"/>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294570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7B1DEA-7DA9-4B4C-AB56-7059772FCB87}" type="datetimeFigureOut">
              <a:rPr lang="en-IN" smtClean="0"/>
              <a:t>01-12-2024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32746375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7B1DEA-7DA9-4B4C-AB56-7059772FCB87}" type="datetimeFigureOut">
              <a:rPr lang="en-IN" smtClean="0"/>
              <a:t>01-12-2024</a:t>
            </a:fld>
            <a:endParaRPr lang="en-IN"/>
          </a:p>
        </p:txBody>
      </p:sp>
      <p:sp>
        <p:nvSpPr>
          <p:cNvPr id="6" name="Footer Placeholder 5"/>
          <p:cNvSpPr>
            <a:spLocks noGrp="1"/>
          </p:cNvSpPr>
          <p:nvPr>
            <p:ph type="ftr" sz="quarter" idx="11"/>
          </p:nvPr>
        </p:nvSpPr>
        <p:spPr/>
        <p:txBody>
          <a:bodyPr/>
          <a:lstStyle/>
          <a:p>
            <a:endParaRPr lang="en-IN"/>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8CC8602-DFDD-489C-9B28-315047798CCE}" type="slidenum">
              <a:rPr lang="en-IN" smtClean="0"/>
              <a:t>‹#›</a:t>
            </a:fld>
            <a:endParaRPr lang="en-IN"/>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283413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7B1DEA-7DA9-4B4C-AB56-7059772FCB87}" type="datetimeFigureOut">
              <a:rPr lang="en-IN" smtClean="0"/>
              <a:t>01-12-2024</a:t>
            </a:fld>
            <a:endParaRPr lang="en-IN"/>
          </a:p>
        </p:txBody>
      </p:sp>
      <p:sp>
        <p:nvSpPr>
          <p:cNvPr id="6" name="Footer Placeholder 5"/>
          <p:cNvSpPr>
            <a:spLocks noGrp="1"/>
          </p:cNvSpPr>
          <p:nvPr>
            <p:ph type="ftr" sz="quarter" idx="11"/>
          </p:nvPr>
        </p:nvSpPr>
        <p:spPr/>
        <p:txBody>
          <a:bodyPr/>
          <a:lstStyle/>
          <a:p>
            <a:endParaRPr lang="en-IN"/>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5671302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7B1DEA-7DA9-4B4C-AB56-7059772FCB87}"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38566259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7B1DEA-7DA9-4B4C-AB56-7059772FCB87}" type="datetimeFigureOut">
              <a:rPr lang="en-IN" smtClean="0"/>
              <a:t>01-12-2024</a:t>
            </a:fld>
            <a:endParaRPr lang="en-IN"/>
          </a:p>
        </p:txBody>
      </p:sp>
      <p:sp>
        <p:nvSpPr>
          <p:cNvPr id="5" name="Footer Placeholder 4"/>
          <p:cNvSpPr>
            <a:spLocks noGrp="1"/>
          </p:cNvSpPr>
          <p:nvPr>
            <p:ph type="ftr" sz="quarter" idx="11"/>
          </p:nvPr>
        </p:nvSpPr>
        <p:spPr/>
        <p:txBody>
          <a:bodyPr/>
          <a:lstStyle/>
          <a:p>
            <a:endParaRPr lang="en-IN"/>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8CC8602-DFDD-489C-9B28-315047798CCE}" type="slidenum">
              <a:rPr lang="en-IN" smtClean="0"/>
              <a:t>‹#›</a:t>
            </a:fld>
            <a:endParaRPr lang="en-IN"/>
          </a:p>
        </p:txBody>
      </p:sp>
    </p:spTree>
    <p:extLst>
      <p:ext uri="{BB962C8B-B14F-4D97-AF65-F5344CB8AC3E}">
        <p14:creationId xmlns:p14="http://schemas.microsoft.com/office/powerpoint/2010/main" val="4153060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97B1DEA-7DA9-4B4C-AB56-7059772FCB87}" type="datetimeFigureOut">
              <a:rPr lang="en-IN" smtClean="0"/>
              <a:t>01-12-2024</a:t>
            </a:fld>
            <a:endParaRPr lang="en-IN"/>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C8CC8602-DFDD-489C-9B28-315047798CCE}" type="slidenum">
              <a:rPr lang="en-IN" smtClean="0"/>
              <a:t>‹#›</a:t>
            </a:fld>
            <a:endParaRPr lang="en-IN"/>
          </a:p>
        </p:txBody>
      </p:sp>
    </p:spTree>
    <p:extLst>
      <p:ext uri="{BB962C8B-B14F-4D97-AF65-F5344CB8AC3E}">
        <p14:creationId xmlns:p14="http://schemas.microsoft.com/office/powerpoint/2010/main" val="416628676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273CDF1-5556-5520-8B4A-8B2D88489310}"/>
              </a:ext>
            </a:extLst>
          </p:cNvPr>
          <p:cNvSpPr>
            <a:spLocks noGrp="1"/>
          </p:cNvSpPr>
          <p:nvPr>
            <p:ph type="subTitle" idx="4294967295"/>
          </p:nvPr>
        </p:nvSpPr>
        <p:spPr>
          <a:xfrm>
            <a:off x="1465119" y="1911927"/>
            <a:ext cx="9854045" cy="3940031"/>
          </a:xfrm>
        </p:spPr>
        <p:txBody>
          <a:bodyPr>
            <a:normAutofit/>
          </a:bodyPr>
          <a:lstStyle/>
          <a:p>
            <a:pPr marL="0" indent="0" algn="ctr">
              <a:lnSpc>
                <a:spcPct val="150000"/>
              </a:lnSpc>
              <a:buNone/>
            </a:pPr>
            <a:r>
              <a:rPr lang="en-US" sz="2400" dirty="0"/>
              <a:t>Deep Learning for Credit Card Fraud Detection: A Review of Algorithms, Challenges, and Solutions </a:t>
            </a:r>
            <a:endParaRPr lang="en-IN" sz="2400" dirty="0"/>
          </a:p>
        </p:txBody>
      </p:sp>
    </p:spTree>
    <p:extLst>
      <p:ext uri="{BB962C8B-B14F-4D97-AF65-F5344CB8AC3E}">
        <p14:creationId xmlns:p14="http://schemas.microsoft.com/office/powerpoint/2010/main" val="901163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877A5-0EB6-A94B-6ADF-B5918446811C}"/>
              </a:ext>
            </a:extLst>
          </p:cNvPr>
          <p:cNvSpPr>
            <a:spLocks noGrp="1"/>
          </p:cNvSpPr>
          <p:nvPr>
            <p:ph type="title"/>
          </p:nvPr>
        </p:nvSpPr>
        <p:spPr>
          <a:xfrm>
            <a:off x="1948689" y="582546"/>
            <a:ext cx="8911687" cy="128089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503B83EE-CE62-A361-0CCB-22BD9B1DEA26}"/>
              </a:ext>
            </a:extLst>
          </p:cNvPr>
          <p:cNvSpPr>
            <a:spLocks noGrp="1"/>
          </p:cNvSpPr>
          <p:nvPr>
            <p:ph idx="1"/>
          </p:nvPr>
        </p:nvSpPr>
        <p:spPr>
          <a:xfrm>
            <a:off x="872836" y="1298864"/>
            <a:ext cx="10910455" cy="5081154"/>
          </a:xfrm>
        </p:spPr>
        <p:txBody>
          <a:bodyPr>
            <a:noAutofit/>
          </a:bodyPr>
          <a:lstStyle/>
          <a:p>
            <a:pPr algn="just">
              <a:lnSpc>
                <a:spcPct val="150000"/>
              </a:lnSpc>
            </a:pPr>
            <a:r>
              <a:rPr lang="en-US" dirty="0"/>
              <a:t>Deep learning (DL), a branch of machine learning (ML), is the core technology in today’s technological advancements and innovations. Deep learning-based approaches are the state-of-the-art methods used to </a:t>
            </a:r>
            <a:r>
              <a:rPr lang="en-US" dirty="0" err="1"/>
              <a:t>analyse</a:t>
            </a:r>
            <a:r>
              <a:rPr lang="en-US" dirty="0"/>
              <a:t> and detect complex patterns in large datasets, such as credit card transactions.</a:t>
            </a:r>
          </a:p>
          <a:p>
            <a:pPr algn="just">
              <a:lnSpc>
                <a:spcPct val="150000"/>
              </a:lnSpc>
            </a:pPr>
            <a:r>
              <a:rPr lang="en-US" dirty="0"/>
              <a:t> However, most credit card fraud models in the literature are based on traditional ML algorithms, and recently, there has been a rise in applications based on deep learning techniques.</a:t>
            </a:r>
          </a:p>
          <a:p>
            <a:pPr algn="just">
              <a:lnSpc>
                <a:spcPct val="150000"/>
              </a:lnSpc>
            </a:pPr>
            <a:r>
              <a:rPr lang="en-US" dirty="0"/>
              <a:t> This study reviews the recent DL-based literature and presents a concise description and performance comparison of the widely used DL techniques, including convolutional neural network (CNN), simple recurrent neural network (RNN), long short-term memory (LSTM), and gated recurrent unit (GRU).</a:t>
            </a:r>
          </a:p>
          <a:p>
            <a:pPr algn="just">
              <a:lnSpc>
                <a:spcPct val="150000"/>
              </a:lnSpc>
            </a:pPr>
            <a:r>
              <a:rPr lang="en-US" dirty="0"/>
              <a:t> </a:t>
            </a:r>
            <a:endParaRPr lang="en-IN" dirty="0"/>
          </a:p>
        </p:txBody>
      </p:sp>
    </p:spTree>
    <p:extLst>
      <p:ext uri="{BB962C8B-B14F-4D97-AF65-F5344CB8AC3E}">
        <p14:creationId xmlns:p14="http://schemas.microsoft.com/office/powerpoint/2010/main" val="688932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F4943-D31A-CB03-CF4B-4655E42BA5E3}"/>
              </a:ext>
            </a:extLst>
          </p:cNvPr>
          <p:cNvSpPr>
            <a:spLocks noGrp="1"/>
          </p:cNvSpPr>
          <p:nvPr>
            <p:ph idx="4294967295"/>
          </p:nvPr>
        </p:nvSpPr>
        <p:spPr>
          <a:xfrm>
            <a:off x="1267690" y="1447799"/>
            <a:ext cx="9656619" cy="4641273"/>
          </a:xfrm>
        </p:spPr>
        <p:txBody>
          <a:bodyPr/>
          <a:lstStyle/>
          <a:p>
            <a:pPr algn="just">
              <a:lnSpc>
                <a:spcPct val="150000"/>
              </a:lnSpc>
            </a:pPr>
            <a:r>
              <a:rPr lang="en-US" dirty="0"/>
              <a:t>Additionally, an attempt is made to discuss suitable performance metrics, common challenges encountered when training credit card fraud models using DL architectures and potential solutions, which are lacking in previous studies and would benefit deep learning researchers and practitioners. </a:t>
            </a:r>
          </a:p>
          <a:p>
            <a:pPr algn="just">
              <a:lnSpc>
                <a:spcPct val="150000"/>
              </a:lnSpc>
            </a:pPr>
            <a:r>
              <a:rPr lang="en-US" dirty="0"/>
              <a:t>Meanwhile, the experimental results and analysis using a real-world dataset indicate the robustness of the deep learning architectures in credit card fraud detection.</a:t>
            </a:r>
            <a:endParaRPr lang="en-IN" dirty="0"/>
          </a:p>
          <a:p>
            <a:endParaRPr lang="en-IN" dirty="0"/>
          </a:p>
        </p:txBody>
      </p:sp>
    </p:spTree>
    <p:extLst>
      <p:ext uri="{BB962C8B-B14F-4D97-AF65-F5344CB8AC3E}">
        <p14:creationId xmlns:p14="http://schemas.microsoft.com/office/powerpoint/2010/main" val="2191058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43E94-C1C1-FCB9-8DF6-8749C8BF56A0}"/>
              </a:ext>
            </a:extLst>
          </p:cNvPr>
          <p:cNvSpPr>
            <a:spLocks noGrp="1"/>
          </p:cNvSpPr>
          <p:nvPr>
            <p:ph type="title"/>
          </p:nvPr>
        </p:nvSpPr>
        <p:spPr>
          <a:xfrm>
            <a:off x="1927907" y="696846"/>
            <a:ext cx="8911687" cy="128089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CD7BD281-2B22-3D6C-2185-E94169BFBE39}"/>
              </a:ext>
            </a:extLst>
          </p:cNvPr>
          <p:cNvSpPr>
            <a:spLocks noGrp="1"/>
          </p:cNvSpPr>
          <p:nvPr>
            <p:ph idx="1"/>
          </p:nvPr>
        </p:nvSpPr>
        <p:spPr>
          <a:xfrm>
            <a:off x="1756064" y="1589809"/>
            <a:ext cx="9426430" cy="4165549"/>
          </a:xfrm>
        </p:spPr>
        <p:txBody>
          <a:bodyPr>
            <a:normAutofit lnSpcReduction="10000"/>
          </a:bodyPr>
          <a:lstStyle/>
          <a:p>
            <a:pPr algn="just">
              <a:lnSpc>
                <a:spcPct val="150000"/>
              </a:lnSpc>
            </a:pPr>
            <a:r>
              <a:rPr lang="en-US" dirty="0"/>
              <a:t>The main objectives and contributions of this review are as follows: </a:t>
            </a:r>
          </a:p>
          <a:p>
            <a:pPr algn="just">
              <a:lnSpc>
                <a:spcPct val="150000"/>
              </a:lnSpc>
            </a:pPr>
            <a:r>
              <a:rPr lang="en-US" dirty="0"/>
              <a:t> A review of the most current research on credit card fraud detection, focusing on deep learning techniques. </a:t>
            </a:r>
          </a:p>
          <a:p>
            <a:pPr algn="just">
              <a:lnSpc>
                <a:spcPct val="150000"/>
              </a:lnSpc>
            </a:pPr>
            <a:r>
              <a:rPr lang="en-US" dirty="0"/>
              <a:t>A concise but comprehensive overview of the main deep learning techniques used in CCFD and their performance comparison. </a:t>
            </a:r>
          </a:p>
          <a:p>
            <a:pPr algn="just">
              <a:lnSpc>
                <a:spcPct val="150000"/>
              </a:lnSpc>
            </a:pPr>
            <a:r>
              <a:rPr lang="en-US" dirty="0"/>
              <a:t> A detailed evaluation of the widely used performance evaluation metrics, focusing on their suitability for CCFD. </a:t>
            </a:r>
          </a:p>
          <a:p>
            <a:pPr algn="just">
              <a:lnSpc>
                <a:spcPct val="150000"/>
              </a:lnSpc>
            </a:pPr>
            <a:r>
              <a:rPr lang="en-US" dirty="0"/>
              <a:t>An in-depth analysis of existing challenges in using DL-based techniques for credit card fraud detection, potential solutions, and research directions.</a:t>
            </a:r>
            <a:endParaRPr lang="en-IN" dirty="0"/>
          </a:p>
        </p:txBody>
      </p:sp>
    </p:spTree>
    <p:extLst>
      <p:ext uri="{BB962C8B-B14F-4D97-AF65-F5344CB8AC3E}">
        <p14:creationId xmlns:p14="http://schemas.microsoft.com/office/powerpoint/2010/main" val="246785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6559F-D2DD-578C-4152-E87C3CC21135}"/>
              </a:ext>
            </a:extLst>
          </p:cNvPr>
          <p:cNvSpPr>
            <a:spLocks noGrp="1"/>
          </p:cNvSpPr>
          <p:nvPr>
            <p:ph type="title"/>
          </p:nvPr>
        </p:nvSpPr>
        <p:spPr>
          <a:xfrm>
            <a:off x="1740871" y="520201"/>
            <a:ext cx="8911687" cy="128089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326896BD-1BEB-071E-14A6-1CFF5C16CCA0}"/>
              </a:ext>
            </a:extLst>
          </p:cNvPr>
          <p:cNvSpPr>
            <a:spLocks noGrp="1"/>
          </p:cNvSpPr>
          <p:nvPr>
            <p:ph idx="1"/>
          </p:nvPr>
        </p:nvSpPr>
        <p:spPr>
          <a:xfrm>
            <a:off x="1122218" y="1056737"/>
            <a:ext cx="10671463" cy="5583054"/>
          </a:xfrm>
        </p:spPr>
        <p:txBody>
          <a:bodyPr>
            <a:noAutofit/>
          </a:bodyPr>
          <a:lstStyle/>
          <a:p>
            <a:pPr algn="just">
              <a:lnSpc>
                <a:spcPct val="150000"/>
              </a:lnSpc>
            </a:pPr>
            <a:r>
              <a:rPr lang="en-US" dirty="0"/>
              <a:t>In case when the output variable is in the form of a specific category, the classification method is considered. Whereas, when the output is achieved as a real value like dollars or weight, a regression method is followed. </a:t>
            </a:r>
          </a:p>
          <a:p>
            <a:pPr algn="just">
              <a:lnSpc>
                <a:spcPct val="150000"/>
              </a:lnSpc>
            </a:pPr>
            <a:r>
              <a:rPr lang="en-US" dirty="0"/>
              <a:t>The unsupervised learning approach is less efficient as compared to supervised learning approach. In the unsupervised learning approach the labels are not assigned to training set [7]. </a:t>
            </a:r>
          </a:p>
          <a:p>
            <a:pPr algn="just">
              <a:lnSpc>
                <a:spcPct val="150000"/>
              </a:lnSpc>
            </a:pPr>
            <a:r>
              <a:rPr lang="en-US" dirty="0"/>
              <a:t>The technique needs to apply which assign label to the training set to get final result of classification. Grouping the unsorted type of data on the basis of the patterns, similarities and differences without performing any prior training on it, is the main function of unsupervised learning approach. </a:t>
            </a:r>
          </a:p>
          <a:p>
            <a:pPr algn="just">
              <a:lnSpc>
                <a:spcPct val="150000"/>
              </a:lnSpc>
            </a:pPr>
            <a:r>
              <a:rPr lang="en-US" dirty="0"/>
              <a:t>In the unlabeled data, the hidden structure is to be identified by the machine on its own. Clustering and association are the two categories in which the unsupervised algorithms are classified.</a:t>
            </a:r>
          </a:p>
        </p:txBody>
      </p:sp>
    </p:spTree>
    <p:extLst>
      <p:ext uri="{BB962C8B-B14F-4D97-AF65-F5344CB8AC3E}">
        <p14:creationId xmlns:p14="http://schemas.microsoft.com/office/powerpoint/2010/main" val="4014120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40776-ABDA-2C56-2AB0-0EA683843114}"/>
              </a:ext>
            </a:extLst>
          </p:cNvPr>
          <p:cNvSpPr>
            <a:spLocks noGrp="1"/>
          </p:cNvSpPr>
          <p:nvPr>
            <p:ph type="title"/>
          </p:nvPr>
        </p:nvSpPr>
        <p:spPr>
          <a:xfrm>
            <a:off x="1834389" y="603328"/>
            <a:ext cx="8911687" cy="128089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6EFA9FEE-092A-E5CB-81E8-C0C0C9273450}"/>
              </a:ext>
            </a:extLst>
          </p:cNvPr>
          <p:cNvSpPr>
            <a:spLocks noGrp="1"/>
          </p:cNvSpPr>
          <p:nvPr>
            <p:ph idx="1"/>
          </p:nvPr>
        </p:nvSpPr>
        <p:spPr>
          <a:xfrm>
            <a:off x="914400" y="1381991"/>
            <a:ext cx="10858499" cy="5361709"/>
          </a:xfrm>
        </p:spPr>
        <p:txBody>
          <a:bodyPr>
            <a:normAutofit fontScale="25000" lnSpcReduction="20000"/>
          </a:bodyPr>
          <a:lstStyle/>
          <a:p>
            <a:pPr algn="just">
              <a:lnSpc>
                <a:spcPct val="170000"/>
              </a:lnSpc>
            </a:pPr>
            <a:r>
              <a:rPr lang="en-US" sz="7200" b="1" dirty="0"/>
              <a:t>Complexity and </a:t>
            </a:r>
            <a:r>
              <a:rPr lang="en-US" sz="7200" b="1" dirty="0" err="1"/>
              <a:t>Interpretability:</a:t>
            </a:r>
            <a:r>
              <a:rPr lang="en-US" sz="7200" dirty="0" err="1"/>
              <a:t>Deep</a:t>
            </a:r>
            <a:r>
              <a:rPr lang="en-US" sz="7200" dirty="0"/>
              <a:t> learning models, particularly deep neural networks (DNNs) and convolutional neural networks (CNNs), are often considered "black boxes." This means that it can be very difficult to understand how the model arrived at a specific decision.</a:t>
            </a:r>
          </a:p>
          <a:p>
            <a:pPr algn="just">
              <a:lnSpc>
                <a:spcPct val="170000"/>
              </a:lnSpc>
            </a:pPr>
            <a:r>
              <a:rPr lang="en-US" sz="7200" b="1" dirty="0"/>
              <a:t>Training Data </a:t>
            </a:r>
            <a:r>
              <a:rPr lang="en-US" sz="7200" b="1" dirty="0" err="1"/>
              <a:t>Requirements:</a:t>
            </a:r>
            <a:r>
              <a:rPr lang="en-US" sz="7200" dirty="0" err="1"/>
              <a:t>Deep</a:t>
            </a:r>
            <a:r>
              <a:rPr lang="en-US" sz="7200" dirty="0"/>
              <a:t> learning models require large amounts of labeled data to perform well. Acquiring a sufficiently large dataset of fraudulent transactions can be difficult due to privacy concerns and the fact that fraud patterns evolve continuously.</a:t>
            </a:r>
          </a:p>
          <a:p>
            <a:pPr algn="just">
              <a:lnSpc>
                <a:spcPct val="170000"/>
              </a:lnSpc>
            </a:pPr>
            <a:r>
              <a:rPr lang="en-US" sz="7200" b="1" dirty="0"/>
              <a:t>High Computational </a:t>
            </a:r>
            <a:r>
              <a:rPr lang="en-US" sz="7200" b="1" dirty="0" err="1"/>
              <a:t>Cost:</a:t>
            </a:r>
            <a:r>
              <a:rPr lang="en-US" sz="7200" dirty="0" err="1"/>
              <a:t>Training</a:t>
            </a:r>
            <a:r>
              <a:rPr lang="en-US" sz="7200" dirty="0"/>
              <a:t> deep learning models is computationally expensive, requiring high-performance hardware (such as GPUs) and a significant amount of time.</a:t>
            </a:r>
          </a:p>
          <a:p>
            <a:pPr algn="just">
              <a:lnSpc>
                <a:spcPct val="170000"/>
              </a:lnSpc>
            </a:pPr>
            <a:r>
              <a:rPr lang="en-US" sz="7200" b="1" dirty="0" err="1"/>
              <a:t>Overfitting:</a:t>
            </a:r>
            <a:r>
              <a:rPr lang="en-US" sz="7200" dirty="0" err="1"/>
              <a:t>Deep</a:t>
            </a:r>
            <a:r>
              <a:rPr lang="en-US" sz="7200" dirty="0"/>
              <a:t> learning models, especially when trained on a limited or noisy dataset, are prone to overfitting, where they memorize the training data rather than learning generalizable patterns.</a:t>
            </a:r>
          </a:p>
          <a:p>
            <a:pPr algn="just">
              <a:lnSpc>
                <a:spcPct val="170000"/>
              </a:lnSpc>
            </a:pPr>
            <a:endParaRPr lang="en-US" sz="7200" dirty="0"/>
          </a:p>
          <a:p>
            <a:pPr algn="just">
              <a:lnSpc>
                <a:spcPct val="170000"/>
              </a:lnSpc>
            </a:pPr>
            <a:endParaRPr lang="en-US" sz="1900" dirty="0"/>
          </a:p>
          <a:p>
            <a:pPr algn="just">
              <a:lnSpc>
                <a:spcPct val="170000"/>
              </a:lnSpc>
            </a:pPr>
            <a:endParaRPr lang="en-US" sz="1900" dirty="0"/>
          </a:p>
          <a:p>
            <a:endParaRPr lang="en-IN" dirty="0"/>
          </a:p>
        </p:txBody>
      </p:sp>
    </p:spTree>
    <p:extLst>
      <p:ext uri="{BB962C8B-B14F-4D97-AF65-F5344CB8AC3E}">
        <p14:creationId xmlns:p14="http://schemas.microsoft.com/office/powerpoint/2010/main" val="1805618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1EA07-96A8-F2F1-2C5B-BD47FC57D749}"/>
              </a:ext>
            </a:extLst>
          </p:cNvPr>
          <p:cNvSpPr>
            <a:spLocks noGrp="1"/>
          </p:cNvSpPr>
          <p:nvPr>
            <p:ph type="title"/>
          </p:nvPr>
        </p:nvSpPr>
        <p:spPr>
          <a:xfrm>
            <a:off x="1740871" y="613719"/>
            <a:ext cx="8911687" cy="1280890"/>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BE44435F-A14A-D507-9709-E509D35598D2}"/>
              </a:ext>
            </a:extLst>
          </p:cNvPr>
          <p:cNvSpPr>
            <a:spLocks noGrp="1"/>
          </p:cNvSpPr>
          <p:nvPr>
            <p:ph idx="1"/>
          </p:nvPr>
        </p:nvSpPr>
        <p:spPr>
          <a:xfrm>
            <a:off x="1246908" y="1267692"/>
            <a:ext cx="10484428" cy="5226626"/>
          </a:xfrm>
        </p:spPr>
        <p:txBody>
          <a:bodyPr>
            <a:noAutofit/>
          </a:bodyPr>
          <a:lstStyle/>
          <a:p>
            <a:pPr algn="just">
              <a:lnSpc>
                <a:spcPct val="150000"/>
              </a:lnSpc>
            </a:pPr>
            <a:r>
              <a:rPr lang="en-US" dirty="0"/>
              <a:t>The system incorporates several deep learning models, including Feedforward Neural Networks (FNNs), Recurrent Neural Networks (RNNs), and Long Short-Term Memory (LSTM) networks, to analyze transaction sequences and identify anomalous patterns indicative of fraud. </a:t>
            </a:r>
          </a:p>
          <a:p>
            <a:pPr algn="just">
              <a:lnSpc>
                <a:spcPct val="150000"/>
              </a:lnSpc>
            </a:pPr>
            <a:r>
              <a:rPr lang="en-US" dirty="0"/>
              <a:t>To address data imbalance, the system employs techniques such as Synthetic Minority Over-sampling Technique (SMOTE) and cost-sensitive learning, ensuring that the model remains sensitive to rare fraudulent transactions.</a:t>
            </a:r>
          </a:p>
          <a:p>
            <a:pPr algn="just">
              <a:lnSpc>
                <a:spcPct val="150000"/>
              </a:lnSpc>
            </a:pPr>
            <a:r>
              <a:rPr lang="en-US" dirty="0"/>
              <a:t> Additionally, the system uses autoencoders for anomaly detection, allowing for the identification of outliers without requiring labeled fraudulent data. </a:t>
            </a:r>
          </a:p>
          <a:p>
            <a:pPr algn="just">
              <a:lnSpc>
                <a:spcPct val="150000"/>
              </a:lnSpc>
            </a:pPr>
            <a:r>
              <a:rPr lang="en-US" dirty="0"/>
              <a:t>To improve real-time fraud detection, the system integrates lightweight neural network architectures and model optimization techniques, ensuring low-latency predictions suitable for production environments.</a:t>
            </a:r>
            <a:endParaRPr lang="en-IN" dirty="0"/>
          </a:p>
        </p:txBody>
      </p:sp>
    </p:spTree>
    <p:extLst>
      <p:ext uri="{BB962C8B-B14F-4D97-AF65-F5344CB8AC3E}">
        <p14:creationId xmlns:p14="http://schemas.microsoft.com/office/powerpoint/2010/main" val="23121427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01C25-3FF7-5E40-A0C4-AE575930EA6C}"/>
              </a:ext>
            </a:extLst>
          </p:cNvPr>
          <p:cNvSpPr>
            <a:spLocks noGrp="1"/>
          </p:cNvSpPr>
          <p:nvPr>
            <p:ph type="title"/>
          </p:nvPr>
        </p:nvSpPr>
        <p:spPr>
          <a:xfrm>
            <a:off x="1792825" y="582546"/>
            <a:ext cx="8911687" cy="1280890"/>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3B337075-A9DE-118D-22E0-C3BE6EFA67AF}"/>
              </a:ext>
            </a:extLst>
          </p:cNvPr>
          <p:cNvSpPr>
            <a:spLocks noGrp="1"/>
          </p:cNvSpPr>
          <p:nvPr>
            <p:ph idx="1"/>
          </p:nvPr>
        </p:nvSpPr>
        <p:spPr>
          <a:xfrm>
            <a:off x="1070266" y="1267691"/>
            <a:ext cx="10848107" cy="5798128"/>
          </a:xfrm>
        </p:spPr>
        <p:txBody>
          <a:bodyPr>
            <a:normAutofit/>
          </a:bodyPr>
          <a:lstStyle/>
          <a:p>
            <a:pPr algn="just">
              <a:lnSpc>
                <a:spcPct val="170000"/>
              </a:lnSpc>
            </a:pPr>
            <a:r>
              <a:rPr lang="en-US" b="1" dirty="0"/>
              <a:t>High Accuracy and Detection Power</a:t>
            </a:r>
            <a:r>
              <a:rPr lang="en-US" dirty="0"/>
              <a:t>: Deep learning models, particularly deep neural networks (DNNs) and recurrent neural networks (RNNs), can learn intricate patterns and complex relationships in transaction data that traditional machine learning methods might miss.</a:t>
            </a:r>
          </a:p>
          <a:p>
            <a:pPr algn="just">
              <a:lnSpc>
                <a:spcPct val="170000"/>
              </a:lnSpc>
            </a:pPr>
            <a:r>
              <a:rPr lang="en-US" b="1" dirty="0"/>
              <a:t>Ability to Handle Large and Complex Datasets</a:t>
            </a:r>
            <a:r>
              <a:rPr lang="en-US" dirty="0"/>
              <a:t>: Credit card fraud detection involves large volumes of data with multiple variables, such as transaction amounts, time, location, and user behavior. Deep learning is particularly suited to handle and process such large datasets, including unstructured data.</a:t>
            </a:r>
          </a:p>
          <a:p>
            <a:pPr algn="just">
              <a:lnSpc>
                <a:spcPct val="170000"/>
              </a:lnSpc>
            </a:pPr>
            <a:r>
              <a:rPr lang="en-US" b="1" dirty="0"/>
              <a:t>Automated Feature Extraction</a:t>
            </a:r>
            <a:r>
              <a:rPr lang="en-US" dirty="0"/>
              <a:t>: Unlike traditional methods that require extensive feature engineering, deep learning models can automatically learn relevant features from raw data, such as transaction sequences or temporal patterns.</a:t>
            </a:r>
          </a:p>
          <a:p>
            <a:pPr algn="just">
              <a:lnSpc>
                <a:spcPct val="170000"/>
              </a:lnSpc>
            </a:pPr>
            <a:endParaRPr lang="en-US" dirty="0"/>
          </a:p>
          <a:p>
            <a:pPr algn="just">
              <a:lnSpc>
                <a:spcPct val="170000"/>
              </a:lnSpc>
            </a:pPr>
            <a:endParaRPr lang="en-US" dirty="0"/>
          </a:p>
          <a:p>
            <a:endParaRPr lang="en-IN" dirty="0"/>
          </a:p>
        </p:txBody>
      </p:sp>
    </p:spTree>
    <p:extLst>
      <p:ext uri="{BB962C8B-B14F-4D97-AF65-F5344CB8AC3E}">
        <p14:creationId xmlns:p14="http://schemas.microsoft.com/office/powerpoint/2010/main" val="1154789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65893B-692B-2BA6-F7F4-818C6D2E0445}"/>
              </a:ext>
            </a:extLst>
          </p:cNvPr>
          <p:cNvSpPr>
            <a:spLocks noGrp="1"/>
          </p:cNvSpPr>
          <p:nvPr>
            <p:ph idx="4294967295"/>
          </p:nvPr>
        </p:nvSpPr>
        <p:spPr>
          <a:xfrm>
            <a:off x="1226128" y="1423554"/>
            <a:ext cx="9895609" cy="4405168"/>
          </a:xfrm>
        </p:spPr>
        <p:txBody>
          <a:bodyPr/>
          <a:lstStyle/>
          <a:p>
            <a:pPr algn="just">
              <a:lnSpc>
                <a:spcPct val="150000"/>
              </a:lnSpc>
            </a:pPr>
            <a:r>
              <a:rPr lang="en-US" sz="1800" b="1" dirty="0"/>
              <a:t>Adaptability to Evolving Fraud Patterns</a:t>
            </a:r>
            <a:r>
              <a:rPr lang="en-US" sz="1800" dirty="0"/>
              <a:t>: One of the key strengths of deep learning is its ability to adapt to new and evolving fraud patterns. Fraudulent activities evolve over time, and deep learning models can be retrained on new data, allowing them to detect emerging fraud tactics.</a:t>
            </a:r>
          </a:p>
          <a:p>
            <a:pPr marL="0" indent="0">
              <a:buNone/>
            </a:pPr>
            <a:endParaRPr lang="en-IN" dirty="0"/>
          </a:p>
        </p:txBody>
      </p:sp>
    </p:spTree>
    <p:extLst>
      <p:ext uri="{BB962C8B-B14F-4D97-AF65-F5344CB8AC3E}">
        <p14:creationId xmlns:p14="http://schemas.microsoft.com/office/powerpoint/2010/main" val="35320215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010EE-9C17-1617-B3F1-0EA544A5A6EA}"/>
              </a:ext>
            </a:extLst>
          </p:cNvPr>
          <p:cNvSpPr>
            <a:spLocks noGrp="1"/>
          </p:cNvSpPr>
          <p:nvPr>
            <p:ph type="title"/>
          </p:nvPr>
        </p:nvSpPr>
        <p:spPr>
          <a:xfrm>
            <a:off x="1990253" y="644892"/>
            <a:ext cx="8911687" cy="128089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B9258D9A-11CF-51D5-CB9D-532098F999D9}"/>
              </a:ext>
            </a:extLst>
          </p:cNvPr>
          <p:cNvSpPr>
            <a:spLocks noGrp="1"/>
          </p:cNvSpPr>
          <p:nvPr>
            <p:ph idx="1"/>
          </p:nvPr>
        </p:nvSpPr>
        <p:spPr>
          <a:xfrm>
            <a:off x="1290060" y="1413163"/>
            <a:ext cx="10299267" cy="4904509"/>
          </a:xfrm>
        </p:spPr>
        <p:txBody>
          <a:bodyPr>
            <a:noAutofit/>
          </a:bodyPr>
          <a:lstStyle/>
          <a:p>
            <a:pPr algn="just">
              <a:lnSpc>
                <a:spcPct val="150000"/>
              </a:lnSpc>
            </a:pPr>
            <a:r>
              <a:rPr lang="en-US" dirty="0"/>
              <a:t>Credit card fraud poses a significant threat to financial institutions and cardholders worldwide. Traditional rule-based fraud detection systems are often limited in their ability to adapt to evolving fraud patterns. In recent years, machine learning techniques have emerged as effective tools for credit card fraud detection.</a:t>
            </a:r>
          </a:p>
          <a:p>
            <a:pPr algn="just">
              <a:lnSpc>
                <a:spcPct val="150000"/>
              </a:lnSpc>
            </a:pPr>
            <a:r>
              <a:rPr lang="en-US" dirty="0"/>
              <a:t> This section provides an overview of the problem, its impact, and the role of machine learning in combating credit card fraud. Data Preprocessing : Data preprocessing plays a crucial role in credit card fraud detection. This section discusses various preprocessing techniques used to clean and transform raw credit card transaction data.</a:t>
            </a:r>
          </a:p>
          <a:p>
            <a:pPr algn="just">
              <a:lnSpc>
                <a:spcPct val="150000"/>
              </a:lnSpc>
            </a:pPr>
            <a:r>
              <a:rPr lang="en-US" dirty="0"/>
              <a:t> Data cleaning, normalization, outlier detection, and handling imbalanced datasets are covered in detail. Feature Selection : Feature selection is essential to reduce the dimensionality of the dataset and identify the most relevant features for fraud detection. </a:t>
            </a:r>
          </a:p>
        </p:txBody>
      </p:sp>
    </p:spTree>
    <p:extLst>
      <p:ext uri="{BB962C8B-B14F-4D97-AF65-F5344CB8AC3E}">
        <p14:creationId xmlns:p14="http://schemas.microsoft.com/office/powerpoint/2010/main" val="1784842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85F982-AF8C-3674-01B6-98A51F7D2112}"/>
              </a:ext>
            </a:extLst>
          </p:cNvPr>
          <p:cNvSpPr>
            <a:spLocks noGrp="1"/>
          </p:cNvSpPr>
          <p:nvPr>
            <p:ph idx="4294967295"/>
          </p:nvPr>
        </p:nvSpPr>
        <p:spPr>
          <a:xfrm>
            <a:off x="656360" y="1018310"/>
            <a:ext cx="11357262" cy="6338454"/>
          </a:xfrm>
        </p:spPr>
        <p:txBody>
          <a:bodyPr>
            <a:noAutofit/>
          </a:bodyPr>
          <a:lstStyle/>
          <a:p>
            <a:pPr algn="just">
              <a:lnSpc>
                <a:spcPct val="150000"/>
              </a:lnSpc>
            </a:pPr>
            <a:r>
              <a:rPr lang="en-US" dirty="0"/>
              <a:t>This section presents different feature selection techniques, including filter methods, wrapper methods, and embedded methods. The pros and cons of each technique are discussed, along with their impact on fraud detection performance. </a:t>
            </a:r>
          </a:p>
          <a:p>
            <a:pPr algn="just">
              <a:lnSpc>
                <a:spcPct val="150000"/>
              </a:lnSpc>
            </a:pPr>
            <a:r>
              <a:rPr lang="en-US" dirty="0"/>
              <a:t>Machine Learning Algorithms : This section provides an extensive survey of machine learning algorithms employed for credit card fraud detection. It covers both traditional algorithms such as logistic regression, decision trees, and support vector machines, as well as more advanced techniques like ensemble methods, neural networks, and deep learning.</a:t>
            </a:r>
          </a:p>
          <a:p>
            <a:pPr algn="just">
              <a:lnSpc>
                <a:spcPct val="150000"/>
              </a:lnSpc>
            </a:pPr>
            <a:r>
              <a:rPr lang="en-US" dirty="0"/>
              <a:t> The strengths and limitations of each algorithm in the context of credit card fraud detection are highlighted. Performance Evaluation Metrics : Evaluating the performance of credit card fraud detection systems is essential to assess their effectiveness. </a:t>
            </a:r>
          </a:p>
          <a:p>
            <a:pPr algn="just">
              <a:lnSpc>
                <a:spcPct val="150000"/>
              </a:lnSpc>
            </a:pPr>
            <a:r>
              <a:rPr lang="en-US" dirty="0"/>
              <a:t>This section presents commonly used evaluation metrics such as accuracy, precision, recall, F1-score, and area under the ROC curve. The interpretation of these metrics and their significance in fraud detection are discussed. </a:t>
            </a:r>
            <a:endParaRPr lang="en-IN" dirty="0"/>
          </a:p>
        </p:txBody>
      </p:sp>
    </p:spTree>
    <p:extLst>
      <p:ext uri="{BB962C8B-B14F-4D97-AF65-F5344CB8AC3E}">
        <p14:creationId xmlns:p14="http://schemas.microsoft.com/office/powerpoint/2010/main" val="2337856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86489-3C5C-5328-5926-81C73007A3EB}"/>
              </a:ext>
            </a:extLst>
          </p:cNvPr>
          <p:cNvSpPr>
            <a:spLocks noGrp="1"/>
          </p:cNvSpPr>
          <p:nvPr>
            <p:ph type="title"/>
          </p:nvPr>
        </p:nvSpPr>
        <p:spPr>
          <a:xfrm>
            <a:off x="1844780" y="634501"/>
            <a:ext cx="8911687" cy="1280890"/>
          </a:xfrm>
        </p:spPr>
        <p:txBody>
          <a:bodyPr/>
          <a:lstStyle/>
          <a:p>
            <a:r>
              <a:rPr lang="en-IN" dirty="0"/>
              <a:t>MODULES</a:t>
            </a:r>
          </a:p>
        </p:txBody>
      </p:sp>
      <p:sp>
        <p:nvSpPr>
          <p:cNvPr id="3" name="Content Placeholder 2">
            <a:extLst>
              <a:ext uri="{FF2B5EF4-FFF2-40B4-BE49-F238E27FC236}">
                <a16:creationId xmlns:a16="http://schemas.microsoft.com/office/drawing/2014/main" id="{ABACF7C3-B5E5-B781-0C12-EBEE6CAE014D}"/>
              </a:ext>
            </a:extLst>
          </p:cNvPr>
          <p:cNvSpPr>
            <a:spLocks noGrp="1"/>
          </p:cNvSpPr>
          <p:nvPr>
            <p:ph idx="1"/>
          </p:nvPr>
        </p:nvSpPr>
        <p:spPr>
          <a:xfrm>
            <a:off x="2516476" y="1915391"/>
            <a:ext cx="8915400" cy="3777622"/>
          </a:xfrm>
        </p:spPr>
        <p:txBody>
          <a:bodyPr>
            <a:normAutofit/>
          </a:bodyPr>
          <a:lstStyle/>
          <a:p>
            <a:pPr>
              <a:lnSpc>
                <a:spcPct val="150000"/>
              </a:lnSpc>
            </a:pPr>
            <a:r>
              <a:rPr lang="en-US" sz="2400" dirty="0"/>
              <a:t>Fundamentals of Deep Learning</a:t>
            </a:r>
          </a:p>
          <a:p>
            <a:pPr>
              <a:lnSpc>
                <a:spcPct val="150000"/>
              </a:lnSpc>
            </a:pPr>
            <a:r>
              <a:rPr lang="en-US" sz="2400" dirty="0"/>
              <a:t>Credit Card Fraud Detection Problem</a:t>
            </a:r>
          </a:p>
          <a:p>
            <a:pPr>
              <a:lnSpc>
                <a:spcPct val="150000"/>
              </a:lnSpc>
            </a:pPr>
            <a:r>
              <a:rPr lang="en-IN" sz="2400" dirty="0"/>
              <a:t>Deep Learning Algorithms for Fraud Detection</a:t>
            </a:r>
          </a:p>
          <a:p>
            <a:pPr>
              <a:lnSpc>
                <a:spcPct val="150000"/>
              </a:lnSpc>
            </a:pPr>
            <a:r>
              <a:rPr lang="en-US" sz="2400" dirty="0"/>
              <a:t>Challenges in Deep Learning for Fraud Detection</a:t>
            </a:r>
          </a:p>
          <a:p>
            <a:endParaRPr lang="en-IN" b="1" dirty="0"/>
          </a:p>
          <a:p>
            <a:endParaRPr lang="en-US" b="1" dirty="0"/>
          </a:p>
          <a:p>
            <a:endParaRPr lang="en-IN" dirty="0"/>
          </a:p>
        </p:txBody>
      </p:sp>
    </p:spTree>
    <p:extLst>
      <p:ext uri="{BB962C8B-B14F-4D97-AF65-F5344CB8AC3E}">
        <p14:creationId xmlns:p14="http://schemas.microsoft.com/office/powerpoint/2010/main" val="36459462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A0D9E-E866-AE3B-8C81-48A32604B812}"/>
              </a:ext>
            </a:extLst>
          </p:cNvPr>
          <p:cNvSpPr>
            <a:spLocks noGrp="1"/>
          </p:cNvSpPr>
          <p:nvPr>
            <p:ph type="title"/>
          </p:nvPr>
        </p:nvSpPr>
        <p:spPr>
          <a:xfrm>
            <a:off x="1782434" y="613719"/>
            <a:ext cx="8911687" cy="1280890"/>
          </a:xfrm>
        </p:spPr>
        <p:txBody>
          <a:bodyPr/>
          <a:lstStyle/>
          <a:p>
            <a:r>
              <a:rPr lang="en-US" b="1" dirty="0"/>
              <a:t>Fundamentals of Deep Learning</a:t>
            </a:r>
            <a:br>
              <a:rPr lang="en-US" b="1" dirty="0"/>
            </a:br>
            <a:endParaRPr lang="en-IN" dirty="0"/>
          </a:p>
        </p:txBody>
      </p:sp>
      <p:sp>
        <p:nvSpPr>
          <p:cNvPr id="3" name="Content Placeholder 2">
            <a:extLst>
              <a:ext uri="{FF2B5EF4-FFF2-40B4-BE49-F238E27FC236}">
                <a16:creationId xmlns:a16="http://schemas.microsoft.com/office/drawing/2014/main" id="{5D41A155-F0E5-0D8C-FA85-6F721A210FE3}"/>
              </a:ext>
            </a:extLst>
          </p:cNvPr>
          <p:cNvSpPr>
            <a:spLocks noGrp="1"/>
          </p:cNvSpPr>
          <p:nvPr>
            <p:ph idx="1"/>
          </p:nvPr>
        </p:nvSpPr>
        <p:spPr>
          <a:xfrm>
            <a:off x="1319646" y="1558636"/>
            <a:ext cx="10205748" cy="4685645"/>
          </a:xfrm>
        </p:spPr>
        <p:txBody>
          <a:bodyPr>
            <a:normAutofit lnSpcReduction="10000"/>
          </a:bodyPr>
          <a:lstStyle/>
          <a:p>
            <a:pPr algn="just">
              <a:lnSpc>
                <a:spcPct val="150000"/>
              </a:lnSpc>
              <a:buFont typeface="Arial" panose="020B0604020202020204" pitchFamily="34" charset="0"/>
              <a:buChar char="•"/>
            </a:pPr>
            <a:r>
              <a:rPr lang="en-US" b="1" dirty="0"/>
              <a:t>Basic Concepts of Deep Learning</a:t>
            </a:r>
            <a:r>
              <a:rPr lang="en-US" dirty="0"/>
              <a:t>: An introduction to the basic building blocks of deep learning, such as artificial neural networks (ANNs), backpropagation, activation functions, and training techniques.</a:t>
            </a:r>
          </a:p>
          <a:p>
            <a:pPr algn="just">
              <a:lnSpc>
                <a:spcPct val="150000"/>
              </a:lnSpc>
              <a:buFont typeface="Arial" panose="020B0604020202020204" pitchFamily="34" charset="0"/>
              <a:buChar char="•"/>
            </a:pPr>
            <a:r>
              <a:rPr lang="en-US" b="1" dirty="0"/>
              <a:t>Deep Learning Architectures</a:t>
            </a:r>
            <a:r>
              <a:rPr lang="en-US" dirty="0"/>
              <a:t>: Discusses various architectures used for fraud detection, including:</a:t>
            </a:r>
          </a:p>
          <a:p>
            <a:pPr marL="742950" lvl="1" indent="-285750" algn="just">
              <a:lnSpc>
                <a:spcPct val="150000"/>
              </a:lnSpc>
              <a:buFont typeface="Arial" panose="020B0604020202020204" pitchFamily="34" charset="0"/>
              <a:buChar char="•"/>
            </a:pPr>
            <a:r>
              <a:rPr lang="en-US" b="1" dirty="0"/>
              <a:t>Feedforward Neural Networks (FNNs)</a:t>
            </a:r>
            <a:r>
              <a:rPr lang="en-US" dirty="0"/>
              <a:t>: Basic architecture that can be applied to fraud detection tasks.</a:t>
            </a:r>
          </a:p>
          <a:p>
            <a:pPr marL="742950" lvl="1" indent="-285750" algn="just">
              <a:lnSpc>
                <a:spcPct val="150000"/>
              </a:lnSpc>
              <a:buFont typeface="Arial" panose="020B0604020202020204" pitchFamily="34" charset="0"/>
              <a:buChar char="•"/>
            </a:pPr>
            <a:r>
              <a:rPr lang="en-US" b="1" dirty="0"/>
              <a:t>Convolutional Neural Networks (CNNs)</a:t>
            </a:r>
            <a:r>
              <a:rPr lang="en-US" dirty="0"/>
              <a:t>: Primarily used for image and time-series data but can also be applied to fraud detection through feature extraction.</a:t>
            </a:r>
          </a:p>
          <a:p>
            <a:pPr marL="742950" lvl="1" indent="-285750" algn="just">
              <a:lnSpc>
                <a:spcPct val="150000"/>
              </a:lnSpc>
              <a:buFont typeface="Arial" panose="020B0604020202020204" pitchFamily="34" charset="0"/>
              <a:buChar char="•"/>
            </a:pPr>
            <a:r>
              <a:rPr lang="en-US" b="1" dirty="0"/>
              <a:t>Recurrent Neural Networks (RNNs)</a:t>
            </a:r>
            <a:r>
              <a:rPr lang="en-US" dirty="0"/>
              <a:t> and </a:t>
            </a:r>
            <a:r>
              <a:rPr lang="en-US" b="1" dirty="0"/>
              <a:t>Long Short-Term Memory Networks (LSTMs)</a:t>
            </a:r>
            <a:r>
              <a:rPr lang="en-US" dirty="0"/>
              <a:t>: Used for sequential data like transaction histories and time-series data.</a:t>
            </a:r>
          </a:p>
          <a:p>
            <a:endParaRPr lang="en-IN" dirty="0"/>
          </a:p>
        </p:txBody>
      </p:sp>
    </p:spTree>
    <p:extLst>
      <p:ext uri="{BB962C8B-B14F-4D97-AF65-F5344CB8AC3E}">
        <p14:creationId xmlns:p14="http://schemas.microsoft.com/office/powerpoint/2010/main" val="3261309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89ED9-DA0E-AE14-BA2E-D92C742D316F}"/>
              </a:ext>
            </a:extLst>
          </p:cNvPr>
          <p:cNvSpPr>
            <a:spLocks noGrp="1"/>
          </p:cNvSpPr>
          <p:nvPr>
            <p:ph type="title"/>
          </p:nvPr>
        </p:nvSpPr>
        <p:spPr>
          <a:xfrm>
            <a:off x="1640156" y="634501"/>
            <a:ext cx="8911687" cy="1280890"/>
          </a:xfrm>
        </p:spPr>
        <p:txBody>
          <a:bodyPr/>
          <a:lstStyle/>
          <a:p>
            <a:r>
              <a:rPr lang="en-US" b="1" dirty="0"/>
              <a:t>Credit Card Fraud Detection Problem</a:t>
            </a:r>
            <a:br>
              <a:rPr lang="en-US" b="1" dirty="0"/>
            </a:br>
            <a:endParaRPr lang="en-IN" dirty="0"/>
          </a:p>
        </p:txBody>
      </p:sp>
      <p:sp>
        <p:nvSpPr>
          <p:cNvPr id="3" name="Content Placeholder 2">
            <a:extLst>
              <a:ext uri="{FF2B5EF4-FFF2-40B4-BE49-F238E27FC236}">
                <a16:creationId xmlns:a16="http://schemas.microsoft.com/office/drawing/2014/main" id="{A0AEA722-C111-C58E-C9B1-0B002D20B416}"/>
              </a:ext>
            </a:extLst>
          </p:cNvPr>
          <p:cNvSpPr>
            <a:spLocks noGrp="1"/>
          </p:cNvSpPr>
          <p:nvPr>
            <p:ph idx="1"/>
          </p:nvPr>
        </p:nvSpPr>
        <p:spPr>
          <a:xfrm>
            <a:off x="1640156" y="1641763"/>
            <a:ext cx="9623857" cy="4842163"/>
          </a:xfrm>
        </p:spPr>
        <p:txBody>
          <a:bodyPr>
            <a:normAutofit fontScale="92500" lnSpcReduction="20000"/>
          </a:bodyPr>
          <a:lstStyle/>
          <a:p>
            <a:pPr algn="just">
              <a:lnSpc>
                <a:spcPct val="160000"/>
              </a:lnSpc>
              <a:buFont typeface="Arial" panose="020B0604020202020204" pitchFamily="34" charset="0"/>
              <a:buChar char="•"/>
            </a:pPr>
            <a:r>
              <a:rPr lang="en-US" sz="1900" b="1" dirty="0"/>
              <a:t>Nature of Credit Card Fraud</a:t>
            </a:r>
            <a:r>
              <a:rPr lang="en-US" sz="1900" dirty="0"/>
              <a:t>: Discusses various types of credit card fraud, such as:</a:t>
            </a:r>
          </a:p>
          <a:p>
            <a:pPr marL="742950" lvl="1" indent="-285750" algn="just">
              <a:lnSpc>
                <a:spcPct val="160000"/>
              </a:lnSpc>
              <a:buFont typeface="Arial" panose="020B0604020202020204" pitchFamily="34" charset="0"/>
              <a:buChar char="•"/>
            </a:pPr>
            <a:r>
              <a:rPr lang="en-US" sz="1900" b="1" dirty="0"/>
              <a:t>Card-present fraud</a:t>
            </a:r>
            <a:endParaRPr lang="en-US" sz="1900" dirty="0"/>
          </a:p>
          <a:p>
            <a:pPr marL="742950" lvl="1" indent="-285750" algn="just">
              <a:lnSpc>
                <a:spcPct val="160000"/>
              </a:lnSpc>
              <a:buFont typeface="Arial" panose="020B0604020202020204" pitchFamily="34" charset="0"/>
              <a:buChar char="•"/>
            </a:pPr>
            <a:r>
              <a:rPr lang="en-US" sz="1900" b="1" dirty="0"/>
              <a:t>Card-not-present fraud</a:t>
            </a:r>
            <a:endParaRPr lang="en-US" sz="1900" dirty="0"/>
          </a:p>
          <a:p>
            <a:pPr marL="742950" lvl="1" indent="-285750" algn="just">
              <a:lnSpc>
                <a:spcPct val="160000"/>
              </a:lnSpc>
              <a:buFont typeface="Arial" panose="020B0604020202020204" pitchFamily="34" charset="0"/>
              <a:buChar char="•"/>
            </a:pPr>
            <a:r>
              <a:rPr lang="en-US" sz="1900" b="1" dirty="0"/>
              <a:t>Identity theft</a:t>
            </a:r>
            <a:endParaRPr lang="en-US" sz="1900" dirty="0"/>
          </a:p>
          <a:p>
            <a:pPr marL="742950" lvl="1" indent="-285750" algn="just">
              <a:lnSpc>
                <a:spcPct val="160000"/>
              </a:lnSpc>
              <a:buFont typeface="Arial" panose="020B0604020202020204" pitchFamily="34" charset="0"/>
              <a:buChar char="•"/>
            </a:pPr>
            <a:r>
              <a:rPr lang="en-US" sz="1900" b="1" dirty="0"/>
              <a:t>Account takeover</a:t>
            </a:r>
            <a:endParaRPr lang="en-US" sz="1900" dirty="0"/>
          </a:p>
          <a:p>
            <a:pPr algn="just">
              <a:lnSpc>
                <a:spcPct val="160000"/>
              </a:lnSpc>
              <a:buFont typeface="Arial" panose="020B0604020202020204" pitchFamily="34" charset="0"/>
              <a:buChar char="•"/>
            </a:pPr>
            <a:r>
              <a:rPr lang="en-US" sz="1900" b="1" dirty="0"/>
              <a:t>Challenges in Detection</a:t>
            </a:r>
            <a:r>
              <a:rPr lang="en-US" sz="1900" dirty="0"/>
              <a:t>: Highlights the inherent challenges, such as:</a:t>
            </a:r>
          </a:p>
          <a:p>
            <a:pPr marL="742950" lvl="1" indent="-285750" algn="just">
              <a:lnSpc>
                <a:spcPct val="160000"/>
              </a:lnSpc>
              <a:buFont typeface="Arial" panose="020B0604020202020204" pitchFamily="34" charset="0"/>
              <a:buChar char="•"/>
            </a:pPr>
            <a:r>
              <a:rPr lang="en-US" sz="1900" b="1" dirty="0"/>
              <a:t>Imbalanced Datasets</a:t>
            </a:r>
            <a:r>
              <a:rPr lang="en-US" sz="1900" dirty="0"/>
              <a:t>: Fraudulent transactions are much rarer than legitimate ones.</a:t>
            </a:r>
          </a:p>
          <a:p>
            <a:pPr marL="742950" lvl="1" indent="-285750" algn="just">
              <a:lnSpc>
                <a:spcPct val="160000"/>
              </a:lnSpc>
              <a:buFont typeface="Arial" panose="020B0604020202020204" pitchFamily="34" charset="0"/>
              <a:buChar char="•"/>
            </a:pPr>
            <a:r>
              <a:rPr lang="en-US" sz="1900" b="1" dirty="0"/>
              <a:t>Real-time Detection</a:t>
            </a:r>
            <a:r>
              <a:rPr lang="en-US" sz="1900" dirty="0"/>
              <a:t>: The need to process transactions quickly to prevent losses.</a:t>
            </a:r>
          </a:p>
          <a:p>
            <a:endParaRPr lang="en-IN" dirty="0"/>
          </a:p>
        </p:txBody>
      </p:sp>
    </p:spTree>
    <p:extLst>
      <p:ext uri="{BB962C8B-B14F-4D97-AF65-F5344CB8AC3E}">
        <p14:creationId xmlns:p14="http://schemas.microsoft.com/office/powerpoint/2010/main" val="38034251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ACCA3-9606-5550-BD5F-898C9A80D7A4}"/>
              </a:ext>
            </a:extLst>
          </p:cNvPr>
          <p:cNvSpPr>
            <a:spLocks noGrp="1"/>
          </p:cNvSpPr>
          <p:nvPr>
            <p:ph type="title"/>
          </p:nvPr>
        </p:nvSpPr>
        <p:spPr>
          <a:xfrm>
            <a:off x="1735282" y="624110"/>
            <a:ext cx="8911687" cy="1280890"/>
          </a:xfrm>
        </p:spPr>
        <p:txBody>
          <a:bodyPr>
            <a:normAutofit fontScale="90000"/>
          </a:bodyPr>
          <a:lstStyle/>
          <a:p>
            <a:r>
              <a:rPr lang="en-IN" sz="4000" b="1" dirty="0"/>
              <a:t>Deep Learning Algorithms for Fraud Detection</a:t>
            </a:r>
            <a:br>
              <a:rPr lang="en-IN" b="1" dirty="0"/>
            </a:br>
            <a:endParaRPr lang="en-IN" dirty="0"/>
          </a:p>
        </p:txBody>
      </p:sp>
      <p:sp>
        <p:nvSpPr>
          <p:cNvPr id="3" name="Content Placeholder 2">
            <a:extLst>
              <a:ext uri="{FF2B5EF4-FFF2-40B4-BE49-F238E27FC236}">
                <a16:creationId xmlns:a16="http://schemas.microsoft.com/office/drawing/2014/main" id="{668190D4-85EE-21D3-4331-AF092D72CBDF}"/>
              </a:ext>
            </a:extLst>
          </p:cNvPr>
          <p:cNvSpPr>
            <a:spLocks noGrp="1"/>
          </p:cNvSpPr>
          <p:nvPr>
            <p:ph idx="1"/>
          </p:nvPr>
        </p:nvSpPr>
        <p:spPr>
          <a:xfrm>
            <a:off x="1735282" y="1905000"/>
            <a:ext cx="9665421" cy="4599709"/>
          </a:xfrm>
        </p:spPr>
        <p:txBody>
          <a:bodyPr>
            <a:normAutofit/>
          </a:bodyPr>
          <a:lstStyle/>
          <a:p>
            <a:pPr algn="just">
              <a:lnSpc>
                <a:spcPct val="150000"/>
              </a:lnSpc>
              <a:buFont typeface="Arial" panose="020B0604020202020204" pitchFamily="34" charset="0"/>
              <a:buChar char="•"/>
            </a:pPr>
            <a:r>
              <a:rPr lang="en-IN" b="1" dirty="0"/>
              <a:t>Feedforward Neural Networks (FNN)</a:t>
            </a:r>
            <a:r>
              <a:rPr lang="en-IN" dirty="0"/>
              <a:t>: Explains how simple neural networks are used to classify fraudulent and legitimate transactions.</a:t>
            </a:r>
          </a:p>
          <a:p>
            <a:pPr algn="just">
              <a:lnSpc>
                <a:spcPct val="150000"/>
              </a:lnSpc>
              <a:buFont typeface="Arial" panose="020B0604020202020204" pitchFamily="34" charset="0"/>
              <a:buChar char="•"/>
            </a:pPr>
            <a:r>
              <a:rPr lang="en-IN" b="1" dirty="0"/>
              <a:t>Recurrent Neural Networks (RNN) and LSTMs</a:t>
            </a:r>
            <a:r>
              <a:rPr lang="en-IN" dirty="0"/>
              <a:t>: Their strength in </a:t>
            </a:r>
            <a:r>
              <a:rPr lang="en-IN" dirty="0" err="1"/>
              <a:t>analyzing</a:t>
            </a:r>
            <a:r>
              <a:rPr lang="en-IN" dirty="0"/>
              <a:t> sequences (such as transaction time series) to detect fraud based on user </a:t>
            </a:r>
            <a:r>
              <a:rPr lang="en-IN" dirty="0" err="1"/>
              <a:t>behavior</a:t>
            </a:r>
            <a:r>
              <a:rPr lang="en-IN" dirty="0"/>
              <a:t> patterns.</a:t>
            </a:r>
          </a:p>
          <a:p>
            <a:pPr algn="just">
              <a:lnSpc>
                <a:spcPct val="150000"/>
              </a:lnSpc>
              <a:buFont typeface="Arial" panose="020B0604020202020204" pitchFamily="34" charset="0"/>
              <a:buChar char="•"/>
            </a:pPr>
            <a:r>
              <a:rPr lang="en-IN" b="1" dirty="0"/>
              <a:t>Convolutional Neural Networks (CNN)</a:t>
            </a:r>
            <a:r>
              <a:rPr lang="en-IN" dirty="0"/>
              <a:t>: Though traditionally used in image recognition, CNNs can also detect fraud by </a:t>
            </a:r>
            <a:r>
              <a:rPr lang="en-IN" dirty="0" err="1"/>
              <a:t>analyzing</a:t>
            </a:r>
            <a:r>
              <a:rPr lang="en-IN" dirty="0"/>
              <a:t> transaction data in a grid-like structure, identifying spatial patterns.</a:t>
            </a:r>
          </a:p>
          <a:p>
            <a:pPr algn="just">
              <a:lnSpc>
                <a:spcPct val="150000"/>
              </a:lnSpc>
              <a:buFont typeface="Arial" panose="020B0604020202020204" pitchFamily="34" charset="0"/>
              <a:buChar char="•"/>
            </a:pPr>
            <a:r>
              <a:rPr lang="en-IN" b="1" dirty="0"/>
              <a:t>Autoencoders for Anomaly Detection</a:t>
            </a:r>
            <a:r>
              <a:rPr lang="en-IN" dirty="0"/>
              <a:t>: How unsupervised learning methods like autoencoders are used to identify outliers (fraudulent transactions) based on reconstruction error.</a:t>
            </a:r>
          </a:p>
        </p:txBody>
      </p:sp>
    </p:spTree>
    <p:extLst>
      <p:ext uri="{BB962C8B-B14F-4D97-AF65-F5344CB8AC3E}">
        <p14:creationId xmlns:p14="http://schemas.microsoft.com/office/powerpoint/2010/main" val="19347520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27CEB-BF28-CB00-E349-3FEAFD7D3AD2}"/>
              </a:ext>
            </a:extLst>
          </p:cNvPr>
          <p:cNvSpPr>
            <a:spLocks noGrp="1"/>
          </p:cNvSpPr>
          <p:nvPr>
            <p:ph type="title"/>
          </p:nvPr>
        </p:nvSpPr>
        <p:spPr>
          <a:xfrm>
            <a:off x="1740871" y="603328"/>
            <a:ext cx="8911687" cy="1280890"/>
          </a:xfrm>
        </p:spPr>
        <p:txBody>
          <a:bodyPr>
            <a:normAutofit fontScale="90000"/>
          </a:bodyPr>
          <a:lstStyle/>
          <a:p>
            <a:r>
              <a:rPr lang="en-US" sz="4000" b="1" dirty="0"/>
              <a:t>Challenges in Deep Learning for Fraud Detection</a:t>
            </a:r>
            <a:br>
              <a:rPr lang="en-US" b="1" dirty="0"/>
            </a:br>
            <a:endParaRPr lang="en-IN" dirty="0"/>
          </a:p>
        </p:txBody>
      </p:sp>
      <p:sp>
        <p:nvSpPr>
          <p:cNvPr id="3" name="Content Placeholder 2">
            <a:extLst>
              <a:ext uri="{FF2B5EF4-FFF2-40B4-BE49-F238E27FC236}">
                <a16:creationId xmlns:a16="http://schemas.microsoft.com/office/drawing/2014/main" id="{2CB44113-516D-F002-BF22-41DFE2BB2D8D}"/>
              </a:ext>
            </a:extLst>
          </p:cNvPr>
          <p:cNvSpPr>
            <a:spLocks noGrp="1"/>
          </p:cNvSpPr>
          <p:nvPr>
            <p:ph idx="1"/>
          </p:nvPr>
        </p:nvSpPr>
        <p:spPr>
          <a:xfrm>
            <a:off x="1496290" y="1884218"/>
            <a:ext cx="10484427" cy="4973782"/>
          </a:xfrm>
        </p:spPr>
        <p:txBody>
          <a:bodyPr>
            <a:normAutofit lnSpcReduction="10000"/>
          </a:bodyPr>
          <a:lstStyle/>
          <a:p>
            <a:pPr algn="just">
              <a:lnSpc>
                <a:spcPct val="150000"/>
              </a:lnSpc>
              <a:buFont typeface="Arial" panose="020B0604020202020204" pitchFamily="34" charset="0"/>
              <a:buChar char="•"/>
            </a:pPr>
            <a:r>
              <a:rPr lang="en-US" b="1" dirty="0"/>
              <a:t>Data Imbalance</a:t>
            </a:r>
            <a:r>
              <a:rPr lang="en-US" dirty="0"/>
              <a:t>: The challenge of detecting rare fraud events, as the dataset is typically heavily imbalanced.</a:t>
            </a:r>
          </a:p>
          <a:p>
            <a:pPr algn="just">
              <a:lnSpc>
                <a:spcPct val="150000"/>
              </a:lnSpc>
              <a:buFont typeface="Arial" panose="020B0604020202020204" pitchFamily="34" charset="0"/>
              <a:buChar char="•"/>
            </a:pPr>
            <a:r>
              <a:rPr lang="en-US" b="1" dirty="0"/>
              <a:t>Overfitting</a:t>
            </a:r>
            <a:r>
              <a:rPr lang="en-US" dirty="0"/>
              <a:t>: Deep learning models are prone to overfitting, especially when there is insufficient training data or the data is noisy.</a:t>
            </a:r>
          </a:p>
          <a:p>
            <a:pPr algn="just">
              <a:lnSpc>
                <a:spcPct val="150000"/>
              </a:lnSpc>
              <a:buFont typeface="Arial" panose="020B0604020202020204" pitchFamily="34" charset="0"/>
              <a:buChar char="•"/>
            </a:pPr>
            <a:r>
              <a:rPr lang="en-US" b="1" dirty="0"/>
              <a:t>Interpretability</a:t>
            </a:r>
            <a:r>
              <a:rPr lang="en-US" dirty="0"/>
              <a:t>: Deep learning models, especially deep neural networks, are often considered black-box models, making it difficult to explain the reasoning behind fraud predictions.</a:t>
            </a:r>
          </a:p>
          <a:p>
            <a:pPr algn="just">
              <a:lnSpc>
                <a:spcPct val="150000"/>
              </a:lnSpc>
              <a:buFont typeface="Arial" panose="020B0604020202020204" pitchFamily="34" charset="0"/>
              <a:buChar char="•"/>
            </a:pPr>
            <a:r>
              <a:rPr lang="en-US" b="1" dirty="0"/>
              <a:t>Real-time Processing and Latency</a:t>
            </a:r>
            <a:r>
              <a:rPr lang="en-US" dirty="0"/>
              <a:t>: The need for fraud detection systems to work in real-time or near-real-time, with minimal latency.</a:t>
            </a:r>
          </a:p>
          <a:p>
            <a:pPr algn="just">
              <a:lnSpc>
                <a:spcPct val="150000"/>
              </a:lnSpc>
              <a:buFont typeface="Arial" panose="020B0604020202020204" pitchFamily="34" charset="0"/>
              <a:buChar char="•"/>
            </a:pPr>
            <a:r>
              <a:rPr lang="en-US" b="1" dirty="0"/>
              <a:t>Evolving Fraud Techniques</a:t>
            </a:r>
            <a:r>
              <a:rPr lang="en-US" dirty="0"/>
              <a:t>: Fraud tactics change over time, requiring models to adapt dynamically.</a:t>
            </a:r>
          </a:p>
        </p:txBody>
      </p:sp>
    </p:spTree>
    <p:extLst>
      <p:ext uri="{BB962C8B-B14F-4D97-AF65-F5344CB8AC3E}">
        <p14:creationId xmlns:p14="http://schemas.microsoft.com/office/powerpoint/2010/main" val="3644932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8D911-98E3-53CA-792E-7AAE772C0562}"/>
              </a:ext>
            </a:extLst>
          </p:cNvPr>
          <p:cNvSpPr>
            <a:spLocks noGrp="1"/>
          </p:cNvSpPr>
          <p:nvPr>
            <p:ph type="title"/>
          </p:nvPr>
        </p:nvSpPr>
        <p:spPr>
          <a:xfrm>
            <a:off x="1907125" y="561764"/>
            <a:ext cx="8911687" cy="1280890"/>
          </a:xfrm>
        </p:spPr>
        <p:txBody>
          <a:bodyPr/>
          <a:lstStyle/>
          <a:p>
            <a:r>
              <a:rPr lang="en-IN" dirty="0"/>
              <a:t>Software Details</a:t>
            </a:r>
          </a:p>
        </p:txBody>
      </p:sp>
      <p:sp>
        <p:nvSpPr>
          <p:cNvPr id="3" name="Content Placeholder 2">
            <a:extLst>
              <a:ext uri="{FF2B5EF4-FFF2-40B4-BE49-F238E27FC236}">
                <a16:creationId xmlns:a16="http://schemas.microsoft.com/office/drawing/2014/main" id="{566DC431-6779-DE5E-4BAE-400DF0F66205}"/>
              </a:ext>
            </a:extLst>
          </p:cNvPr>
          <p:cNvSpPr>
            <a:spLocks noGrp="1"/>
          </p:cNvSpPr>
          <p:nvPr>
            <p:ph idx="1"/>
          </p:nvPr>
        </p:nvSpPr>
        <p:spPr>
          <a:xfrm>
            <a:off x="1537854" y="1593272"/>
            <a:ext cx="9686203" cy="3893127"/>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264233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B999F-BBB7-FEB3-EB6B-235225C00A0C}"/>
              </a:ext>
            </a:extLst>
          </p:cNvPr>
          <p:cNvSpPr>
            <a:spLocks noGrp="1"/>
          </p:cNvSpPr>
          <p:nvPr>
            <p:ph type="title"/>
          </p:nvPr>
        </p:nvSpPr>
        <p:spPr>
          <a:xfrm>
            <a:off x="1886343" y="655283"/>
            <a:ext cx="8911687" cy="1280890"/>
          </a:xfrm>
        </p:spPr>
        <p:txBody>
          <a:bodyPr/>
          <a:lstStyle/>
          <a:p>
            <a:r>
              <a:rPr lang="en-IN" dirty="0"/>
              <a:t>Front End</a:t>
            </a:r>
          </a:p>
        </p:txBody>
      </p:sp>
      <p:sp>
        <p:nvSpPr>
          <p:cNvPr id="3" name="Content Placeholder 2">
            <a:extLst>
              <a:ext uri="{FF2B5EF4-FFF2-40B4-BE49-F238E27FC236}">
                <a16:creationId xmlns:a16="http://schemas.microsoft.com/office/drawing/2014/main" id="{9B22CD39-00AC-4038-51BC-F9F6E4618E36}"/>
              </a:ext>
            </a:extLst>
          </p:cNvPr>
          <p:cNvSpPr>
            <a:spLocks noGrp="1"/>
          </p:cNvSpPr>
          <p:nvPr>
            <p:ph idx="1"/>
          </p:nvPr>
        </p:nvSpPr>
        <p:spPr>
          <a:xfrm>
            <a:off x="1393970" y="1499755"/>
            <a:ext cx="9997930" cy="4246418"/>
          </a:xfrm>
        </p:spPr>
        <p:txBody>
          <a:bodyPr>
            <a:normAutofit fontScale="85000" lnSpcReduction="10000"/>
          </a:bodyPr>
          <a:lstStyle/>
          <a:p>
            <a:pPr algn="just">
              <a:lnSpc>
                <a:spcPct val="150000"/>
              </a:lnSpc>
              <a:buFont typeface="Arial" panose="020B0604020202020204" pitchFamily="34" charset="0"/>
              <a:buChar char="•"/>
            </a:pPr>
            <a:r>
              <a:rPr lang="en-US" sz="21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21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173256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86613-1817-4BC7-8EA3-7CE56056EC6B}"/>
              </a:ext>
            </a:extLst>
          </p:cNvPr>
          <p:cNvSpPr>
            <a:spLocks noGrp="1"/>
          </p:cNvSpPr>
          <p:nvPr>
            <p:ph type="title"/>
          </p:nvPr>
        </p:nvSpPr>
        <p:spPr>
          <a:xfrm>
            <a:off x="1917516" y="665674"/>
            <a:ext cx="8911687" cy="1280890"/>
          </a:xfrm>
        </p:spPr>
        <p:txBody>
          <a:bodyPr/>
          <a:lstStyle/>
          <a:p>
            <a:r>
              <a:rPr lang="en-IN" dirty="0"/>
              <a:t>Database</a:t>
            </a:r>
          </a:p>
        </p:txBody>
      </p:sp>
      <p:sp>
        <p:nvSpPr>
          <p:cNvPr id="3" name="Content Placeholder 2">
            <a:extLst>
              <a:ext uri="{FF2B5EF4-FFF2-40B4-BE49-F238E27FC236}">
                <a16:creationId xmlns:a16="http://schemas.microsoft.com/office/drawing/2014/main" id="{8805227C-99A0-821E-5C22-7E720DDF7B8A}"/>
              </a:ext>
            </a:extLst>
          </p:cNvPr>
          <p:cNvSpPr>
            <a:spLocks noGrp="1"/>
          </p:cNvSpPr>
          <p:nvPr>
            <p:ph idx="1"/>
          </p:nvPr>
        </p:nvSpPr>
        <p:spPr>
          <a:xfrm>
            <a:off x="1665722" y="1433945"/>
            <a:ext cx="10141815" cy="4591577"/>
          </a:xfrm>
        </p:spPr>
        <p:txBody>
          <a:bodyPr>
            <a:normAutofit/>
          </a:bodyPr>
          <a:lstStyle/>
          <a:p>
            <a:pPr algn="just">
              <a:lnSpc>
                <a:spcPct val="150000"/>
              </a:lnSpc>
              <a:buFont typeface="Arial" panose="020B0604020202020204" pitchFamily="34" charset="0"/>
              <a:buChar char="•"/>
            </a:pPr>
            <a:r>
              <a:rPr lang="en-US"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1839115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8BF4D-6BE4-3AA8-D476-08A1ED5D5519}"/>
              </a:ext>
            </a:extLst>
          </p:cNvPr>
          <p:cNvSpPr>
            <a:spLocks noGrp="1"/>
          </p:cNvSpPr>
          <p:nvPr>
            <p:ph type="title"/>
          </p:nvPr>
        </p:nvSpPr>
        <p:spPr>
          <a:xfrm>
            <a:off x="1823998" y="613719"/>
            <a:ext cx="8911687" cy="1280890"/>
          </a:xfrm>
        </p:spPr>
        <p:txBody>
          <a:bodyPr/>
          <a:lstStyle/>
          <a:p>
            <a:r>
              <a:rPr lang="en-IN" dirty="0"/>
              <a:t>Front End</a:t>
            </a:r>
          </a:p>
        </p:txBody>
      </p:sp>
      <p:sp>
        <p:nvSpPr>
          <p:cNvPr id="3" name="Content Placeholder 2">
            <a:extLst>
              <a:ext uri="{FF2B5EF4-FFF2-40B4-BE49-F238E27FC236}">
                <a16:creationId xmlns:a16="http://schemas.microsoft.com/office/drawing/2014/main" id="{5B9403B6-E662-9CCB-D1C2-96D57A4B464D}"/>
              </a:ext>
            </a:extLst>
          </p:cNvPr>
          <p:cNvSpPr>
            <a:spLocks noGrp="1"/>
          </p:cNvSpPr>
          <p:nvPr>
            <p:ph idx="1"/>
          </p:nvPr>
        </p:nvSpPr>
        <p:spPr>
          <a:xfrm>
            <a:off x="1362797" y="1672937"/>
            <a:ext cx="10048297" cy="4300631"/>
          </a:xfrm>
        </p:spPr>
        <p:txBody>
          <a:bodyPr>
            <a:normAutofit fontScale="85000" lnSpcReduction="10000"/>
          </a:bodyPr>
          <a:lstStyle/>
          <a:p>
            <a:pPr algn="just">
              <a:lnSpc>
                <a:spcPct val="150000"/>
              </a:lnSpc>
              <a:buFont typeface="Arial" panose="020B0604020202020204" pitchFamily="34" charset="0"/>
              <a:buChar char="•"/>
            </a:pPr>
            <a:r>
              <a:rPr lang="en-US" sz="21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21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7146269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2AC58-D262-270A-098D-BB562B453062}"/>
              </a:ext>
            </a:extLst>
          </p:cNvPr>
          <p:cNvSpPr>
            <a:spLocks noGrp="1"/>
          </p:cNvSpPr>
          <p:nvPr>
            <p:ph type="title"/>
          </p:nvPr>
        </p:nvSpPr>
        <p:spPr>
          <a:xfrm>
            <a:off x="1751261" y="634501"/>
            <a:ext cx="8911687" cy="1280890"/>
          </a:xfrm>
        </p:spPr>
        <p:txBody>
          <a:bodyPr/>
          <a:lstStyle/>
          <a:p>
            <a:r>
              <a:rPr lang="en-IN" dirty="0"/>
              <a:t>Cloud Web Server</a:t>
            </a:r>
          </a:p>
        </p:txBody>
      </p:sp>
      <p:sp>
        <p:nvSpPr>
          <p:cNvPr id="3" name="Content Placeholder 2">
            <a:extLst>
              <a:ext uri="{FF2B5EF4-FFF2-40B4-BE49-F238E27FC236}">
                <a16:creationId xmlns:a16="http://schemas.microsoft.com/office/drawing/2014/main" id="{B01C7052-B5D7-A1B3-62A1-7F4FE046F3B0}"/>
              </a:ext>
            </a:extLst>
          </p:cNvPr>
          <p:cNvSpPr>
            <a:spLocks noGrp="1"/>
          </p:cNvSpPr>
          <p:nvPr>
            <p:ph idx="1"/>
          </p:nvPr>
        </p:nvSpPr>
        <p:spPr>
          <a:xfrm>
            <a:off x="1143001" y="1454728"/>
            <a:ext cx="10860375" cy="4893462"/>
          </a:xfrm>
        </p:spPr>
        <p:txBody>
          <a:bodyPr>
            <a:normAutofit/>
          </a:bodyPr>
          <a:lstStyle/>
          <a:p>
            <a:pPr algn="just">
              <a:lnSpc>
                <a:spcPct val="160000"/>
              </a:lnSpc>
              <a:buFont typeface="Arial" panose="020B0604020202020204" pitchFamily="34" charset="0"/>
              <a:buChar char="•"/>
            </a:pPr>
            <a:r>
              <a:rPr lang="en-US"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buFont typeface="Arial" panose="020B0604020202020204" pitchFamily="34" charset="0"/>
              <a:buChar char="•"/>
            </a:pPr>
            <a:r>
              <a:rPr lang="en-US"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buFont typeface="Arial" panose="020B0604020202020204" pitchFamily="34" charset="0"/>
              <a:buChar char="•"/>
            </a:pPr>
            <a:r>
              <a:rPr lang="en-US" dirty="0">
                <a:cs typeface="Times New Roman" panose="02020603050405020304" pitchFamily="18" charset="0"/>
              </a:rPr>
              <a:t>It provides a flexible environment for the developers which allows them to work on projects from anywhere using any device with internet access.</a:t>
            </a:r>
            <a:endParaRPr lang="en-IN" dirty="0">
              <a:cs typeface="Times New Roman" panose="02020603050405020304" pitchFamily="18" charset="0"/>
            </a:endParaRPr>
          </a:p>
          <a:p>
            <a:endParaRPr lang="en-IN" dirty="0"/>
          </a:p>
        </p:txBody>
      </p:sp>
    </p:spTree>
    <p:extLst>
      <p:ext uri="{BB962C8B-B14F-4D97-AF65-F5344CB8AC3E}">
        <p14:creationId xmlns:p14="http://schemas.microsoft.com/office/powerpoint/2010/main" val="22116644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5E1C0-408D-EF09-56B9-438188DDD6BF}"/>
              </a:ext>
            </a:extLst>
          </p:cNvPr>
          <p:cNvSpPr>
            <a:spLocks noGrp="1"/>
          </p:cNvSpPr>
          <p:nvPr>
            <p:ph type="title"/>
          </p:nvPr>
        </p:nvSpPr>
        <p:spPr>
          <a:xfrm>
            <a:off x="2042207" y="696846"/>
            <a:ext cx="8911687" cy="1280890"/>
          </a:xfrm>
        </p:spPr>
        <p:txBody>
          <a:bodyPr/>
          <a:lstStyle/>
          <a:p>
            <a:r>
              <a:rPr lang="en-US" dirty="0"/>
              <a:t>SOFTWARE REQUIREMENTS:</a:t>
            </a:r>
            <a:endParaRPr lang="en-IN" dirty="0"/>
          </a:p>
        </p:txBody>
      </p:sp>
      <p:sp>
        <p:nvSpPr>
          <p:cNvPr id="3" name="Content Placeholder 2">
            <a:extLst>
              <a:ext uri="{FF2B5EF4-FFF2-40B4-BE49-F238E27FC236}">
                <a16:creationId xmlns:a16="http://schemas.microsoft.com/office/drawing/2014/main" id="{BAB71DA7-2E0D-704E-2E69-7DE0651456D9}"/>
              </a:ext>
            </a:extLst>
          </p:cNvPr>
          <p:cNvSpPr>
            <a:spLocks noGrp="1"/>
          </p:cNvSpPr>
          <p:nvPr>
            <p:ph idx="1"/>
          </p:nvPr>
        </p:nvSpPr>
        <p:spPr>
          <a:xfrm>
            <a:off x="2339830" y="1821873"/>
            <a:ext cx="8915400" cy="3777622"/>
          </a:xfrm>
        </p:spPr>
        <p:txBody>
          <a:bodyPr/>
          <a:lstStyle/>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10707894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80030-DC36-E581-848D-5184B9DE9370}"/>
              </a:ext>
            </a:extLst>
          </p:cNvPr>
          <p:cNvSpPr>
            <a:spLocks noGrp="1"/>
          </p:cNvSpPr>
          <p:nvPr>
            <p:ph type="title"/>
          </p:nvPr>
        </p:nvSpPr>
        <p:spPr>
          <a:xfrm>
            <a:off x="2114943" y="592937"/>
            <a:ext cx="8911687" cy="1280890"/>
          </a:xfrm>
        </p:spPr>
        <p:txBody>
          <a:bodyPr/>
          <a:lstStyle/>
          <a:p>
            <a:r>
              <a:rPr lang="en-US" dirty="0"/>
              <a:t>HARDWARE REQUIREMENTS:</a:t>
            </a:r>
            <a:endParaRPr lang="en-IN" dirty="0"/>
          </a:p>
        </p:txBody>
      </p:sp>
      <p:sp>
        <p:nvSpPr>
          <p:cNvPr id="3" name="Content Placeholder 2">
            <a:extLst>
              <a:ext uri="{FF2B5EF4-FFF2-40B4-BE49-F238E27FC236}">
                <a16:creationId xmlns:a16="http://schemas.microsoft.com/office/drawing/2014/main" id="{C86B6232-93DE-4719-6609-E5E8F46DD1FF}"/>
              </a:ext>
            </a:extLst>
          </p:cNvPr>
          <p:cNvSpPr>
            <a:spLocks noGrp="1"/>
          </p:cNvSpPr>
          <p:nvPr>
            <p:ph idx="1"/>
          </p:nvPr>
        </p:nvSpPr>
        <p:spPr>
          <a:xfrm>
            <a:off x="2786640" y="1540189"/>
            <a:ext cx="8915400" cy="3777622"/>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3586848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20036E-C3F5-3EB8-1C62-9E2A4573F4D2}"/>
              </a:ext>
            </a:extLst>
          </p:cNvPr>
          <p:cNvSpPr>
            <a:spLocks noGrp="1"/>
          </p:cNvSpPr>
          <p:nvPr>
            <p:ph type="title"/>
          </p:nvPr>
        </p:nvSpPr>
        <p:spPr>
          <a:xfrm>
            <a:off x="1927907" y="613719"/>
            <a:ext cx="8911687" cy="128089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C84E6830-A092-5FDA-4F5E-EF519691EE97}"/>
              </a:ext>
            </a:extLst>
          </p:cNvPr>
          <p:cNvSpPr>
            <a:spLocks noGrp="1"/>
          </p:cNvSpPr>
          <p:nvPr>
            <p:ph idx="1"/>
          </p:nvPr>
        </p:nvSpPr>
        <p:spPr>
          <a:xfrm>
            <a:off x="1091047" y="1402772"/>
            <a:ext cx="11003972" cy="5330537"/>
          </a:xfrm>
        </p:spPr>
        <p:txBody>
          <a:bodyPr>
            <a:noAutofit/>
          </a:bodyPr>
          <a:lstStyle/>
          <a:p>
            <a:pPr algn="just">
              <a:lnSpc>
                <a:spcPct val="160000"/>
              </a:lnSpc>
            </a:pPr>
            <a:r>
              <a:rPr lang="en-US" dirty="0"/>
              <a:t>Credit card frauds are an increasing threat to the financial institutions. Fraudsters tend to come up with new fraud methods every now and then. A robust classifier is one that can cope with the changing nature of the frauds.</a:t>
            </a:r>
          </a:p>
          <a:p>
            <a:pPr algn="just">
              <a:lnSpc>
                <a:spcPct val="160000"/>
              </a:lnSpc>
            </a:pPr>
            <a:r>
              <a:rPr lang="en-US" dirty="0"/>
              <a:t> Accurately predicting the fraud cases and reducing the number of false positives is the foremost priority of a fraud detection systems. The performance of machine learning methods varies for each business case. </a:t>
            </a:r>
          </a:p>
          <a:p>
            <a:pPr algn="just">
              <a:lnSpc>
                <a:spcPct val="160000"/>
              </a:lnSpc>
            </a:pPr>
            <a:r>
              <a:rPr lang="en-US" dirty="0"/>
              <a:t>Type of input data is a dominant factor driving the machine learning model. For credit card detection, number of features, number of transactions and correlation between the features is an important factor in determining model performance.</a:t>
            </a:r>
          </a:p>
          <a:p>
            <a:pPr algn="just">
              <a:lnSpc>
                <a:spcPct val="160000"/>
              </a:lnSpc>
            </a:pPr>
            <a:endParaRPr lang="en-IN" dirty="0"/>
          </a:p>
        </p:txBody>
      </p:sp>
    </p:spTree>
    <p:extLst>
      <p:ext uri="{BB962C8B-B14F-4D97-AF65-F5344CB8AC3E}">
        <p14:creationId xmlns:p14="http://schemas.microsoft.com/office/powerpoint/2010/main" val="2037931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F07ACA-3FE2-75CB-6724-B2FEE05349D8}"/>
              </a:ext>
            </a:extLst>
          </p:cNvPr>
          <p:cNvSpPr>
            <a:spLocks noGrp="1"/>
          </p:cNvSpPr>
          <p:nvPr>
            <p:ph idx="4294967295"/>
          </p:nvPr>
        </p:nvSpPr>
        <p:spPr>
          <a:xfrm>
            <a:off x="1222663" y="1271155"/>
            <a:ext cx="10529455" cy="5275117"/>
          </a:xfrm>
        </p:spPr>
        <p:txBody>
          <a:bodyPr>
            <a:noAutofit/>
          </a:bodyPr>
          <a:lstStyle/>
          <a:p>
            <a:pPr algn="just">
              <a:lnSpc>
                <a:spcPct val="150000"/>
              </a:lnSpc>
            </a:pPr>
            <a:r>
              <a:rPr lang="en-US" dirty="0"/>
              <a:t>Deep learning methods such as CNN and LSTM are associated with image processing and NLP respectively. Using these methods for credit card fraud detection yielded better performance than traditional algorithms.</a:t>
            </a:r>
          </a:p>
          <a:p>
            <a:pPr algn="just">
              <a:lnSpc>
                <a:spcPct val="150000"/>
              </a:lnSpc>
            </a:pPr>
            <a:r>
              <a:rPr lang="en-US" dirty="0"/>
              <a:t>Using these methods for credit card fraud detection yielded better performance than traditional algorithms. While all the algorithms performed side to side, LSTM with 50 blocks was the one on top with F1-Score of 84.85%. In this study, sampling methods have been used to deal with the class imbalance problem. </a:t>
            </a:r>
          </a:p>
          <a:p>
            <a:pPr algn="just">
              <a:lnSpc>
                <a:spcPct val="150000"/>
              </a:lnSpc>
            </a:pPr>
            <a:r>
              <a:rPr lang="en-US" dirty="0"/>
              <a:t>Using various sampling methods increased the performance on existing examples but decreased it significantly on the newly unseen data. The performance on unseen data was increased as the class imbalance was increased. Future work associated with this study is to explore hyperparameters used to construct deep learning methods to improve model performance.</a:t>
            </a:r>
            <a:endParaRPr lang="en-IN" dirty="0"/>
          </a:p>
        </p:txBody>
      </p:sp>
    </p:spTree>
    <p:extLst>
      <p:ext uri="{BB962C8B-B14F-4D97-AF65-F5344CB8AC3E}">
        <p14:creationId xmlns:p14="http://schemas.microsoft.com/office/powerpoint/2010/main" val="305285292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31</TotalTime>
  <Words>2629</Words>
  <Application>Microsoft Office PowerPoint</Application>
  <PresentationFormat>Widescreen</PresentationFormat>
  <Paragraphs>109</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Century Gothic</vt:lpstr>
      <vt:lpstr>Times New Roman</vt:lpstr>
      <vt:lpstr>Wingdings 3</vt:lpstr>
      <vt:lpstr>Wisp</vt:lpstr>
      <vt:lpstr>PowerPoint Presentation</vt:lpstr>
      <vt:lpstr>Abstract</vt:lpstr>
      <vt:lpstr>PowerPoint Presentation</vt:lpstr>
      <vt:lpstr>Objective</vt:lpstr>
      <vt:lpstr>Existing System</vt:lpstr>
      <vt:lpstr>Disadvantage</vt:lpstr>
      <vt:lpstr>PROPOSED SYSTEM :</vt:lpstr>
      <vt:lpstr>Advantage</vt:lpstr>
      <vt:lpstr>PowerPoint Presentation</vt:lpstr>
      <vt:lpstr>Introduction</vt:lpstr>
      <vt:lpstr>PowerPoint Presentation</vt:lpstr>
      <vt:lpstr>MODULES</vt:lpstr>
      <vt:lpstr>Fundamentals of Deep Learning </vt:lpstr>
      <vt:lpstr>Credit Card Fraud Detection Problem </vt:lpstr>
      <vt:lpstr>Deep Learning Algorithms for Fraud Detection </vt:lpstr>
      <vt:lpstr>Challenges in Deep Learning for Fraud Detection </vt:lpstr>
      <vt:lpstr>Software Details</vt:lpstr>
      <vt:lpstr>Front End</vt:lpstr>
      <vt:lpstr>Database</vt:lpstr>
      <vt:lpstr>Front End</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2024-12-01T06:41:30Z</dcterms:created>
  <dcterms:modified xsi:type="dcterms:W3CDTF">2024-12-01T07:12:32Z</dcterms:modified>
</cp:coreProperties>
</file>