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1007533" y="0"/>
            <a:ext cx="7934348"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8941881"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2611808" y="3428998"/>
            <a:ext cx="5518066" cy="2268559"/>
          </a:xfrm>
        </p:spPr>
        <p:txBody>
          <a:bodyPr anchor="t">
            <a:normAutofit/>
          </a:bodyPr>
          <a:lstStyle>
            <a:lvl1pPr algn="r">
              <a:defRPr sz="6000"/>
            </a:lvl1pPr>
          </a:lstStyle>
          <a:p>
            <a:r>
              <a:rPr lang="en-US"/>
              <a:t>Click to edit Master title style</a:t>
            </a:r>
            <a:endParaRPr lang="en-US" dirty="0"/>
          </a:p>
        </p:txBody>
      </p:sp>
      <p:sp>
        <p:nvSpPr>
          <p:cNvPr id="3" name="Subtitle 2"/>
          <p:cNvSpPr>
            <a:spLocks noGrp="1"/>
          </p:cNvSpPr>
          <p:nvPr>
            <p:ph type="subTitle" idx="1"/>
          </p:nvPr>
        </p:nvSpPr>
        <p:spPr>
          <a:xfrm>
            <a:off x="2772274" y="2268786"/>
            <a:ext cx="5357600" cy="1160213"/>
          </a:xfrm>
        </p:spPr>
        <p:txBody>
          <a:bodyPr tIns="0" anchor="b">
            <a:normAutofit/>
          </a:bodyPr>
          <a:lstStyle>
            <a:lvl1pPr marL="0" indent="0" algn="r">
              <a:buNone/>
              <a:defRPr sz="1800" b="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15FB7D9-9867-4F2E-8549-0F867227BB7C}" type="datetimeFigureOut">
              <a:rPr lang="en-IN" smtClean="0"/>
              <a:t>01-12-2024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rIns="45720"/>
          <a:lstStyle/>
          <a:p>
            <a:fld id="{EDEEDDF1-1486-4FBE-8793-47271CE40369}" type="slidenum">
              <a:rPr lang="en-IN" smtClean="0"/>
              <a:t>‹#›</a:t>
            </a:fld>
            <a:endParaRPr lang="en-IN"/>
          </a:p>
        </p:txBody>
      </p:sp>
      <p:sp>
        <p:nvSpPr>
          <p:cNvPr id="13" name="TextBox 12"/>
          <p:cNvSpPr txBox="1"/>
          <p:nvPr/>
        </p:nvSpPr>
        <p:spPr>
          <a:xfrm>
            <a:off x="2191282" y="3262852"/>
            <a:ext cx="415636" cy="461665"/>
          </a:xfrm>
          <a:prstGeom prst="rect">
            <a:avLst/>
          </a:prstGeom>
          <a:noFill/>
        </p:spPr>
        <p:txBody>
          <a:bodyPr wrap="square" rtlCol="0">
            <a:spAutoFit/>
          </a:bodyPr>
          <a:lstStyle/>
          <a:p>
            <a:pPr algn="r"/>
            <a:r>
              <a:rPr lang="en-US" sz="2400" dirty="0">
                <a:solidFill>
                  <a:schemeClr val="accent6"/>
                </a:solidFill>
                <a:latin typeface="Wingdings 3" panose="05040102010807070707" pitchFamily="18" charset="2"/>
              </a:rPr>
              <a:t>z</a:t>
            </a:r>
            <a:endParaRPr lang="en-US" sz="2400" dirty="0">
              <a:solidFill>
                <a:schemeClr val="accent6"/>
              </a:solidFill>
              <a:latin typeface="MS Shell Dlg 2" panose="020B0604030504040204" pitchFamily="34" charset="0"/>
            </a:endParaRPr>
          </a:p>
        </p:txBody>
      </p:sp>
    </p:spTree>
    <p:extLst>
      <p:ext uri="{BB962C8B-B14F-4D97-AF65-F5344CB8AC3E}">
        <p14:creationId xmlns:p14="http://schemas.microsoft.com/office/powerpoint/2010/main" val="33609564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9" name="Rectangle 28"/>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15FB7D9-9867-4F2E-8549-0F867227BB7C}" type="datetimeFigureOut">
              <a:rPr lang="en-IN" smtClean="0"/>
              <a:t>01-12-2024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DEEDDF1-1486-4FBE-8793-47271CE40369}" type="slidenum">
              <a:rPr lang="en-IN" smtClean="0"/>
              <a:t>‹#›</a:t>
            </a:fld>
            <a:endParaRPr lang="en-IN"/>
          </a:p>
        </p:txBody>
      </p:sp>
      <p:sp>
        <p:nvSpPr>
          <p:cNvPr id="7" name="TextBox 6"/>
          <p:cNvSpPr txBox="1"/>
          <p:nvPr/>
        </p:nvSpPr>
        <p:spPr>
          <a:xfrm>
            <a:off x="2194943" y="641225"/>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Tree>
    <p:extLst>
      <p:ext uri="{BB962C8B-B14F-4D97-AF65-F5344CB8AC3E}">
        <p14:creationId xmlns:p14="http://schemas.microsoft.com/office/powerpoint/2010/main" val="41971240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4" name="Rectangle 23"/>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5" name="Rectangle 24"/>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TextBox 10"/>
          <p:cNvSpPr txBox="1"/>
          <p:nvPr/>
        </p:nvSpPr>
        <p:spPr>
          <a:xfrm>
            <a:off x="2191843" y="2962586"/>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2609873" y="3147254"/>
            <a:ext cx="7956560" cy="1424746"/>
          </a:xfrm>
        </p:spPr>
        <p:txBody>
          <a:bodyPr anchor="t">
            <a:normAutofit/>
          </a:bodyPr>
          <a:lstStyle>
            <a:lvl1pPr algn="r">
              <a:defRPr sz="3200"/>
            </a:lvl1pPr>
          </a:lstStyle>
          <a:p>
            <a:r>
              <a:rPr lang="en-US"/>
              <a:t>Click to edit Master title style</a:t>
            </a:r>
            <a:endParaRPr lang="en-US" dirty="0"/>
          </a:p>
        </p:txBody>
      </p:sp>
      <p:sp>
        <p:nvSpPr>
          <p:cNvPr id="3" name="Text Placeholder 2"/>
          <p:cNvSpPr>
            <a:spLocks noGrp="1"/>
          </p:cNvSpPr>
          <p:nvPr>
            <p:ph type="body" idx="1"/>
          </p:nvPr>
        </p:nvSpPr>
        <p:spPr>
          <a:xfrm>
            <a:off x="2773968" y="2268786"/>
            <a:ext cx="7791931" cy="878468"/>
          </a:xfrm>
        </p:spPr>
        <p:txBody>
          <a:bodyPr tIns="0" anchor="b">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15FB7D9-9867-4F2E-8549-0F867227BB7C}" type="datetimeFigureOut">
              <a:rPr lang="en-IN" smtClean="0"/>
              <a:t>01-12-2024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DEEDDF1-1486-4FBE-8793-47271CE40369}" type="slidenum">
              <a:rPr lang="en-IN" smtClean="0"/>
              <a:t>‹#›</a:t>
            </a:fld>
            <a:endParaRPr lang="en-IN"/>
          </a:p>
        </p:txBody>
      </p:sp>
    </p:spTree>
    <p:extLst>
      <p:ext uri="{BB962C8B-B14F-4D97-AF65-F5344CB8AC3E}">
        <p14:creationId xmlns:p14="http://schemas.microsoft.com/office/powerpoint/2010/main" val="9341480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6" name="Rectangle 25"/>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7" name="Rectangle 26"/>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2609873" y="805817"/>
            <a:ext cx="7950984" cy="10817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2605374" y="2052116"/>
            <a:ext cx="3891960" cy="399782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666636" y="2052114"/>
            <a:ext cx="3894222" cy="399782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15FB7D9-9867-4F2E-8549-0F867227BB7C}" type="datetimeFigureOut">
              <a:rPr lang="en-IN" smtClean="0"/>
              <a:t>01-12-2024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EDEEDDF1-1486-4FBE-8793-47271CE40369}" type="slidenum">
              <a:rPr lang="en-IN" smtClean="0"/>
              <a:t>‹#›</a:t>
            </a:fld>
            <a:endParaRPr lang="en-IN"/>
          </a:p>
        </p:txBody>
      </p:sp>
      <p:sp>
        <p:nvSpPr>
          <p:cNvPr id="10" name="TextBox 9"/>
          <p:cNvSpPr txBox="1"/>
          <p:nvPr/>
        </p:nvSpPr>
        <p:spPr>
          <a:xfrm>
            <a:off x="2196172" y="641223"/>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Tree>
    <p:extLst>
      <p:ext uri="{BB962C8B-B14F-4D97-AF65-F5344CB8AC3E}">
        <p14:creationId xmlns:p14="http://schemas.microsoft.com/office/powerpoint/2010/main" val="10907652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0" name="Rectangle 19"/>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1" name="Rectangle 20"/>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TextBox 11"/>
          <p:cNvSpPr txBox="1"/>
          <p:nvPr/>
        </p:nvSpPr>
        <p:spPr>
          <a:xfrm>
            <a:off x="2193650" y="636424"/>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2609873" y="805818"/>
            <a:ext cx="7956560" cy="1078348"/>
          </a:xfrm>
        </p:spPr>
        <p:txBody>
          <a:bodyPr/>
          <a:lstStyle/>
          <a:p>
            <a:r>
              <a:rPr lang="en-US"/>
              <a:t>Click to edit Master title style</a:t>
            </a:r>
            <a:endParaRPr lang="en-US" dirty="0"/>
          </a:p>
        </p:txBody>
      </p:sp>
      <p:sp>
        <p:nvSpPr>
          <p:cNvPr id="3" name="Text Placeholder 2"/>
          <p:cNvSpPr>
            <a:spLocks noGrp="1"/>
          </p:cNvSpPr>
          <p:nvPr>
            <p:ph type="body" idx="1"/>
          </p:nvPr>
        </p:nvSpPr>
        <p:spPr>
          <a:xfrm>
            <a:off x="2609285" y="2052115"/>
            <a:ext cx="3896467" cy="713818"/>
          </a:xfrm>
        </p:spPr>
        <p:txBody>
          <a:bodyPr anchor="b">
            <a:noAutofit/>
          </a:bodyPr>
          <a:lstStyle>
            <a:lvl1pPr marL="0" indent="0" algn="l">
              <a:lnSpc>
                <a:spcPct val="100000"/>
              </a:lnSpc>
              <a:buNone/>
              <a:defRPr sz="2200" b="0" cap="none" baseline="0">
                <a:solidFill>
                  <a:schemeClr val="accent6"/>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609285" y="2851331"/>
            <a:ext cx="3893623" cy="307143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666634" y="2052115"/>
            <a:ext cx="3899798" cy="713818"/>
          </a:xfrm>
        </p:spPr>
        <p:txBody>
          <a:bodyPr anchor="b">
            <a:noAutofit/>
          </a:bodyPr>
          <a:lstStyle>
            <a:lvl1pPr marL="0" indent="0" algn="l">
              <a:lnSpc>
                <a:spcPct val="100000"/>
              </a:lnSpc>
              <a:buNone/>
              <a:defRPr sz="2200" b="0" cap="none" baseline="0">
                <a:solidFill>
                  <a:schemeClr val="accent6"/>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666635" y="2851331"/>
            <a:ext cx="3899798" cy="307143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15FB7D9-9867-4F2E-8549-0F867227BB7C}" type="datetimeFigureOut">
              <a:rPr lang="en-IN" smtClean="0"/>
              <a:t>01-12-2024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EDEEDDF1-1486-4FBE-8793-47271CE40369}" type="slidenum">
              <a:rPr lang="en-IN" smtClean="0"/>
              <a:t>‹#›</a:t>
            </a:fld>
            <a:endParaRPr lang="en-IN"/>
          </a:p>
        </p:txBody>
      </p:sp>
    </p:spTree>
    <p:extLst>
      <p:ext uri="{BB962C8B-B14F-4D97-AF65-F5344CB8AC3E}">
        <p14:creationId xmlns:p14="http://schemas.microsoft.com/office/powerpoint/2010/main" val="14345163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13" name="Rectangle 12"/>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Rectangle 13"/>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15FB7D9-9867-4F2E-8549-0F867227BB7C}" type="datetimeFigureOut">
              <a:rPr lang="en-IN" smtClean="0"/>
              <a:t>01-12-2024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EDEEDDF1-1486-4FBE-8793-47271CE40369}" type="slidenum">
              <a:rPr lang="en-IN" smtClean="0"/>
              <a:t>‹#›</a:t>
            </a:fld>
            <a:endParaRPr lang="en-IN"/>
          </a:p>
        </p:txBody>
      </p:sp>
      <p:sp>
        <p:nvSpPr>
          <p:cNvPr id="8" name="TextBox 7"/>
          <p:cNvSpPr txBox="1"/>
          <p:nvPr/>
        </p:nvSpPr>
        <p:spPr>
          <a:xfrm>
            <a:off x="2196172" y="641226"/>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Tree>
    <p:extLst>
      <p:ext uri="{BB962C8B-B14F-4D97-AF65-F5344CB8AC3E}">
        <p14:creationId xmlns:p14="http://schemas.microsoft.com/office/powerpoint/2010/main" val="36346127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12" name="Rectangle 11"/>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p:cNvSpPr>
            <a:spLocks noGrp="1"/>
          </p:cNvSpPr>
          <p:nvPr>
            <p:ph type="dt" sz="half" idx="10"/>
          </p:nvPr>
        </p:nvSpPr>
        <p:spPr/>
        <p:txBody>
          <a:bodyPr/>
          <a:lstStyle/>
          <a:p>
            <a:fld id="{915FB7D9-9867-4F2E-8549-0F867227BB7C}" type="datetimeFigureOut">
              <a:rPr lang="en-IN" smtClean="0"/>
              <a:t>01-12-2024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EDEEDDF1-1486-4FBE-8793-47271CE40369}" type="slidenum">
              <a:rPr lang="en-IN" smtClean="0"/>
              <a:t>‹#›</a:t>
            </a:fld>
            <a:endParaRPr lang="en-IN"/>
          </a:p>
        </p:txBody>
      </p:sp>
    </p:spTree>
    <p:extLst>
      <p:ext uri="{BB962C8B-B14F-4D97-AF65-F5344CB8AC3E}">
        <p14:creationId xmlns:p14="http://schemas.microsoft.com/office/powerpoint/2010/main" val="9435805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5" name="Rectangle 24"/>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6" name="Rectangle 25"/>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TextBox 9"/>
          <p:cNvSpPr txBox="1"/>
          <p:nvPr/>
        </p:nvSpPr>
        <p:spPr>
          <a:xfrm>
            <a:off x="1554154" y="1127550"/>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1970323" y="1282451"/>
            <a:ext cx="2664361" cy="1903241"/>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120154" y="805818"/>
            <a:ext cx="5446278" cy="5244126"/>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970322" y="3186154"/>
            <a:ext cx="2664361" cy="2386397"/>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15FB7D9-9867-4F2E-8549-0F867227BB7C}" type="datetimeFigureOut">
              <a:rPr lang="en-IN" smtClean="0"/>
              <a:t>01-12-2024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EDEEDDF1-1486-4FBE-8793-47271CE40369}" type="slidenum">
              <a:rPr lang="en-IN" smtClean="0"/>
              <a:t>‹#›</a:t>
            </a:fld>
            <a:endParaRPr lang="en-IN"/>
          </a:p>
        </p:txBody>
      </p:sp>
    </p:spTree>
    <p:extLst>
      <p:ext uri="{BB962C8B-B14F-4D97-AF65-F5344CB8AC3E}">
        <p14:creationId xmlns:p14="http://schemas.microsoft.com/office/powerpoint/2010/main" val="6724632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9" name="Rectangle 18"/>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Rectangle 19"/>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6747062" y="3229"/>
            <a:ext cx="4629734" cy="6858000"/>
          </a:xfrm>
          <a:solidFill>
            <a:schemeClr val="tx1">
              <a:alpha val="10000"/>
            </a:schemeClr>
          </a:solidFill>
          <a:ln w="9525" cap="sq">
            <a:noFill/>
            <a:miter lim="800000"/>
          </a:ln>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10" name="TextBox 9"/>
          <p:cNvSpPr txBox="1"/>
          <p:nvPr/>
        </p:nvSpPr>
        <p:spPr>
          <a:xfrm>
            <a:off x="1554686" y="1127550"/>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1971241" y="1282452"/>
            <a:ext cx="3970986" cy="1900473"/>
          </a:xfrm>
        </p:spPr>
        <p:txBody>
          <a:bodyPr anchor="b">
            <a:normAutofit/>
          </a:bodyPr>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970322" y="3182928"/>
            <a:ext cx="3971874" cy="2386394"/>
          </a:xfrm>
        </p:spPr>
        <p:txBody>
          <a:bodyPr>
            <a:normAutofit/>
          </a:bodyPr>
          <a:lstStyle>
            <a:lvl1pPr marL="0" indent="0" algn="l">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15FB7D9-9867-4F2E-8549-0F867227BB7C}" type="datetimeFigureOut">
              <a:rPr lang="en-IN" smtClean="0"/>
              <a:t>01-12-2024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EDEEDDF1-1486-4FBE-8793-47271CE40369}" type="slidenum">
              <a:rPr lang="en-IN" smtClean="0"/>
              <a:t>‹#›</a:t>
            </a:fld>
            <a:endParaRPr lang="en-IN"/>
          </a:p>
        </p:txBody>
      </p:sp>
    </p:spTree>
    <p:extLst>
      <p:ext uri="{BB962C8B-B14F-4D97-AF65-F5344CB8AC3E}">
        <p14:creationId xmlns:p14="http://schemas.microsoft.com/office/powerpoint/2010/main" val="10648024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14" name="Rectangle 13"/>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TextBox 8"/>
          <p:cNvSpPr txBox="1"/>
          <p:nvPr/>
        </p:nvSpPr>
        <p:spPr>
          <a:xfrm>
            <a:off x="2194236" y="641225"/>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2611808" y="808056"/>
            <a:ext cx="7954091" cy="1077229"/>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15FB7D9-9867-4F2E-8549-0F867227BB7C}" type="datetimeFigureOut">
              <a:rPr lang="en-IN" smtClean="0"/>
              <a:t>01-12-2024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DEEDDF1-1486-4FBE-8793-47271CE40369}" type="slidenum">
              <a:rPr lang="en-IN" smtClean="0"/>
              <a:t>‹#›</a:t>
            </a:fld>
            <a:endParaRPr lang="en-IN"/>
          </a:p>
        </p:txBody>
      </p:sp>
    </p:spTree>
    <p:extLst>
      <p:ext uri="{BB962C8B-B14F-4D97-AF65-F5344CB8AC3E}">
        <p14:creationId xmlns:p14="http://schemas.microsoft.com/office/powerpoint/2010/main" val="7654563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15" name="Rectangle 14"/>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 name="Rectangle 15"/>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TextBox 8"/>
          <p:cNvSpPr txBox="1"/>
          <p:nvPr/>
        </p:nvSpPr>
        <p:spPr>
          <a:xfrm rot="5400000">
            <a:off x="10337141" y="416061"/>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Vertical Title 1"/>
          <p:cNvSpPr>
            <a:spLocks noGrp="1"/>
          </p:cNvSpPr>
          <p:nvPr>
            <p:ph type="title" orient="vert"/>
          </p:nvPr>
        </p:nvSpPr>
        <p:spPr>
          <a:xfrm>
            <a:off x="9239380" y="805818"/>
            <a:ext cx="1326519" cy="5244126"/>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2608751" y="970410"/>
            <a:ext cx="6466903" cy="507953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15FB7D9-9867-4F2E-8549-0F867227BB7C}" type="datetimeFigureOut">
              <a:rPr lang="en-IN" smtClean="0"/>
              <a:t>01-12-2024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DEEDDF1-1486-4FBE-8793-47271CE40369}" type="slidenum">
              <a:rPr lang="en-IN" smtClean="0"/>
              <a:t>‹#›</a:t>
            </a:fld>
            <a:endParaRPr lang="en-IN"/>
          </a:p>
        </p:txBody>
      </p:sp>
    </p:spTree>
    <p:extLst>
      <p:ext uri="{BB962C8B-B14F-4D97-AF65-F5344CB8AC3E}">
        <p14:creationId xmlns:p14="http://schemas.microsoft.com/office/powerpoint/2010/main" val="1970953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18" name="Picture 17"/>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2831794" y="2105202"/>
            <a:ext cx="9360205" cy="4752798"/>
          </a:xfrm>
          <a:prstGeom prst="rect">
            <a:avLst/>
          </a:prstGeom>
        </p:spPr>
      </p:pic>
      <p:pic>
        <p:nvPicPr>
          <p:cNvPr id="15" name="Picture 14"/>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0" y="0"/>
            <a:ext cx="12189867" cy="6858000"/>
          </a:xfrm>
          <a:prstGeom prst="rect">
            <a:avLst/>
          </a:prstGeom>
        </p:spPr>
      </p:pic>
      <p:sp>
        <p:nvSpPr>
          <p:cNvPr id="8" name="Rectangle 7"/>
          <p:cNvSpPr/>
          <p:nvPr/>
        </p:nvSpPr>
        <p:spPr>
          <a:xfrm>
            <a:off x="0" y="0"/>
            <a:ext cx="964174"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2611808" y="808056"/>
            <a:ext cx="7958331" cy="1077229"/>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773599" y="2052116"/>
            <a:ext cx="7796540" cy="399782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810065" y="5270604"/>
            <a:ext cx="2662729" cy="182880"/>
          </a:xfrm>
          <a:prstGeom prst="rect">
            <a:avLst/>
          </a:prstGeom>
        </p:spPr>
        <p:txBody>
          <a:bodyPr vert="horz" lIns="91440" tIns="18288" rIns="91440" bIns="45720" rtlCol="0" anchor="t"/>
          <a:lstStyle>
            <a:lvl1pPr algn="r">
              <a:defRPr sz="800">
                <a:solidFill>
                  <a:schemeClr val="tx1">
                    <a:tint val="75000"/>
                  </a:schemeClr>
                </a:solidFill>
                <a:latin typeface="+mn-lt"/>
              </a:defRPr>
            </a:lvl1pPr>
          </a:lstStyle>
          <a:p>
            <a:fld id="{915FB7D9-9867-4F2E-8549-0F867227BB7C}" type="datetimeFigureOut">
              <a:rPr lang="en-IN" smtClean="0"/>
              <a:t>01-12-2024</a:t>
            </a:fld>
            <a:endParaRPr lang="en-IN"/>
          </a:p>
        </p:txBody>
      </p:sp>
      <p:sp>
        <p:nvSpPr>
          <p:cNvPr id="5" name="Footer Placeholder 4"/>
          <p:cNvSpPr>
            <a:spLocks noGrp="1"/>
          </p:cNvSpPr>
          <p:nvPr>
            <p:ph type="ftr" sz="quarter" idx="3"/>
          </p:nvPr>
        </p:nvSpPr>
        <p:spPr>
          <a:xfrm rot="5400000">
            <a:off x="-2237130" y="3661144"/>
            <a:ext cx="5885352" cy="179176"/>
          </a:xfrm>
          <a:prstGeom prst="rect">
            <a:avLst/>
          </a:prstGeom>
        </p:spPr>
        <p:txBody>
          <a:bodyPr vert="horz" lIns="91440" tIns="45720" rIns="91440" bIns="18288" rtlCol="0" anchor="b"/>
          <a:lstStyle>
            <a:lvl1pPr algn="r">
              <a:defRPr sz="8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158407" y="164592"/>
            <a:ext cx="636727" cy="322851"/>
          </a:xfrm>
          <a:prstGeom prst="rect">
            <a:avLst/>
          </a:prstGeom>
        </p:spPr>
        <p:txBody>
          <a:bodyPr vert="horz" lIns="91440" tIns="45720" rIns="45720" bIns="45720" rtlCol="0" anchor="ctr"/>
          <a:lstStyle>
            <a:lvl1pPr algn="r">
              <a:defRPr sz="1800">
                <a:solidFill>
                  <a:schemeClr val="tx1">
                    <a:tint val="75000"/>
                  </a:schemeClr>
                </a:solidFill>
              </a:defRPr>
            </a:lvl1pPr>
          </a:lstStyle>
          <a:p>
            <a:fld id="{EDEEDDF1-1486-4FBE-8793-47271CE40369}" type="slidenum">
              <a:rPr lang="en-IN" smtClean="0"/>
              <a:t>‹#›</a:t>
            </a:fld>
            <a:endParaRPr lang="en-IN"/>
          </a:p>
        </p:txBody>
      </p:sp>
      <p:sp>
        <p:nvSpPr>
          <p:cNvPr id="57" name="Rectangle 56"/>
          <p:cNvSpPr/>
          <p:nvPr/>
        </p:nvSpPr>
        <p:spPr>
          <a:xfrm>
            <a:off x="962042" y="0"/>
            <a:ext cx="45719"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4163561325"/>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r" defTabSz="914400" rtl="0" eaLnBrk="1" latinLnBrk="0" hangingPunct="1">
        <a:lnSpc>
          <a:spcPct val="90000"/>
        </a:lnSpc>
        <a:spcBef>
          <a:spcPct val="0"/>
        </a:spcBef>
        <a:buNone/>
        <a:defRPr sz="3400" b="0" i="0" kern="1200" cap="none">
          <a:solidFill>
            <a:schemeClr val="tx1"/>
          </a:solidFill>
          <a:effectLst/>
          <a:latin typeface="+mj-lt"/>
          <a:ea typeface="+mj-ea"/>
          <a:cs typeface="+mj-cs"/>
        </a:defRPr>
      </a:lvl1pPr>
    </p:titleStyle>
    <p:bodyStyle>
      <a:lvl1pPr marL="344488" indent="-344488" algn="l" defTabSz="914400" rtl="0" eaLnBrk="1" latinLnBrk="0" hangingPunct="1">
        <a:lnSpc>
          <a:spcPct val="120000"/>
        </a:lnSpc>
        <a:spcBef>
          <a:spcPts val="1000"/>
        </a:spcBef>
        <a:spcAft>
          <a:spcPts val="600"/>
        </a:spcAft>
        <a:buClr>
          <a:schemeClr val="accent6"/>
        </a:buClr>
        <a:buSzPct val="90000"/>
        <a:buFont typeface="Wingdings" panose="05000000000000000000" pitchFamily="2" charset="2"/>
        <a:buChar char="§"/>
        <a:defRPr sz="2000" kern="1200">
          <a:solidFill>
            <a:schemeClr val="tx1"/>
          </a:solidFill>
          <a:effectLst/>
          <a:latin typeface="+mn-lt"/>
          <a:ea typeface="+mn-ea"/>
          <a:cs typeface="+mn-cs"/>
        </a:defRPr>
      </a:lvl1pPr>
      <a:lvl2pPr marL="795338" indent="-33813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800" kern="1200">
          <a:solidFill>
            <a:schemeClr val="tx1"/>
          </a:solidFill>
          <a:effectLst/>
          <a:latin typeface="+mn-lt"/>
          <a:ea typeface="+mn-ea"/>
          <a:cs typeface="+mn-cs"/>
        </a:defRPr>
      </a:lvl2pPr>
      <a:lvl3pPr marL="1258888" indent="-34448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600" kern="1200">
          <a:solidFill>
            <a:schemeClr val="tx1"/>
          </a:solidFill>
          <a:effectLst/>
          <a:latin typeface="+mn-lt"/>
          <a:ea typeface="+mn-ea"/>
          <a:cs typeface="+mn-cs"/>
        </a:defRPr>
      </a:lvl3pPr>
      <a:lvl4pPr marL="1709738" indent="-33813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400" kern="1200">
          <a:solidFill>
            <a:schemeClr val="tx1"/>
          </a:solidFill>
          <a:effectLst/>
          <a:latin typeface="+mn-lt"/>
          <a:ea typeface="+mn-ea"/>
          <a:cs typeface="+mn-cs"/>
        </a:defRPr>
      </a:lvl4pPr>
      <a:lvl5pPr marL="2173288" indent="-34448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a:solidFill>
            <a:schemeClr val="tx1"/>
          </a:solidFill>
          <a:effectLst/>
          <a:latin typeface="+mn-lt"/>
          <a:ea typeface="+mn-ea"/>
          <a:cs typeface="+mn-cs"/>
        </a:defRPr>
      </a:lvl5pPr>
      <a:lvl6pPr marL="2642616"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6pPr>
      <a:lvl7pPr marL="3108960"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7pPr>
      <a:lvl8pPr marL="3575304"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8pPr>
      <a:lvl9pPr marL="4041648"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02639DF8-0EB5-2216-16EE-5AE9E27B3034}"/>
              </a:ext>
            </a:extLst>
          </p:cNvPr>
          <p:cNvSpPr>
            <a:spLocks noGrp="1"/>
          </p:cNvSpPr>
          <p:nvPr>
            <p:ph type="subTitle" idx="4294967295"/>
          </p:nvPr>
        </p:nvSpPr>
        <p:spPr>
          <a:xfrm>
            <a:off x="1898072" y="2642610"/>
            <a:ext cx="8395855" cy="1887826"/>
          </a:xfrm>
        </p:spPr>
        <p:txBody>
          <a:bodyPr/>
          <a:lstStyle/>
          <a:p>
            <a:pPr marL="0" indent="0" algn="ctr">
              <a:buNone/>
            </a:pPr>
            <a:r>
              <a:rPr lang="en-US" dirty="0"/>
              <a:t>Client Selection for Federated Learning in Vehicular Edge Computing: A Deep Reinforcement Learning Approach </a:t>
            </a:r>
            <a:endParaRPr lang="en-IN" dirty="0"/>
          </a:p>
        </p:txBody>
      </p:sp>
    </p:spTree>
    <p:extLst>
      <p:ext uri="{BB962C8B-B14F-4D97-AF65-F5344CB8AC3E}">
        <p14:creationId xmlns:p14="http://schemas.microsoft.com/office/powerpoint/2010/main" val="24850193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60B863-4CD9-D42F-06DF-3CC0434662C5}"/>
              </a:ext>
            </a:extLst>
          </p:cNvPr>
          <p:cNvSpPr>
            <a:spLocks noGrp="1"/>
          </p:cNvSpPr>
          <p:nvPr>
            <p:ph type="title" idx="4294967295"/>
          </p:nvPr>
        </p:nvSpPr>
        <p:spPr>
          <a:xfrm>
            <a:off x="3122035" y="133062"/>
            <a:ext cx="7958137" cy="1076325"/>
          </a:xfrm>
        </p:spPr>
        <p:txBody>
          <a:bodyPr/>
          <a:lstStyle/>
          <a:p>
            <a:r>
              <a:rPr lang="en-US" b="1" dirty="0"/>
              <a:t>Abstract</a:t>
            </a:r>
            <a:endParaRPr lang="en-IN" dirty="0"/>
          </a:p>
        </p:txBody>
      </p:sp>
      <p:sp>
        <p:nvSpPr>
          <p:cNvPr id="3" name="Content Placeholder 2">
            <a:extLst>
              <a:ext uri="{FF2B5EF4-FFF2-40B4-BE49-F238E27FC236}">
                <a16:creationId xmlns:a16="http://schemas.microsoft.com/office/drawing/2014/main" id="{E1B5ADC5-7781-86BA-FC7E-E60829A35ABD}"/>
              </a:ext>
            </a:extLst>
          </p:cNvPr>
          <p:cNvSpPr>
            <a:spLocks noGrp="1"/>
          </p:cNvSpPr>
          <p:nvPr>
            <p:ph idx="4294967295"/>
          </p:nvPr>
        </p:nvSpPr>
        <p:spPr>
          <a:xfrm>
            <a:off x="1530639" y="1073006"/>
            <a:ext cx="9674225" cy="5932487"/>
          </a:xfrm>
        </p:spPr>
        <p:txBody>
          <a:bodyPr>
            <a:noAutofit/>
          </a:bodyPr>
          <a:lstStyle/>
          <a:p>
            <a:pPr algn="just">
              <a:lnSpc>
                <a:spcPct val="150000"/>
              </a:lnSpc>
            </a:pPr>
            <a:r>
              <a:rPr lang="en-US" sz="1800" dirty="0"/>
              <a:t>Vehicular edge computing (VEC) has emerged as a solution that places computing resources at the edge of the network to address resource management, service continuity, and scalability issues in dynamic vehicular environments. However, VEC faces challenges such as task offloading, varying communication conditions, and data security. </a:t>
            </a:r>
          </a:p>
          <a:p>
            <a:pPr algn="just">
              <a:lnSpc>
                <a:spcPct val="150000"/>
              </a:lnSpc>
            </a:pPr>
            <a:r>
              <a:rPr lang="en-US" sz="1800" dirty="0"/>
              <a:t>To tackle these challenges, federated learning (FL), a distributed machine learning framework that allows multiple clients to collaboratively train a global model without sharing their data, is utilized. However, vehicular clients have characteristics such as non-independent and identically distributed (non-IID) data, diverse communication capabilities, and high mobility, which pose difficulties for model convergence. </a:t>
            </a:r>
          </a:p>
          <a:p>
            <a:pPr algn="just">
              <a:lnSpc>
                <a:spcPct val="150000"/>
              </a:lnSpc>
            </a:pPr>
            <a:r>
              <a:rPr lang="en-US" sz="1800" dirty="0"/>
              <a:t>A dynamic and optimal client selection method is required to address VEC and FL challenges. Therefore, in this paper, we propose a distributed client selection method with multi-objectives that can dynamically adapt to changing conditions. </a:t>
            </a:r>
            <a:endParaRPr lang="en-IN" sz="1800" dirty="0"/>
          </a:p>
        </p:txBody>
      </p:sp>
    </p:spTree>
    <p:extLst>
      <p:ext uri="{BB962C8B-B14F-4D97-AF65-F5344CB8AC3E}">
        <p14:creationId xmlns:p14="http://schemas.microsoft.com/office/powerpoint/2010/main" val="281379121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0B59A18-C8CD-C5D9-68A0-DD5840E64F23}"/>
              </a:ext>
            </a:extLst>
          </p:cNvPr>
          <p:cNvSpPr>
            <a:spLocks noGrp="1"/>
          </p:cNvSpPr>
          <p:nvPr>
            <p:ph idx="4294967295"/>
          </p:nvPr>
        </p:nvSpPr>
        <p:spPr>
          <a:xfrm>
            <a:off x="1381992" y="415636"/>
            <a:ext cx="9137072" cy="5548746"/>
          </a:xfrm>
        </p:spPr>
        <p:txBody>
          <a:bodyPr>
            <a:noAutofit/>
          </a:bodyPr>
          <a:lstStyle/>
          <a:p>
            <a:pPr algn="just">
              <a:lnSpc>
                <a:spcPct val="150000"/>
              </a:lnSpc>
            </a:pPr>
            <a:r>
              <a:rPr lang="en-US" sz="1800" dirty="0"/>
              <a:t>This method combines fuzzy logic with deep reinforcement learning (DRL) based deep Q-network (DQN). Initially, the fuzzy logic approach infers client candidates based on the stability of communication links. </a:t>
            </a:r>
          </a:p>
          <a:p>
            <a:pPr algn="just">
              <a:lnSpc>
                <a:spcPct val="150000"/>
              </a:lnSpc>
            </a:pPr>
            <a:r>
              <a:rPr lang="en-US" sz="1800" dirty="0"/>
              <a:t>Subsequently, the DQN approach selects the final clients by considering the objectives of maximizing model accuracy and minimizing processing time and communication overhead.</a:t>
            </a:r>
          </a:p>
          <a:p>
            <a:pPr algn="just">
              <a:lnSpc>
                <a:spcPct val="150000"/>
              </a:lnSpc>
            </a:pPr>
            <a:r>
              <a:rPr lang="en-US" sz="1800" dirty="0"/>
              <a:t> Unlike conventional methods, the proposed method provides an efficient solution that balances different objectives and improves model performance by ensuring comprehensive network coverage. </a:t>
            </a:r>
          </a:p>
          <a:p>
            <a:pPr algn="just">
              <a:lnSpc>
                <a:spcPct val="150000"/>
              </a:lnSpc>
            </a:pPr>
            <a:r>
              <a:rPr lang="en-US" sz="1800" dirty="0"/>
              <a:t>Consequently, the proposed method achieves higher model accuracy, lower processing time, and reduced communication overhead compared to conventional methods.</a:t>
            </a:r>
            <a:endParaRPr lang="en-IN" sz="1800" dirty="0"/>
          </a:p>
        </p:txBody>
      </p:sp>
    </p:spTree>
    <p:extLst>
      <p:ext uri="{BB962C8B-B14F-4D97-AF65-F5344CB8AC3E}">
        <p14:creationId xmlns:p14="http://schemas.microsoft.com/office/powerpoint/2010/main" val="7999532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0FB70C-8536-DCD0-1AA1-7F322552E11B}"/>
              </a:ext>
            </a:extLst>
          </p:cNvPr>
          <p:cNvSpPr>
            <a:spLocks noGrp="1"/>
          </p:cNvSpPr>
          <p:nvPr>
            <p:ph type="title" idx="4294967295"/>
          </p:nvPr>
        </p:nvSpPr>
        <p:spPr>
          <a:xfrm>
            <a:off x="3267508" y="207818"/>
            <a:ext cx="7958137" cy="1077912"/>
          </a:xfrm>
        </p:spPr>
        <p:txBody>
          <a:bodyPr/>
          <a:lstStyle/>
          <a:p>
            <a:r>
              <a:rPr lang="en-US" dirty="0"/>
              <a:t>Objective</a:t>
            </a:r>
            <a:endParaRPr lang="en-IN" dirty="0"/>
          </a:p>
        </p:txBody>
      </p:sp>
      <p:sp>
        <p:nvSpPr>
          <p:cNvPr id="3" name="Content Placeholder 2">
            <a:extLst>
              <a:ext uri="{FF2B5EF4-FFF2-40B4-BE49-F238E27FC236}">
                <a16:creationId xmlns:a16="http://schemas.microsoft.com/office/drawing/2014/main" id="{69BD5A09-A91A-AB24-6335-88A743363E7F}"/>
              </a:ext>
            </a:extLst>
          </p:cNvPr>
          <p:cNvSpPr>
            <a:spLocks noGrp="1"/>
          </p:cNvSpPr>
          <p:nvPr>
            <p:ph idx="4294967295"/>
          </p:nvPr>
        </p:nvSpPr>
        <p:spPr>
          <a:xfrm>
            <a:off x="1264227" y="746774"/>
            <a:ext cx="9663546" cy="5842144"/>
          </a:xfrm>
        </p:spPr>
        <p:txBody>
          <a:bodyPr>
            <a:noAutofit/>
          </a:bodyPr>
          <a:lstStyle/>
          <a:p>
            <a:pPr algn="just">
              <a:lnSpc>
                <a:spcPct val="150000"/>
              </a:lnSpc>
            </a:pPr>
            <a:r>
              <a:rPr lang="en-US" sz="1800" dirty="0"/>
              <a:t> In summary, the main contributions of the paper are listed as follows. • We study federated learning in VEC to meet the rapid-growing demands of AI applications in ICV. </a:t>
            </a:r>
          </a:p>
          <a:p>
            <a:pPr algn="just">
              <a:lnSpc>
                <a:spcPct val="150000"/>
              </a:lnSpc>
            </a:pPr>
            <a:r>
              <a:rPr lang="en-US" sz="1800" dirty="0"/>
              <a:t>For federated learning with image classification, a selective model aggregation approach is proposed to reduce the influence from the diversity of image quality and computation capability in vehicular clients. </a:t>
            </a:r>
          </a:p>
          <a:p>
            <a:pPr algn="just">
              <a:lnSpc>
                <a:spcPct val="150000"/>
              </a:lnSpc>
            </a:pPr>
            <a:r>
              <a:rPr lang="en-US" sz="1800" dirty="0"/>
              <a:t>A geometric model that illustrates the relationship between the object of interest and the camera in each vehicular client is built up to evaluate the image quality in the motion blur level. According to the model, the image quality could be implicitly predicted by observing the instantaneous velocity of each vehicular client. </a:t>
            </a:r>
          </a:p>
          <a:p>
            <a:pPr algn="just">
              <a:lnSpc>
                <a:spcPct val="150000"/>
              </a:lnSpc>
            </a:pPr>
            <a:r>
              <a:rPr lang="en-US" sz="1800" dirty="0"/>
              <a:t>To tackle the information asymmetry caused by federated learning, the model selection procedure is formulated as a two-dimensional contract theory problem. The problem is successively relaxed and simplified into a tractable problem, and solved by a greedy algorithm</a:t>
            </a:r>
            <a:endParaRPr lang="en-IN" sz="1800" dirty="0"/>
          </a:p>
        </p:txBody>
      </p:sp>
    </p:spTree>
    <p:extLst>
      <p:ext uri="{BB962C8B-B14F-4D97-AF65-F5344CB8AC3E}">
        <p14:creationId xmlns:p14="http://schemas.microsoft.com/office/powerpoint/2010/main" val="42022760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28F773-7564-1E26-E889-7AFD4182CC55}"/>
              </a:ext>
            </a:extLst>
          </p:cNvPr>
          <p:cNvSpPr>
            <a:spLocks noGrp="1"/>
          </p:cNvSpPr>
          <p:nvPr>
            <p:ph type="title" idx="4294967295"/>
          </p:nvPr>
        </p:nvSpPr>
        <p:spPr>
          <a:xfrm>
            <a:off x="3454545" y="83416"/>
            <a:ext cx="7958137" cy="1077912"/>
          </a:xfrm>
        </p:spPr>
        <p:txBody>
          <a:bodyPr/>
          <a:lstStyle/>
          <a:p>
            <a:r>
              <a:rPr lang="en-US" dirty="0"/>
              <a:t>Existing System</a:t>
            </a:r>
            <a:endParaRPr lang="en-IN" dirty="0"/>
          </a:p>
        </p:txBody>
      </p:sp>
      <p:sp>
        <p:nvSpPr>
          <p:cNvPr id="3" name="Content Placeholder 2">
            <a:extLst>
              <a:ext uri="{FF2B5EF4-FFF2-40B4-BE49-F238E27FC236}">
                <a16:creationId xmlns:a16="http://schemas.microsoft.com/office/drawing/2014/main" id="{64A81D3D-EC30-2356-A91D-A13A43D0394D}"/>
              </a:ext>
            </a:extLst>
          </p:cNvPr>
          <p:cNvSpPr>
            <a:spLocks noGrp="1"/>
          </p:cNvSpPr>
          <p:nvPr>
            <p:ph idx="4294967295"/>
          </p:nvPr>
        </p:nvSpPr>
        <p:spPr>
          <a:xfrm>
            <a:off x="962890" y="753340"/>
            <a:ext cx="10266219" cy="5834495"/>
          </a:xfrm>
        </p:spPr>
        <p:txBody>
          <a:bodyPr>
            <a:noAutofit/>
          </a:bodyPr>
          <a:lstStyle/>
          <a:p>
            <a:pPr algn="just">
              <a:lnSpc>
                <a:spcPct val="150000"/>
              </a:lnSpc>
            </a:pPr>
            <a:r>
              <a:rPr lang="en-US" sz="1800" dirty="0"/>
              <a:t>To improve the accuracy and efficiency of model aggregation, this paper proposes a selective model aggregation approach. First of all, we exploit a geometric model that illustrates the relationship between the object of interest and the camera in each vehicular client. </a:t>
            </a:r>
          </a:p>
          <a:p>
            <a:pPr algn="just">
              <a:lnSpc>
                <a:spcPct val="150000"/>
              </a:lnSpc>
            </a:pPr>
            <a:r>
              <a:rPr lang="en-US" sz="1800" dirty="0"/>
              <a:t>The geometric model is used to evaluate the image quality in the motion blur level by observing the instantaneous velocity of each vehicular client. After that, the computation capability is quantified via a parameter of resource consumption.</a:t>
            </a:r>
          </a:p>
          <a:p>
            <a:pPr algn="just">
              <a:lnSpc>
                <a:spcPct val="150000"/>
              </a:lnSpc>
            </a:pPr>
            <a:r>
              <a:rPr lang="en-US" sz="1800" dirty="0"/>
              <a:t> By evaluating local image quality as well as computation capability, the ‘‘fine’’ local DNN models on the ‘‘fine’’ clients are selected and sent to the central server for aggregation. Since federated learning prevents from sending local data, the central server is not aware of the image quality and computation capability of vehicular clients, which is called information asymmetry.</a:t>
            </a:r>
          </a:p>
          <a:p>
            <a:pPr algn="just">
              <a:lnSpc>
                <a:spcPct val="150000"/>
              </a:lnSpc>
            </a:pPr>
            <a:r>
              <a:rPr lang="en-US" sz="1800" dirty="0"/>
              <a:t> To deal with the information asymmetry, the selection procedure of the ‘‘fine’’ local DNN models is formulated as a two-dimensional image-computation-reward contract theory problem. </a:t>
            </a:r>
            <a:endParaRPr lang="en-IN" sz="1800" dirty="0"/>
          </a:p>
        </p:txBody>
      </p:sp>
    </p:spTree>
    <p:extLst>
      <p:ext uri="{BB962C8B-B14F-4D97-AF65-F5344CB8AC3E}">
        <p14:creationId xmlns:p14="http://schemas.microsoft.com/office/powerpoint/2010/main" val="10254030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764883-5B3E-1101-CBCE-1B21958E053E}"/>
              </a:ext>
            </a:extLst>
          </p:cNvPr>
          <p:cNvSpPr>
            <a:spLocks noGrp="1"/>
          </p:cNvSpPr>
          <p:nvPr>
            <p:ph type="title" idx="4294967295"/>
          </p:nvPr>
        </p:nvSpPr>
        <p:spPr>
          <a:xfrm>
            <a:off x="3371417" y="70717"/>
            <a:ext cx="7958137" cy="1077912"/>
          </a:xfrm>
        </p:spPr>
        <p:txBody>
          <a:bodyPr/>
          <a:lstStyle/>
          <a:p>
            <a:r>
              <a:rPr lang="en-US" dirty="0"/>
              <a:t>Disadvantage</a:t>
            </a:r>
            <a:endParaRPr lang="en-IN" dirty="0"/>
          </a:p>
        </p:txBody>
      </p:sp>
      <p:sp>
        <p:nvSpPr>
          <p:cNvPr id="3" name="Content Placeholder 2">
            <a:extLst>
              <a:ext uri="{FF2B5EF4-FFF2-40B4-BE49-F238E27FC236}">
                <a16:creationId xmlns:a16="http://schemas.microsoft.com/office/drawing/2014/main" id="{34BD9498-E285-229E-B8A4-8FFCF3ED0C98}"/>
              </a:ext>
            </a:extLst>
          </p:cNvPr>
          <p:cNvSpPr>
            <a:spLocks noGrp="1"/>
          </p:cNvSpPr>
          <p:nvPr>
            <p:ph idx="4294967295"/>
          </p:nvPr>
        </p:nvSpPr>
        <p:spPr>
          <a:xfrm>
            <a:off x="1181317" y="899247"/>
            <a:ext cx="9829366" cy="6956278"/>
          </a:xfrm>
        </p:spPr>
        <p:txBody>
          <a:bodyPr>
            <a:noAutofit/>
          </a:bodyPr>
          <a:lstStyle/>
          <a:p>
            <a:pPr algn="just">
              <a:lnSpc>
                <a:spcPct val="170000"/>
              </a:lnSpc>
            </a:pPr>
            <a:r>
              <a:rPr lang="en-US" sz="1800" b="1" dirty="0"/>
              <a:t>DRL Complexity</a:t>
            </a:r>
            <a:r>
              <a:rPr lang="en-US" sz="1800" dirty="0"/>
              <a:t>: Deep reinforcement learning models can be computationally intensive, especially when dealing with a large number of clients in a vehicular network. Training DRL agents typically requires significant computational resources, which may not always be feasible in resource-constrained edge devices.</a:t>
            </a:r>
          </a:p>
          <a:p>
            <a:pPr algn="just">
              <a:lnSpc>
                <a:spcPct val="170000"/>
              </a:lnSpc>
            </a:pPr>
            <a:r>
              <a:rPr lang="en-US" sz="1800" b="1" dirty="0"/>
              <a:t>Large Client Base</a:t>
            </a:r>
            <a:r>
              <a:rPr lang="en-US" sz="1800" dirty="0"/>
              <a:t>: Vehicular networks can involve a large number of vehicles (clients) spread over a wide area. The DRL-based client selection mechanism may struggle to scale efficiently with increasing numbers of clients, leading to high communication and computational costs.</a:t>
            </a:r>
          </a:p>
          <a:p>
            <a:pPr algn="just">
              <a:lnSpc>
                <a:spcPct val="170000"/>
              </a:lnSpc>
            </a:pPr>
            <a:r>
              <a:rPr lang="en-US" sz="1800" b="1" dirty="0"/>
              <a:t>Vehicle Mobility</a:t>
            </a:r>
            <a:r>
              <a:rPr lang="en-US" sz="1800" dirty="0"/>
              <a:t>: The mobility of vehicles in a dynamic environment can introduce uncertainties in client availability and network stability, making the DRL-based client selection less reliable over time.</a:t>
            </a:r>
          </a:p>
        </p:txBody>
      </p:sp>
    </p:spTree>
    <p:extLst>
      <p:ext uri="{BB962C8B-B14F-4D97-AF65-F5344CB8AC3E}">
        <p14:creationId xmlns:p14="http://schemas.microsoft.com/office/powerpoint/2010/main" val="7245173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09E037E-573C-9A08-5813-A653B4F70549}"/>
              </a:ext>
            </a:extLst>
          </p:cNvPr>
          <p:cNvSpPr>
            <a:spLocks noGrp="1"/>
          </p:cNvSpPr>
          <p:nvPr>
            <p:ph idx="4294967295"/>
          </p:nvPr>
        </p:nvSpPr>
        <p:spPr>
          <a:xfrm>
            <a:off x="1423987" y="483612"/>
            <a:ext cx="9060440" cy="4254643"/>
          </a:xfrm>
        </p:spPr>
        <p:txBody>
          <a:bodyPr/>
          <a:lstStyle/>
          <a:p>
            <a:pPr algn="just">
              <a:lnSpc>
                <a:spcPct val="150000"/>
              </a:lnSpc>
            </a:pPr>
            <a:r>
              <a:rPr lang="en-US" sz="1800" b="1" dirty="0"/>
              <a:t>Delayed Rewards</a:t>
            </a:r>
            <a:r>
              <a:rPr lang="en-US" sz="1800" dirty="0"/>
              <a:t>: The effect of client selection decisions may not be immediately visible, leading to delayed rewards. This can make the learning process slower and harder to optimize, especially in highly dynamic environments like vehicular networks</a:t>
            </a:r>
            <a:endParaRPr lang="en-IN" sz="1800" dirty="0"/>
          </a:p>
          <a:p>
            <a:endParaRPr lang="en-IN" dirty="0"/>
          </a:p>
        </p:txBody>
      </p:sp>
    </p:spTree>
    <p:extLst>
      <p:ext uri="{BB962C8B-B14F-4D97-AF65-F5344CB8AC3E}">
        <p14:creationId xmlns:p14="http://schemas.microsoft.com/office/powerpoint/2010/main" val="23112097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6251BB-F6B9-6CAE-CCE2-7093625C2091}"/>
              </a:ext>
            </a:extLst>
          </p:cNvPr>
          <p:cNvSpPr>
            <a:spLocks noGrp="1"/>
          </p:cNvSpPr>
          <p:nvPr>
            <p:ph type="title" idx="4294967295"/>
          </p:nvPr>
        </p:nvSpPr>
        <p:spPr>
          <a:xfrm>
            <a:off x="3392199" y="114300"/>
            <a:ext cx="7958137" cy="1076325"/>
          </a:xfrm>
        </p:spPr>
        <p:txBody>
          <a:bodyPr/>
          <a:lstStyle/>
          <a:p>
            <a:r>
              <a:rPr lang="en-US" dirty="0"/>
              <a:t>PROPOSED SYSTEM :</a:t>
            </a:r>
            <a:endParaRPr lang="en-IN" dirty="0"/>
          </a:p>
        </p:txBody>
      </p:sp>
      <p:sp>
        <p:nvSpPr>
          <p:cNvPr id="3" name="Content Placeholder 2">
            <a:extLst>
              <a:ext uri="{FF2B5EF4-FFF2-40B4-BE49-F238E27FC236}">
                <a16:creationId xmlns:a16="http://schemas.microsoft.com/office/drawing/2014/main" id="{D7C15741-4076-B70B-851A-1EE2ECFB3676}"/>
              </a:ext>
            </a:extLst>
          </p:cNvPr>
          <p:cNvSpPr>
            <a:spLocks noGrp="1"/>
          </p:cNvSpPr>
          <p:nvPr>
            <p:ph idx="4294967295"/>
          </p:nvPr>
        </p:nvSpPr>
        <p:spPr>
          <a:xfrm>
            <a:off x="1062470" y="653399"/>
            <a:ext cx="10067060" cy="6090301"/>
          </a:xfrm>
        </p:spPr>
        <p:txBody>
          <a:bodyPr>
            <a:noAutofit/>
          </a:bodyPr>
          <a:lstStyle/>
          <a:p>
            <a:pPr algn="just">
              <a:lnSpc>
                <a:spcPct val="150000"/>
              </a:lnSpc>
            </a:pPr>
            <a:r>
              <a:rPr lang="en-US" sz="1800" dirty="0"/>
              <a:t>In this system, vehicles, acting as clients, collaboratively train a global machine learning model without sharing their local data, ensuring privacy preservation.</a:t>
            </a:r>
          </a:p>
          <a:p>
            <a:pPr algn="just">
              <a:lnSpc>
                <a:spcPct val="150000"/>
              </a:lnSpc>
            </a:pPr>
            <a:r>
              <a:rPr lang="en-US" sz="1800" dirty="0"/>
              <a:t> However, the highly dynamic nature of vehicular networks, characterized by vehicle mobility, fluctuating network conditions, and varying client resource capabilities, poses significant challenges for effective client selection.</a:t>
            </a:r>
          </a:p>
          <a:p>
            <a:pPr algn="just">
              <a:lnSpc>
                <a:spcPct val="150000"/>
              </a:lnSpc>
            </a:pPr>
            <a:r>
              <a:rPr lang="en-US" sz="1800" dirty="0"/>
              <a:t>To address these challenges, the proposed system employs a DRL agent that learns to make real-time, adaptive decisions on which vehicles should participate in each round of federated learning. </a:t>
            </a:r>
          </a:p>
          <a:p>
            <a:pPr algn="just">
              <a:lnSpc>
                <a:spcPct val="150000"/>
              </a:lnSpc>
            </a:pPr>
            <a:r>
              <a:rPr lang="en-US" sz="1800" dirty="0"/>
              <a:t>The DRL agent is trained to consider various factors such as the vehicle's computational resources (CPU, memory), battery level, data quality, connectivity status, and geographical location.</a:t>
            </a:r>
          </a:p>
          <a:p>
            <a:pPr algn="just">
              <a:lnSpc>
                <a:spcPct val="150000"/>
              </a:lnSpc>
            </a:pPr>
            <a:r>
              <a:rPr lang="en-US" sz="1800" dirty="0"/>
              <a:t> The system continuously evaluates the environment and adjusts its client selection strategy to optimize the performance of the federated learning process.</a:t>
            </a:r>
            <a:endParaRPr lang="en-IN" sz="1800" dirty="0"/>
          </a:p>
        </p:txBody>
      </p:sp>
    </p:spTree>
    <p:extLst>
      <p:ext uri="{BB962C8B-B14F-4D97-AF65-F5344CB8AC3E}">
        <p14:creationId xmlns:p14="http://schemas.microsoft.com/office/powerpoint/2010/main" val="382540213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B1B7EC-2D38-A4B8-5634-4C063124834E}"/>
              </a:ext>
            </a:extLst>
          </p:cNvPr>
          <p:cNvSpPr>
            <a:spLocks noGrp="1"/>
          </p:cNvSpPr>
          <p:nvPr>
            <p:ph type="title" idx="4294967295"/>
          </p:nvPr>
        </p:nvSpPr>
        <p:spPr>
          <a:xfrm>
            <a:off x="3350636" y="91354"/>
            <a:ext cx="7958137" cy="1076325"/>
          </a:xfrm>
        </p:spPr>
        <p:txBody>
          <a:bodyPr/>
          <a:lstStyle/>
          <a:p>
            <a:r>
              <a:rPr lang="en-US" dirty="0"/>
              <a:t>Advantage</a:t>
            </a:r>
            <a:endParaRPr lang="en-IN" dirty="0"/>
          </a:p>
        </p:txBody>
      </p:sp>
      <p:sp>
        <p:nvSpPr>
          <p:cNvPr id="3" name="Content Placeholder 2">
            <a:extLst>
              <a:ext uri="{FF2B5EF4-FFF2-40B4-BE49-F238E27FC236}">
                <a16:creationId xmlns:a16="http://schemas.microsoft.com/office/drawing/2014/main" id="{818872CE-D99F-0392-7D2F-D70E3BC3202C}"/>
              </a:ext>
            </a:extLst>
          </p:cNvPr>
          <p:cNvSpPr>
            <a:spLocks noGrp="1"/>
          </p:cNvSpPr>
          <p:nvPr>
            <p:ph idx="4294967295"/>
          </p:nvPr>
        </p:nvSpPr>
        <p:spPr>
          <a:xfrm>
            <a:off x="1008351" y="784947"/>
            <a:ext cx="10009476" cy="5823671"/>
          </a:xfrm>
        </p:spPr>
        <p:txBody>
          <a:bodyPr>
            <a:noAutofit/>
          </a:bodyPr>
          <a:lstStyle/>
          <a:p>
            <a:pPr algn="just">
              <a:lnSpc>
                <a:spcPct val="150000"/>
              </a:lnSpc>
            </a:pPr>
            <a:r>
              <a:rPr lang="en-US" sz="1800" b="1" dirty="0"/>
              <a:t>Context-Aware Decisions</a:t>
            </a:r>
            <a:r>
              <a:rPr lang="en-US" sz="1800" dirty="0"/>
              <a:t>: DRL models can take into account various factors such as the vehicle’s location, connectivity status, available computational resources, and network latency. This enables more context-aware client selection, improving the quality of federated learning by choosing the best clients for the current situation.</a:t>
            </a:r>
          </a:p>
          <a:p>
            <a:pPr algn="just">
              <a:lnSpc>
                <a:spcPct val="150000"/>
              </a:lnSpc>
            </a:pPr>
            <a:r>
              <a:rPr lang="en-US" sz="1800" b="1" dirty="0"/>
              <a:t>Reduced Communication Overhead</a:t>
            </a:r>
            <a:r>
              <a:rPr lang="en-US" sz="1800" dirty="0"/>
              <a:t>: By selecting clients that are well-suited for contributing to the model, DRL can help reduce the number of communication rounds and the amount of data transmitted, as fewer but more relevant clients are chosen. This is particularly important in vehicular edge networks where bandwidth and communication resources are limited.</a:t>
            </a:r>
          </a:p>
          <a:p>
            <a:pPr algn="just">
              <a:lnSpc>
                <a:spcPct val="150000"/>
              </a:lnSpc>
            </a:pPr>
            <a:r>
              <a:rPr lang="en-US" sz="1800" b="1" dirty="0"/>
              <a:t>Prevention of Malicious Clients</a:t>
            </a:r>
            <a:r>
              <a:rPr lang="en-US" sz="1800" dirty="0"/>
              <a:t>: DRL can also be trained to recognize and avoid potentially malicious clients that may attempt to poison the model or inject faulty data. By incorporating security measures into the DRL model, it can make intelligent decisions to select trustworthy clients, improving the robustness of the system.</a:t>
            </a:r>
            <a:endParaRPr lang="en-IN" sz="1800" dirty="0"/>
          </a:p>
        </p:txBody>
      </p:sp>
    </p:spTree>
    <p:extLst>
      <p:ext uri="{BB962C8B-B14F-4D97-AF65-F5344CB8AC3E}">
        <p14:creationId xmlns:p14="http://schemas.microsoft.com/office/powerpoint/2010/main" val="25297871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AB84B4A-6223-3961-74A7-D7FA41827D7F}"/>
              </a:ext>
            </a:extLst>
          </p:cNvPr>
          <p:cNvSpPr>
            <a:spLocks noGrp="1"/>
          </p:cNvSpPr>
          <p:nvPr>
            <p:ph idx="4294967295"/>
          </p:nvPr>
        </p:nvSpPr>
        <p:spPr>
          <a:xfrm>
            <a:off x="1268125" y="223838"/>
            <a:ext cx="9070830" cy="3911743"/>
          </a:xfrm>
        </p:spPr>
        <p:txBody>
          <a:bodyPr>
            <a:normAutofit/>
          </a:bodyPr>
          <a:lstStyle/>
          <a:p>
            <a:pPr algn="just">
              <a:lnSpc>
                <a:spcPct val="150000"/>
              </a:lnSpc>
            </a:pPr>
            <a:r>
              <a:rPr lang="en-US" sz="1800" b="1" dirty="0"/>
              <a:t>Fair Resource Distribution</a:t>
            </a:r>
            <a:r>
              <a:rPr lang="en-US" sz="1800" dirty="0"/>
              <a:t>: DRL-based client selection can be designed to ensure fairness among clients by distributing the federated learning workload more evenly. For example, it can prevent certain vehicles with better resources (e.g., high-performance processors or stable connections) from dominating the learning process, giving smaller or more resource-constrained vehicles a chance to contribute as well. This leads to a more balanced system.</a:t>
            </a:r>
            <a:endParaRPr lang="en-IN" sz="1800" dirty="0"/>
          </a:p>
        </p:txBody>
      </p:sp>
    </p:spTree>
    <p:extLst>
      <p:ext uri="{BB962C8B-B14F-4D97-AF65-F5344CB8AC3E}">
        <p14:creationId xmlns:p14="http://schemas.microsoft.com/office/powerpoint/2010/main" val="19213180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C79E1C-F156-4CCF-A37A-F8A376B6E5FF}"/>
              </a:ext>
            </a:extLst>
          </p:cNvPr>
          <p:cNvSpPr>
            <a:spLocks noGrp="1"/>
          </p:cNvSpPr>
          <p:nvPr>
            <p:ph type="title" idx="4294967295"/>
          </p:nvPr>
        </p:nvSpPr>
        <p:spPr>
          <a:xfrm>
            <a:off x="3340245" y="194975"/>
            <a:ext cx="7958137" cy="1077912"/>
          </a:xfrm>
        </p:spPr>
        <p:txBody>
          <a:bodyPr/>
          <a:lstStyle/>
          <a:p>
            <a:r>
              <a:rPr lang="en-US" dirty="0"/>
              <a:t>Introduction</a:t>
            </a:r>
            <a:endParaRPr lang="en-IN" dirty="0"/>
          </a:p>
        </p:txBody>
      </p:sp>
      <p:sp>
        <p:nvSpPr>
          <p:cNvPr id="3" name="Content Placeholder 2">
            <a:extLst>
              <a:ext uri="{FF2B5EF4-FFF2-40B4-BE49-F238E27FC236}">
                <a16:creationId xmlns:a16="http://schemas.microsoft.com/office/drawing/2014/main" id="{474CE149-C597-833A-AE42-9E74936AB7CB}"/>
              </a:ext>
            </a:extLst>
          </p:cNvPr>
          <p:cNvSpPr>
            <a:spLocks noGrp="1"/>
          </p:cNvSpPr>
          <p:nvPr>
            <p:ph idx="4294967295"/>
          </p:nvPr>
        </p:nvSpPr>
        <p:spPr>
          <a:xfrm>
            <a:off x="1071995" y="733931"/>
            <a:ext cx="10048009" cy="5756564"/>
          </a:xfrm>
        </p:spPr>
        <p:txBody>
          <a:bodyPr>
            <a:noAutofit/>
          </a:bodyPr>
          <a:lstStyle/>
          <a:p>
            <a:pPr algn="just">
              <a:lnSpc>
                <a:spcPct val="150000"/>
              </a:lnSpc>
            </a:pPr>
            <a:r>
              <a:rPr lang="en-US" sz="1800" dirty="0"/>
              <a:t>Federated learning has been proposed by Google as a distributed machine learning paradigm to push the computation of artificial intelligence (AI) applications into more and more end devices while protecting the privacy of end users [1]. </a:t>
            </a:r>
          </a:p>
          <a:p>
            <a:pPr algn="just">
              <a:lnSpc>
                <a:spcPct val="150000"/>
              </a:lnSpc>
            </a:pPr>
            <a:r>
              <a:rPr lang="en-US" sz="1800" dirty="0"/>
              <a:t>In federated learning, a central server sends an initialized global deep neural network (DNN) model to clients as the first step. Based on the initialized global DNN model, clients separately train local DNN models with their local data as the second step. </a:t>
            </a:r>
          </a:p>
          <a:p>
            <a:pPr algn="just">
              <a:lnSpc>
                <a:spcPct val="150000"/>
              </a:lnSpc>
            </a:pPr>
            <a:r>
              <a:rPr lang="en-US" sz="1800" dirty="0"/>
              <a:t>Instead of directly sending their local data, clients send the trained local DNN models back to the central server as the third step. The above steps are repeated in multiple rounds until the training accuracy of the global DNN model meets the requirement of the central server.</a:t>
            </a:r>
          </a:p>
          <a:p>
            <a:pPr algn="just">
              <a:lnSpc>
                <a:spcPct val="150000"/>
              </a:lnSpc>
            </a:pPr>
            <a:r>
              <a:rPr lang="en-US" sz="1800" dirty="0"/>
              <a:t> Due to the above advantages, federated learning has been applied to many application scenarios, such as financial applications [1], virtual keyboard applications [2], and electronic health applications [3]. </a:t>
            </a:r>
            <a:endParaRPr lang="en-IN" sz="1800" dirty="0"/>
          </a:p>
        </p:txBody>
      </p:sp>
    </p:spTree>
    <p:extLst>
      <p:ext uri="{BB962C8B-B14F-4D97-AF65-F5344CB8AC3E}">
        <p14:creationId xmlns:p14="http://schemas.microsoft.com/office/powerpoint/2010/main" val="168209081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342A5E9-94A2-7C32-1FE4-07F281F37492}"/>
              </a:ext>
            </a:extLst>
          </p:cNvPr>
          <p:cNvSpPr>
            <a:spLocks noGrp="1"/>
          </p:cNvSpPr>
          <p:nvPr>
            <p:ph idx="4294967295"/>
          </p:nvPr>
        </p:nvSpPr>
        <p:spPr>
          <a:xfrm>
            <a:off x="1046234" y="124691"/>
            <a:ext cx="10099532" cy="7419109"/>
          </a:xfrm>
        </p:spPr>
        <p:txBody>
          <a:bodyPr>
            <a:noAutofit/>
          </a:bodyPr>
          <a:lstStyle/>
          <a:p>
            <a:pPr algn="just">
              <a:lnSpc>
                <a:spcPct val="150000"/>
              </a:lnSpc>
            </a:pPr>
            <a:r>
              <a:rPr lang="en-US" sz="1800" dirty="0"/>
              <a:t>Vehicular edge computing (VEC) is a fast-developing vehicular technology, where vehicles and roadside servers at the network edge contribute communication, computation, storage and data resources to close proximity of vehicular users [4]. </a:t>
            </a:r>
          </a:p>
          <a:p>
            <a:pPr algn="just">
              <a:lnSpc>
                <a:spcPct val="150000"/>
              </a:lnSpc>
            </a:pPr>
            <a:r>
              <a:rPr lang="en-US" sz="1800" dirty="0"/>
              <a:t>With the rapid penetration of intelligent connected vehicles (ICV), there is an urgent need to study federated learning in VEC as an important technical framework to meet the ever-increasing demands of AI applications in vehicular networks.</a:t>
            </a:r>
          </a:p>
          <a:p>
            <a:pPr algn="just">
              <a:lnSpc>
                <a:spcPct val="150000"/>
              </a:lnSpc>
            </a:pPr>
            <a:r>
              <a:rPr lang="en-US" sz="1800" dirty="0"/>
              <a:t> In this paper, we consider image classification as a typical AI application in VEC [5]. As we know, the images captured from on-board cameras usually contain sensitive information with individual privacy of the vehicular clients. Using federated learning in VEC is beneficial in exploiting vehicular images for DNN training while protecting their privacy. </a:t>
            </a:r>
          </a:p>
          <a:p>
            <a:pPr algn="just">
              <a:lnSpc>
                <a:spcPct val="150000"/>
              </a:lnSpc>
            </a:pPr>
            <a:r>
              <a:rPr lang="en-US" sz="1800" dirty="0"/>
              <a:t>For example, the vehicular clients use on-board cameras to capture images, which are classified and labeled by automatic labeling technology [6]. After that, the vehicular clients are selected by the central server to participate in federated learning in a supervised fashion and generate global and local DNN model updates. </a:t>
            </a:r>
          </a:p>
        </p:txBody>
      </p:sp>
    </p:spTree>
    <p:extLst>
      <p:ext uri="{BB962C8B-B14F-4D97-AF65-F5344CB8AC3E}">
        <p14:creationId xmlns:p14="http://schemas.microsoft.com/office/powerpoint/2010/main" val="350927055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FB8001-2002-5C41-333E-97462925FD2E}"/>
              </a:ext>
            </a:extLst>
          </p:cNvPr>
          <p:cNvSpPr>
            <a:spLocks noGrp="1"/>
          </p:cNvSpPr>
          <p:nvPr>
            <p:ph type="title" idx="4294967295"/>
          </p:nvPr>
        </p:nvSpPr>
        <p:spPr>
          <a:xfrm>
            <a:off x="3329854" y="0"/>
            <a:ext cx="7958137" cy="1077913"/>
          </a:xfrm>
        </p:spPr>
        <p:txBody>
          <a:bodyPr/>
          <a:lstStyle/>
          <a:p>
            <a:r>
              <a:rPr lang="en-IN" dirty="0"/>
              <a:t>MODULES</a:t>
            </a:r>
          </a:p>
        </p:txBody>
      </p:sp>
      <p:sp>
        <p:nvSpPr>
          <p:cNvPr id="3" name="Content Placeholder 2">
            <a:extLst>
              <a:ext uri="{FF2B5EF4-FFF2-40B4-BE49-F238E27FC236}">
                <a16:creationId xmlns:a16="http://schemas.microsoft.com/office/drawing/2014/main" id="{6F10C123-1318-EF7D-ADB8-0C757333F32B}"/>
              </a:ext>
            </a:extLst>
          </p:cNvPr>
          <p:cNvSpPr>
            <a:spLocks noGrp="1"/>
          </p:cNvSpPr>
          <p:nvPr>
            <p:ph idx="4294967295"/>
          </p:nvPr>
        </p:nvSpPr>
        <p:spPr>
          <a:xfrm>
            <a:off x="1777279" y="1553874"/>
            <a:ext cx="7796212" cy="3997325"/>
          </a:xfrm>
        </p:spPr>
        <p:txBody>
          <a:bodyPr/>
          <a:lstStyle/>
          <a:p>
            <a:pPr algn="just"/>
            <a:r>
              <a:rPr lang="en-IN" b="1" dirty="0"/>
              <a:t>Client Selection Module</a:t>
            </a:r>
          </a:p>
          <a:p>
            <a:pPr algn="just"/>
            <a:r>
              <a:rPr lang="en-IN" b="1" dirty="0"/>
              <a:t>Federated Learning Module</a:t>
            </a:r>
          </a:p>
          <a:p>
            <a:pPr algn="just"/>
            <a:r>
              <a:rPr lang="en-IN" b="1" dirty="0"/>
              <a:t>Reward Calculation Module</a:t>
            </a:r>
          </a:p>
          <a:p>
            <a:pPr algn="just"/>
            <a:r>
              <a:rPr lang="en-IN" b="1" dirty="0"/>
              <a:t>Client Resource Monitoring Module</a:t>
            </a:r>
          </a:p>
        </p:txBody>
      </p:sp>
    </p:spTree>
    <p:extLst>
      <p:ext uri="{BB962C8B-B14F-4D97-AF65-F5344CB8AC3E}">
        <p14:creationId xmlns:p14="http://schemas.microsoft.com/office/powerpoint/2010/main" val="218519910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10B7FB-9075-CF7F-90AB-566FE90786C2}"/>
              </a:ext>
            </a:extLst>
          </p:cNvPr>
          <p:cNvSpPr>
            <a:spLocks noGrp="1"/>
          </p:cNvSpPr>
          <p:nvPr>
            <p:ph type="title" idx="4294967295"/>
          </p:nvPr>
        </p:nvSpPr>
        <p:spPr>
          <a:xfrm>
            <a:off x="3454545" y="136958"/>
            <a:ext cx="7958137" cy="1076325"/>
          </a:xfrm>
        </p:spPr>
        <p:txBody>
          <a:bodyPr/>
          <a:lstStyle/>
          <a:p>
            <a:r>
              <a:rPr lang="en-US" b="1" dirty="0"/>
              <a:t>Client Selection Module</a:t>
            </a:r>
            <a:br>
              <a:rPr lang="en-US" b="1" dirty="0"/>
            </a:br>
            <a:endParaRPr lang="en-IN" dirty="0"/>
          </a:p>
        </p:txBody>
      </p:sp>
      <p:sp>
        <p:nvSpPr>
          <p:cNvPr id="3" name="Content Placeholder 2">
            <a:extLst>
              <a:ext uri="{FF2B5EF4-FFF2-40B4-BE49-F238E27FC236}">
                <a16:creationId xmlns:a16="http://schemas.microsoft.com/office/drawing/2014/main" id="{E53386ED-C470-63BE-BFD3-048C060435E4}"/>
              </a:ext>
            </a:extLst>
          </p:cNvPr>
          <p:cNvSpPr>
            <a:spLocks noGrp="1"/>
          </p:cNvSpPr>
          <p:nvPr>
            <p:ph idx="4294967295"/>
          </p:nvPr>
        </p:nvSpPr>
        <p:spPr>
          <a:xfrm>
            <a:off x="1383939" y="1213283"/>
            <a:ext cx="9424121" cy="4950835"/>
          </a:xfrm>
        </p:spPr>
        <p:txBody>
          <a:bodyPr>
            <a:normAutofit/>
          </a:bodyPr>
          <a:lstStyle/>
          <a:p>
            <a:pPr algn="just">
              <a:lnSpc>
                <a:spcPct val="150000"/>
              </a:lnSpc>
              <a:buFont typeface="Arial" panose="020B0604020202020204" pitchFamily="34" charset="0"/>
              <a:buChar char="•"/>
            </a:pPr>
            <a:r>
              <a:rPr lang="en-US" sz="1800" b="1" dirty="0"/>
              <a:t>Objective</a:t>
            </a:r>
            <a:r>
              <a:rPr lang="en-US" sz="1800" dirty="0"/>
              <a:t>: This module is responsible for selecting which clients (i.e., vehicles) participate in each round of federated learning.</a:t>
            </a:r>
          </a:p>
          <a:p>
            <a:pPr algn="just">
              <a:lnSpc>
                <a:spcPct val="150000"/>
              </a:lnSpc>
              <a:buFont typeface="Arial" panose="020B0604020202020204" pitchFamily="34" charset="0"/>
              <a:buChar char="•"/>
            </a:pPr>
            <a:r>
              <a:rPr lang="en-US" sz="1800" b="1" dirty="0"/>
              <a:t>Functionality</a:t>
            </a:r>
            <a:r>
              <a:rPr lang="en-US" sz="1800" dirty="0"/>
              <a:t>:</a:t>
            </a:r>
          </a:p>
          <a:p>
            <a:pPr marL="742950" lvl="1" indent="-285750" algn="just">
              <a:lnSpc>
                <a:spcPct val="150000"/>
              </a:lnSpc>
              <a:buFont typeface="Arial" panose="020B0604020202020204" pitchFamily="34" charset="0"/>
              <a:buChar char="•"/>
            </a:pPr>
            <a:r>
              <a:rPr lang="en-US" b="1" dirty="0"/>
              <a:t>Client Features</a:t>
            </a:r>
            <a:r>
              <a:rPr lang="en-US" dirty="0"/>
              <a:t>: The module gathers features related to each vehicle (client), such as battery level, computational resources, data quality, connectivity status (signal strength, latency), and geographical location.</a:t>
            </a:r>
          </a:p>
          <a:p>
            <a:pPr marL="742950" lvl="1" indent="-285750" algn="just">
              <a:lnSpc>
                <a:spcPct val="150000"/>
              </a:lnSpc>
              <a:buFont typeface="Arial" panose="020B0604020202020204" pitchFamily="34" charset="0"/>
              <a:buChar char="•"/>
            </a:pPr>
            <a:r>
              <a:rPr lang="en-US" b="1" dirty="0"/>
              <a:t>Selection Criteria</a:t>
            </a:r>
            <a:r>
              <a:rPr lang="en-US" dirty="0"/>
              <a:t>: Based on the gathered features, the module makes decisions on which clients should be selected to participate in the current training round, considering factors like network stability, resource availability, and data relevance.</a:t>
            </a:r>
          </a:p>
          <a:p>
            <a:endParaRPr lang="en-IN" dirty="0"/>
          </a:p>
        </p:txBody>
      </p:sp>
    </p:spTree>
    <p:extLst>
      <p:ext uri="{BB962C8B-B14F-4D97-AF65-F5344CB8AC3E}">
        <p14:creationId xmlns:p14="http://schemas.microsoft.com/office/powerpoint/2010/main" val="210804068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3939AC-32DD-D504-B332-E425A0BC286D}"/>
              </a:ext>
            </a:extLst>
          </p:cNvPr>
          <p:cNvSpPr>
            <a:spLocks noGrp="1"/>
          </p:cNvSpPr>
          <p:nvPr>
            <p:ph type="title" idx="4294967295"/>
          </p:nvPr>
        </p:nvSpPr>
        <p:spPr>
          <a:xfrm>
            <a:off x="3329854" y="91065"/>
            <a:ext cx="7958137" cy="1077912"/>
          </a:xfrm>
        </p:spPr>
        <p:txBody>
          <a:bodyPr/>
          <a:lstStyle/>
          <a:p>
            <a:r>
              <a:rPr lang="en-US" b="1" dirty="0"/>
              <a:t>Federated Learning Module</a:t>
            </a:r>
            <a:br>
              <a:rPr lang="en-US" b="1" dirty="0"/>
            </a:br>
            <a:endParaRPr lang="en-IN" dirty="0"/>
          </a:p>
        </p:txBody>
      </p:sp>
      <p:sp>
        <p:nvSpPr>
          <p:cNvPr id="3" name="Content Placeholder 2">
            <a:extLst>
              <a:ext uri="{FF2B5EF4-FFF2-40B4-BE49-F238E27FC236}">
                <a16:creationId xmlns:a16="http://schemas.microsoft.com/office/drawing/2014/main" id="{739A69F1-6AE0-11BA-DCD0-221EAF17D585}"/>
              </a:ext>
            </a:extLst>
          </p:cNvPr>
          <p:cNvSpPr>
            <a:spLocks noGrp="1"/>
          </p:cNvSpPr>
          <p:nvPr>
            <p:ph idx="4294967295"/>
          </p:nvPr>
        </p:nvSpPr>
        <p:spPr>
          <a:xfrm>
            <a:off x="1299297" y="1168977"/>
            <a:ext cx="9340993" cy="5522768"/>
          </a:xfrm>
        </p:spPr>
        <p:txBody>
          <a:bodyPr>
            <a:normAutofit/>
          </a:bodyPr>
          <a:lstStyle/>
          <a:p>
            <a:pPr algn="just">
              <a:lnSpc>
                <a:spcPct val="160000"/>
              </a:lnSpc>
              <a:buFont typeface="Arial" panose="020B0604020202020204" pitchFamily="34" charset="0"/>
              <a:buChar char="•"/>
            </a:pPr>
            <a:r>
              <a:rPr lang="en-US" sz="1800" b="1" dirty="0"/>
              <a:t>Objective</a:t>
            </a:r>
            <a:r>
              <a:rPr lang="en-US" sz="1800" dirty="0"/>
              <a:t>: This module is responsible for coordinating the federated learning process, aggregating model updates from selected clients, and updating the global model.</a:t>
            </a:r>
          </a:p>
          <a:p>
            <a:pPr algn="just">
              <a:lnSpc>
                <a:spcPct val="160000"/>
              </a:lnSpc>
              <a:buFont typeface="Arial" panose="020B0604020202020204" pitchFamily="34" charset="0"/>
              <a:buChar char="•"/>
            </a:pPr>
            <a:r>
              <a:rPr lang="en-US" sz="1800" b="1" dirty="0"/>
              <a:t>Functionality</a:t>
            </a:r>
            <a:r>
              <a:rPr lang="en-US" sz="1800" dirty="0"/>
              <a:t>:</a:t>
            </a:r>
          </a:p>
          <a:p>
            <a:pPr marL="742950" lvl="1" indent="-285750" algn="just">
              <a:lnSpc>
                <a:spcPct val="160000"/>
              </a:lnSpc>
              <a:buFont typeface="Arial" panose="020B0604020202020204" pitchFamily="34" charset="0"/>
              <a:buChar char="•"/>
            </a:pPr>
            <a:r>
              <a:rPr lang="en-US" b="1" dirty="0"/>
              <a:t>Local Training</a:t>
            </a:r>
            <a:r>
              <a:rPr lang="en-US" dirty="0"/>
              <a:t>: Each selected client performs local training using its private data and computes model updates (e.g., gradients, weights).</a:t>
            </a:r>
          </a:p>
          <a:p>
            <a:pPr marL="742950" lvl="1" indent="-285750" algn="just">
              <a:lnSpc>
                <a:spcPct val="160000"/>
              </a:lnSpc>
              <a:buFont typeface="Arial" panose="020B0604020202020204" pitchFamily="34" charset="0"/>
              <a:buChar char="•"/>
            </a:pPr>
            <a:r>
              <a:rPr lang="en-US" b="1" dirty="0"/>
              <a:t>Aggregation</a:t>
            </a:r>
            <a:r>
              <a:rPr lang="en-US" dirty="0"/>
              <a:t>: The model updates (typically weights or gradients) from the selected clients are sent to a central server or edge server for aggregation. Common aggregation techniques include Federated Averaging (</a:t>
            </a:r>
            <a:r>
              <a:rPr lang="en-US" dirty="0" err="1"/>
              <a:t>FedAvg</a:t>
            </a:r>
            <a:r>
              <a:rPr lang="en-US" dirty="0"/>
              <a:t>).</a:t>
            </a:r>
          </a:p>
          <a:p>
            <a:endParaRPr lang="en-IN" dirty="0"/>
          </a:p>
        </p:txBody>
      </p:sp>
    </p:spTree>
    <p:extLst>
      <p:ext uri="{BB962C8B-B14F-4D97-AF65-F5344CB8AC3E}">
        <p14:creationId xmlns:p14="http://schemas.microsoft.com/office/powerpoint/2010/main" val="419995136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11E6AF-C249-B97B-2F5E-ECECE609C424}"/>
              </a:ext>
            </a:extLst>
          </p:cNvPr>
          <p:cNvSpPr>
            <a:spLocks noGrp="1"/>
          </p:cNvSpPr>
          <p:nvPr>
            <p:ph type="title" idx="4294967295"/>
          </p:nvPr>
        </p:nvSpPr>
        <p:spPr>
          <a:xfrm>
            <a:off x="3236335" y="269081"/>
            <a:ext cx="7958137" cy="1077912"/>
          </a:xfrm>
        </p:spPr>
        <p:txBody>
          <a:bodyPr/>
          <a:lstStyle/>
          <a:p>
            <a:r>
              <a:rPr lang="en-US" b="1" dirty="0"/>
              <a:t>Reward Calculation Module</a:t>
            </a:r>
            <a:br>
              <a:rPr lang="en-US" b="1" dirty="0"/>
            </a:br>
            <a:endParaRPr lang="en-IN" dirty="0"/>
          </a:p>
        </p:txBody>
      </p:sp>
      <p:sp>
        <p:nvSpPr>
          <p:cNvPr id="3" name="Content Placeholder 2">
            <a:extLst>
              <a:ext uri="{FF2B5EF4-FFF2-40B4-BE49-F238E27FC236}">
                <a16:creationId xmlns:a16="http://schemas.microsoft.com/office/drawing/2014/main" id="{6D692C9A-E78B-D462-126B-D2A29A5A3A4D}"/>
              </a:ext>
            </a:extLst>
          </p:cNvPr>
          <p:cNvSpPr>
            <a:spLocks noGrp="1"/>
          </p:cNvSpPr>
          <p:nvPr>
            <p:ph idx="4294967295"/>
          </p:nvPr>
        </p:nvSpPr>
        <p:spPr>
          <a:xfrm>
            <a:off x="1487848" y="1211911"/>
            <a:ext cx="8904576" cy="5084763"/>
          </a:xfrm>
        </p:spPr>
        <p:txBody>
          <a:bodyPr>
            <a:normAutofit/>
          </a:bodyPr>
          <a:lstStyle/>
          <a:p>
            <a:pPr algn="just">
              <a:lnSpc>
                <a:spcPct val="160000"/>
              </a:lnSpc>
              <a:buFont typeface="Arial" panose="020B0604020202020204" pitchFamily="34" charset="0"/>
              <a:buChar char="•"/>
            </a:pPr>
            <a:r>
              <a:rPr lang="en-US" sz="1800" b="1" dirty="0"/>
              <a:t>Objective</a:t>
            </a:r>
            <a:r>
              <a:rPr lang="en-US" sz="1800" dirty="0"/>
              <a:t>: This module defines and calculates the reward for the DRL agent based on the performance of client selection in each training round.</a:t>
            </a:r>
          </a:p>
          <a:p>
            <a:pPr algn="just">
              <a:lnSpc>
                <a:spcPct val="160000"/>
              </a:lnSpc>
              <a:buFont typeface="Arial" panose="020B0604020202020204" pitchFamily="34" charset="0"/>
              <a:buChar char="•"/>
            </a:pPr>
            <a:r>
              <a:rPr lang="en-US" sz="1800" b="1" dirty="0"/>
              <a:t>Functionality</a:t>
            </a:r>
            <a:r>
              <a:rPr lang="en-US" sz="1800" dirty="0"/>
              <a:t>:</a:t>
            </a:r>
          </a:p>
          <a:p>
            <a:pPr marL="742950" lvl="1" indent="-285750" algn="just">
              <a:lnSpc>
                <a:spcPct val="160000"/>
              </a:lnSpc>
              <a:buFont typeface="Arial" panose="020B0604020202020204" pitchFamily="34" charset="0"/>
              <a:buChar char="•"/>
            </a:pPr>
            <a:r>
              <a:rPr lang="en-US" b="1" dirty="0"/>
              <a:t>Model Performance</a:t>
            </a:r>
            <a:r>
              <a:rPr lang="en-US" dirty="0"/>
              <a:t>: The reward can be based on improvements in the model's accuracy, convergence rate, or loss function after the current round.</a:t>
            </a:r>
          </a:p>
          <a:p>
            <a:pPr marL="742950" lvl="1" indent="-285750" algn="just">
              <a:lnSpc>
                <a:spcPct val="160000"/>
              </a:lnSpc>
              <a:buFont typeface="Arial" panose="020B0604020202020204" pitchFamily="34" charset="0"/>
              <a:buChar char="•"/>
            </a:pPr>
            <a:r>
              <a:rPr lang="en-US" b="1" dirty="0"/>
              <a:t>Communication Efficiency</a:t>
            </a:r>
            <a:r>
              <a:rPr lang="en-US" dirty="0"/>
              <a:t>: The module may also consider communication costs (e.g., bandwidth used, number of communication rounds, etc.) and factor them into the reward. A lower communication overhead may result in a higher reward.</a:t>
            </a:r>
          </a:p>
          <a:p>
            <a:endParaRPr lang="en-IN" dirty="0"/>
          </a:p>
        </p:txBody>
      </p:sp>
    </p:spTree>
    <p:extLst>
      <p:ext uri="{BB962C8B-B14F-4D97-AF65-F5344CB8AC3E}">
        <p14:creationId xmlns:p14="http://schemas.microsoft.com/office/powerpoint/2010/main" val="73522518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9C1EB7-6CBE-FD6B-DCFB-BABCB45F92BA}"/>
              </a:ext>
            </a:extLst>
          </p:cNvPr>
          <p:cNvSpPr>
            <a:spLocks noGrp="1"/>
          </p:cNvSpPr>
          <p:nvPr>
            <p:ph type="title" idx="4294967295"/>
          </p:nvPr>
        </p:nvSpPr>
        <p:spPr>
          <a:xfrm>
            <a:off x="3194772" y="132629"/>
            <a:ext cx="7958137" cy="1077912"/>
          </a:xfrm>
        </p:spPr>
        <p:txBody>
          <a:bodyPr/>
          <a:lstStyle/>
          <a:p>
            <a:r>
              <a:rPr lang="en-US" b="1" dirty="0"/>
              <a:t>Client Resource Monitoring Module</a:t>
            </a:r>
            <a:br>
              <a:rPr lang="en-US" b="1" dirty="0"/>
            </a:br>
            <a:endParaRPr lang="en-IN" dirty="0"/>
          </a:p>
        </p:txBody>
      </p:sp>
      <p:sp>
        <p:nvSpPr>
          <p:cNvPr id="3" name="Content Placeholder 2">
            <a:extLst>
              <a:ext uri="{FF2B5EF4-FFF2-40B4-BE49-F238E27FC236}">
                <a16:creationId xmlns:a16="http://schemas.microsoft.com/office/drawing/2014/main" id="{7A0BCF92-4BF0-B1BE-8ABA-F4D6032E0CF3}"/>
              </a:ext>
            </a:extLst>
          </p:cNvPr>
          <p:cNvSpPr>
            <a:spLocks noGrp="1"/>
          </p:cNvSpPr>
          <p:nvPr>
            <p:ph idx="4294967295"/>
          </p:nvPr>
        </p:nvSpPr>
        <p:spPr>
          <a:xfrm>
            <a:off x="1409700" y="955964"/>
            <a:ext cx="9372600" cy="5600700"/>
          </a:xfrm>
        </p:spPr>
        <p:txBody>
          <a:bodyPr>
            <a:normAutofit fontScale="70000" lnSpcReduction="20000"/>
          </a:bodyPr>
          <a:lstStyle/>
          <a:p>
            <a:pPr algn="just">
              <a:lnSpc>
                <a:spcPct val="170000"/>
              </a:lnSpc>
              <a:buFont typeface="Arial" panose="020B0604020202020204" pitchFamily="34" charset="0"/>
              <a:buChar char="•"/>
            </a:pPr>
            <a:r>
              <a:rPr lang="en-US" sz="2600" b="1" dirty="0"/>
              <a:t>Objective</a:t>
            </a:r>
            <a:r>
              <a:rPr lang="en-US" sz="2600" dirty="0"/>
              <a:t>: This module monitors the status of each client’s computational and communication resources, providing real-time information to guide the client selection process.</a:t>
            </a:r>
          </a:p>
          <a:p>
            <a:pPr>
              <a:lnSpc>
                <a:spcPct val="170000"/>
              </a:lnSpc>
              <a:buFont typeface="Arial" panose="020B0604020202020204" pitchFamily="34" charset="0"/>
              <a:buChar char="•"/>
            </a:pPr>
            <a:r>
              <a:rPr lang="en-US" sz="2600" b="1" dirty="0"/>
              <a:t>Functionality</a:t>
            </a:r>
            <a:r>
              <a:rPr lang="en-US" sz="2600" dirty="0"/>
              <a:t>:</a:t>
            </a:r>
          </a:p>
          <a:p>
            <a:pPr marL="742950" lvl="1" indent="-285750">
              <a:lnSpc>
                <a:spcPct val="170000"/>
              </a:lnSpc>
              <a:buFont typeface="Arial" panose="020B0604020202020204" pitchFamily="34" charset="0"/>
              <a:buChar char="•"/>
            </a:pPr>
            <a:r>
              <a:rPr lang="en-US" sz="2600" b="1" dirty="0"/>
              <a:t>Battery Level</a:t>
            </a:r>
            <a:r>
              <a:rPr lang="en-US" sz="2600" dirty="0"/>
              <a:t>: Monitors each client's battery level to avoid selecting clients that are running low on power.</a:t>
            </a:r>
          </a:p>
          <a:p>
            <a:pPr marL="742950" lvl="1" indent="-285750">
              <a:lnSpc>
                <a:spcPct val="170000"/>
              </a:lnSpc>
              <a:buFont typeface="Arial" panose="020B0604020202020204" pitchFamily="34" charset="0"/>
              <a:buChar char="•"/>
            </a:pPr>
            <a:r>
              <a:rPr lang="en-US" sz="2600" b="1" dirty="0"/>
              <a:t>Computational Resources</a:t>
            </a:r>
            <a:r>
              <a:rPr lang="en-US" sz="2600" dirty="0"/>
              <a:t>: Tracks the available computational resources (e.g., CPU, memory) of each client to ensure that only clients with sufficient resources are selected.</a:t>
            </a:r>
          </a:p>
          <a:p>
            <a:pPr marL="742950" lvl="1" indent="-285750">
              <a:lnSpc>
                <a:spcPct val="170000"/>
              </a:lnSpc>
              <a:buFont typeface="Arial" panose="020B0604020202020204" pitchFamily="34" charset="0"/>
              <a:buChar char="•"/>
            </a:pPr>
            <a:r>
              <a:rPr lang="en-US" sz="2600" b="1" dirty="0"/>
              <a:t>Connectivity</a:t>
            </a:r>
            <a:r>
              <a:rPr lang="en-US" sz="2600" dirty="0"/>
              <a:t>: Monitors network conditions such as signal strength, latency, and packet loss to ensure clients with reliable connections are chosen.</a:t>
            </a:r>
          </a:p>
          <a:p>
            <a:endParaRPr lang="en-IN" dirty="0"/>
          </a:p>
        </p:txBody>
      </p:sp>
    </p:spTree>
    <p:extLst>
      <p:ext uri="{BB962C8B-B14F-4D97-AF65-F5344CB8AC3E}">
        <p14:creationId xmlns:p14="http://schemas.microsoft.com/office/powerpoint/2010/main" val="312943973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202C36-70AB-F631-7D4E-F9C7C98B0A16}"/>
              </a:ext>
            </a:extLst>
          </p:cNvPr>
          <p:cNvSpPr>
            <a:spLocks noGrp="1"/>
          </p:cNvSpPr>
          <p:nvPr>
            <p:ph type="title" idx="4294967295"/>
          </p:nvPr>
        </p:nvSpPr>
        <p:spPr>
          <a:xfrm>
            <a:off x="3132427" y="236538"/>
            <a:ext cx="7958137" cy="1077912"/>
          </a:xfrm>
        </p:spPr>
        <p:txBody>
          <a:bodyPr/>
          <a:lstStyle/>
          <a:p>
            <a:r>
              <a:rPr lang="en-IN"/>
              <a:t>Software Details</a:t>
            </a:r>
            <a:endParaRPr lang="en-IN" dirty="0"/>
          </a:p>
        </p:txBody>
      </p:sp>
      <p:sp>
        <p:nvSpPr>
          <p:cNvPr id="3" name="Content Placeholder 2">
            <a:extLst>
              <a:ext uri="{FF2B5EF4-FFF2-40B4-BE49-F238E27FC236}">
                <a16:creationId xmlns:a16="http://schemas.microsoft.com/office/drawing/2014/main" id="{1CD42B1B-B4DE-5DBD-49E2-9B08C40527EA}"/>
              </a:ext>
            </a:extLst>
          </p:cNvPr>
          <p:cNvSpPr>
            <a:spLocks noGrp="1"/>
          </p:cNvSpPr>
          <p:nvPr>
            <p:ph idx="4294967295"/>
          </p:nvPr>
        </p:nvSpPr>
        <p:spPr>
          <a:xfrm>
            <a:off x="1620982" y="1314450"/>
            <a:ext cx="8336973" cy="4423786"/>
          </a:xfrm>
        </p:spPr>
        <p:txBody>
          <a:bodyPr>
            <a:normAutofit/>
          </a:bodyPr>
          <a:lstStyle/>
          <a:p>
            <a:pPr algn="just">
              <a:lnSpc>
                <a:spcPct val="150000"/>
              </a:lnSpc>
              <a:buFont typeface="Arial" panose="020B0604020202020204" pitchFamily="34" charset="0"/>
              <a:buChar char="•"/>
            </a:pPr>
            <a:r>
              <a:rPr lang="en-US" sz="1800" dirty="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buFont typeface="Arial" panose="020B0604020202020204" pitchFamily="34" charset="0"/>
              <a:buChar char="•"/>
            </a:pPr>
            <a:r>
              <a:rPr lang="en-US" sz="1800" dirty="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152015602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776A82-404C-4A6A-1EF2-CB868447A702}"/>
              </a:ext>
            </a:extLst>
          </p:cNvPr>
          <p:cNvSpPr>
            <a:spLocks noGrp="1"/>
          </p:cNvSpPr>
          <p:nvPr>
            <p:ph type="title" idx="4294967295"/>
          </p:nvPr>
        </p:nvSpPr>
        <p:spPr>
          <a:xfrm>
            <a:off x="3309072" y="153411"/>
            <a:ext cx="7958137" cy="1077912"/>
          </a:xfrm>
        </p:spPr>
        <p:txBody>
          <a:bodyPr/>
          <a:lstStyle/>
          <a:p>
            <a:r>
              <a:rPr lang="en-IN" dirty="0"/>
              <a:t>Front End</a:t>
            </a:r>
          </a:p>
        </p:txBody>
      </p:sp>
      <p:sp>
        <p:nvSpPr>
          <p:cNvPr id="3" name="Content Placeholder 2">
            <a:extLst>
              <a:ext uri="{FF2B5EF4-FFF2-40B4-BE49-F238E27FC236}">
                <a16:creationId xmlns:a16="http://schemas.microsoft.com/office/drawing/2014/main" id="{AE799629-1CBA-86B4-293E-FD038E72DC5E}"/>
              </a:ext>
            </a:extLst>
          </p:cNvPr>
          <p:cNvSpPr>
            <a:spLocks noGrp="1"/>
          </p:cNvSpPr>
          <p:nvPr>
            <p:ph idx="4294967295"/>
          </p:nvPr>
        </p:nvSpPr>
        <p:spPr>
          <a:xfrm>
            <a:off x="1215737" y="1053161"/>
            <a:ext cx="9580418" cy="4599493"/>
          </a:xfrm>
        </p:spPr>
        <p:txBody>
          <a:bodyPr>
            <a:normAutofit fontScale="92500" lnSpcReduction="20000"/>
          </a:bodyPr>
          <a:lstStyle/>
          <a:p>
            <a:pPr algn="just">
              <a:lnSpc>
                <a:spcPct val="160000"/>
              </a:lnSpc>
              <a:buFont typeface="Arial" panose="020B0604020202020204" pitchFamily="34" charset="0"/>
              <a:buChar char="•"/>
            </a:pPr>
            <a:r>
              <a:rPr lang="en-US" sz="2100" dirty="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60000"/>
              </a:lnSpc>
              <a:buFont typeface="Arial" panose="020B0604020202020204" pitchFamily="34" charset="0"/>
              <a:buChar char="•"/>
            </a:pPr>
            <a:r>
              <a:rPr lang="en-US" sz="2100" dirty="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sz="2100" dirty="0">
              <a:cs typeface="Times New Roman" panose="02020603050405020304" pitchFamily="18" charset="0"/>
            </a:endParaRPr>
          </a:p>
          <a:p>
            <a:endParaRPr lang="en-IN" dirty="0"/>
          </a:p>
        </p:txBody>
      </p:sp>
    </p:spTree>
    <p:extLst>
      <p:ext uri="{BB962C8B-B14F-4D97-AF65-F5344CB8AC3E}">
        <p14:creationId xmlns:p14="http://schemas.microsoft.com/office/powerpoint/2010/main" val="36509240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073764-E195-4BAD-D7D6-9994FDD825ED}"/>
              </a:ext>
            </a:extLst>
          </p:cNvPr>
          <p:cNvSpPr>
            <a:spLocks noGrp="1"/>
          </p:cNvSpPr>
          <p:nvPr>
            <p:ph type="title" idx="4294967295"/>
          </p:nvPr>
        </p:nvSpPr>
        <p:spPr>
          <a:xfrm>
            <a:off x="3205163" y="168419"/>
            <a:ext cx="7958137" cy="1076325"/>
          </a:xfrm>
        </p:spPr>
        <p:txBody>
          <a:bodyPr/>
          <a:lstStyle/>
          <a:p>
            <a:r>
              <a:rPr lang="en-IN" dirty="0"/>
              <a:t>Database</a:t>
            </a:r>
          </a:p>
        </p:txBody>
      </p:sp>
      <p:sp>
        <p:nvSpPr>
          <p:cNvPr id="3" name="Content Placeholder 2">
            <a:extLst>
              <a:ext uri="{FF2B5EF4-FFF2-40B4-BE49-F238E27FC236}">
                <a16:creationId xmlns:a16="http://schemas.microsoft.com/office/drawing/2014/main" id="{3BB17434-A9D6-C700-03B1-3BED851CFDF6}"/>
              </a:ext>
            </a:extLst>
          </p:cNvPr>
          <p:cNvSpPr>
            <a:spLocks noGrp="1"/>
          </p:cNvSpPr>
          <p:nvPr>
            <p:ph idx="4294967295"/>
          </p:nvPr>
        </p:nvSpPr>
        <p:spPr>
          <a:xfrm>
            <a:off x="1409700" y="1127990"/>
            <a:ext cx="9372600" cy="4846783"/>
          </a:xfrm>
        </p:spPr>
        <p:txBody>
          <a:bodyPr>
            <a:noAutofit/>
          </a:bodyPr>
          <a:lstStyle/>
          <a:p>
            <a:pPr algn="just">
              <a:lnSpc>
                <a:spcPct val="150000"/>
              </a:lnSpc>
              <a:buFont typeface="Arial" panose="020B0604020202020204" pitchFamily="34" charset="0"/>
              <a:buChar char="•"/>
            </a:pPr>
            <a:r>
              <a:rPr lang="en-US" sz="1800" dirty="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50000"/>
              </a:lnSpc>
              <a:buFont typeface="Arial" panose="020B0604020202020204" pitchFamily="34" charset="0"/>
              <a:buChar char="•"/>
            </a:pPr>
            <a:r>
              <a:rPr lang="en-US" sz="1800" dirty="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50000"/>
              </a:lnSpc>
              <a:buFont typeface="Arial" panose="020B0604020202020204" pitchFamily="34" charset="0"/>
              <a:buChar char="•"/>
            </a:pPr>
            <a:r>
              <a:rPr lang="en-US" sz="1800" dirty="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800" dirty="0">
              <a:cs typeface="Times New Roman" panose="02020603050405020304" pitchFamily="18" charset="0"/>
            </a:endParaRPr>
          </a:p>
        </p:txBody>
      </p:sp>
    </p:spTree>
    <p:extLst>
      <p:ext uri="{BB962C8B-B14F-4D97-AF65-F5344CB8AC3E}">
        <p14:creationId xmlns:p14="http://schemas.microsoft.com/office/powerpoint/2010/main" val="300570334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737A0F-0EA0-C1FF-DDB9-19FA2673E8AA}"/>
              </a:ext>
            </a:extLst>
          </p:cNvPr>
          <p:cNvSpPr>
            <a:spLocks noGrp="1"/>
          </p:cNvSpPr>
          <p:nvPr>
            <p:ph type="title" idx="4294967295"/>
          </p:nvPr>
        </p:nvSpPr>
        <p:spPr>
          <a:xfrm>
            <a:off x="3205163" y="143020"/>
            <a:ext cx="7958137" cy="1077912"/>
          </a:xfrm>
        </p:spPr>
        <p:txBody>
          <a:bodyPr/>
          <a:lstStyle/>
          <a:p>
            <a:r>
              <a:rPr lang="en-IN" dirty="0"/>
              <a:t>Cloud Web Server</a:t>
            </a:r>
          </a:p>
        </p:txBody>
      </p:sp>
      <p:sp>
        <p:nvSpPr>
          <p:cNvPr id="3" name="Content Placeholder 2">
            <a:extLst>
              <a:ext uri="{FF2B5EF4-FFF2-40B4-BE49-F238E27FC236}">
                <a16:creationId xmlns:a16="http://schemas.microsoft.com/office/drawing/2014/main" id="{F69558C7-5E4F-1595-59B2-A9006ADD0E66}"/>
              </a:ext>
            </a:extLst>
          </p:cNvPr>
          <p:cNvSpPr>
            <a:spLocks noGrp="1"/>
          </p:cNvSpPr>
          <p:nvPr>
            <p:ph idx="4294967295"/>
          </p:nvPr>
        </p:nvSpPr>
        <p:spPr>
          <a:xfrm>
            <a:off x="1444770" y="1346056"/>
            <a:ext cx="9257866" cy="4982008"/>
          </a:xfrm>
        </p:spPr>
        <p:txBody>
          <a:bodyPr>
            <a:normAutofit/>
          </a:bodyPr>
          <a:lstStyle/>
          <a:p>
            <a:pPr algn="just">
              <a:lnSpc>
                <a:spcPct val="150000"/>
              </a:lnSpc>
              <a:buFont typeface="Arial" panose="020B0604020202020204" pitchFamily="34" charset="0"/>
              <a:buChar char="•"/>
            </a:pPr>
            <a:r>
              <a:rPr lang="en-US" sz="1800" dirty="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50000"/>
              </a:lnSpc>
              <a:buFont typeface="Arial" panose="020B0604020202020204" pitchFamily="34" charset="0"/>
              <a:buChar char="•"/>
            </a:pPr>
            <a:r>
              <a:rPr lang="en-US" sz="1800" dirty="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50000"/>
              </a:lnSpc>
              <a:buFont typeface="Arial" panose="020B0604020202020204" pitchFamily="34" charset="0"/>
              <a:buChar char="•"/>
            </a:pPr>
            <a:r>
              <a:rPr lang="en-US" sz="1800" dirty="0">
                <a:cs typeface="Times New Roman" panose="02020603050405020304" pitchFamily="18" charset="0"/>
              </a:rPr>
              <a:t>It provides a flexible environment for the developers which allows them to work on projects from anywhere using any device with internet access.</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138001553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92F840-81B9-EC5F-27E0-596F4909724D}"/>
              </a:ext>
            </a:extLst>
          </p:cNvPr>
          <p:cNvSpPr>
            <a:spLocks noGrp="1"/>
          </p:cNvSpPr>
          <p:nvPr>
            <p:ph type="title" idx="4294967295"/>
          </p:nvPr>
        </p:nvSpPr>
        <p:spPr>
          <a:xfrm>
            <a:off x="3184381" y="269081"/>
            <a:ext cx="7958137" cy="1077912"/>
          </a:xfrm>
        </p:spPr>
        <p:txBody>
          <a:bodyPr/>
          <a:lstStyle/>
          <a:p>
            <a:r>
              <a:rPr lang="en-US" dirty="0"/>
              <a:t>SOFTWARE REQUIREMENTS:</a:t>
            </a:r>
            <a:endParaRPr lang="en-IN" dirty="0"/>
          </a:p>
        </p:txBody>
      </p:sp>
      <p:sp>
        <p:nvSpPr>
          <p:cNvPr id="3" name="Content Placeholder 2">
            <a:extLst>
              <a:ext uri="{FF2B5EF4-FFF2-40B4-BE49-F238E27FC236}">
                <a16:creationId xmlns:a16="http://schemas.microsoft.com/office/drawing/2014/main" id="{62AD7107-45A8-F0AC-CC81-BA50DA480D09}"/>
              </a:ext>
            </a:extLst>
          </p:cNvPr>
          <p:cNvSpPr>
            <a:spLocks noGrp="1"/>
          </p:cNvSpPr>
          <p:nvPr>
            <p:ph idx="4294967295"/>
          </p:nvPr>
        </p:nvSpPr>
        <p:spPr>
          <a:xfrm>
            <a:off x="2197894" y="1346993"/>
            <a:ext cx="7796212" cy="3997325"/>
          </a:xfrm>
        </p:spPr>
        <p:txBody>
          <a:bodyPr/>
          <a:lstStyle/>
          <a:p>
            <a:pPr lvl="0" algn="just">
              <a:lnSpc>
                <a:spcPct val="150000"/>
              </a:lnSpc>
              <a:buFont typeface="Arial" panose="020B0604020202020204" pitchFamily="34" charset="0"/>
              <a:buChar char="•"/>
            </a:pPr>
            <a:r>
              <a:rPr lang="en-US" sz="1800" dirty="0">
                <a:cs typeface="Times New Roman" pitchFamily="18" charset="0"/>
              </a:rPr>
              <a:t>Operating System	: Windows 10</a:t>
            </a:r>
          </a:p>
          <a:p>
            <a:pPr lvl="0" algn="just">
              <a:lnSpc>
                <a:spcPct val="150000"/>
              </a:lnSpc>
              <a:buFont typeface="Arial" panose="020B0604020202020204" pitchFamily="34" charset="0"/>
              <a:buChar char="•"/>
            </a:pPr>
            <a:r>
              <a:rPr lang="en-US" sz="1800" dirty="0">
                <a:cs typeface="Times New Roman" pitchFamily="18" charset="0"/>
              </a:rPr>
              <a:t>Language	               :PYTHON Google </a:t>
            </a:r>
            <a:r>
              <a:rPr lang="en-US" sz="1800" dirty="0" err="1">
                <a:cs typeface="Times New Roman" pitchFamily="18" charset="0"/>
              </a:rPr>
              <a:t>Colab</a:t>
            </a:r>
            <a:endParaRPr lang="en-US" sz="1800" dirty="0">
              <a:cs typeface="Times New Roman" pitchFamily="18" charset="0"/>
            </a:endParaRPr>
          </a:p>
          <a:p>
            <a:endParaRPr lang="en-IN" dirty="0"/>
          </a:p>
        </p:txBody>
      </p:sp>
    </p:spTree>
    <p:extLst>
      <p:ext uri="{BB962C8B-B14F-4D97-AF65-F5344CB8AC3E}">
        <p14:creationId xmlns:p14="http://schemas.microsoft.com/office/powerpoint/2010/main" val="179271543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1CE4CFB7-438B-F167-E3E1-8D73D61CAD3D}"/>
              </a:ext>
            </a:extLst>
          </p:cNvPr>
          <p:cNvSpPr>
            <a:spLocks noGrp="1"/>
          </p:cNvSpPr>
          <p:nvPr>
            <p:ph type="title" idx="4294967295"/>
          </p:nvPr>
        </p:nvSpPr>
        <p:spPr>
          <a:xfrm>
            <a:off x="3246727" y="174193"/>
            <a:ext cx="7958137" cy="1077912"/>
          </a:xfrm>
        </p:spPr>
        <p:txBody>
          <a:bodyPr/>
          <a:lstStyle/>
          <a:p>
            <a:r>
              <a:rPr lang="en-US" dirty="0"/>
              <a:t>HARDWARE REQUIREMENTS:</a:t>
            </a:r>
            <a:endParaRPr lang="en-IN" dirty="0"/>
          </a:p>
        </p:txBody>
      </p:sp>
      <p:sp>
        <p:nvSpPr>
          <p:cNvPr id="7" name="Content Placeholder 6">
            <a:extLst>
              <a:ext uri="{FF2B5EF4-FFF2-40B4-BE49-F238E27FC236}">
                <a16:creationId xmlns:a16="http://schemas.microsoft.com/office/drawing/2014/main" id="{0511C4A5-9CED-1C06-64EE-82E3C3E5F784}"/>
              </a:ext>
            </a:extLst>
          </p:cNvPr>
          <p:cNvSpPr>
            <a:spLocks noGrp="1"/>
          </p:cNvSpPr>
          <p:nvPr>
            <p:ph idx="4294967295"/>
          </p:nvPr>
        </p:nvSpPr>
        <p:spPr>
          <a:xfrm>
            <a:off x="1943534" y="1252105"/>
            <a:ext cx="7796212" cy="3997325"/>
          </a:xfrm>
        </p:spPr>
        <p:txBody>
          <a:bodyPr/>
          <a:lstStyle/>
          <a:p>
            <a:pPr algn="just">
              <a:lnSpc>
                <a:spcPct val="150000"/>
              </a:lnSpc>
              <a:buFont typeface="Arial" panose="020B0604020202020204" pitchFamily="34" charset="0"/>
              <a:buChar char="•"/>
            </a:pPr>
            <a:r>
              <a:rPr lang="en-US" sz="1800" dirty="0">
                <a:cs typeface="Times New Roman" pitchFamily="18" charset="0"/>
              </a:rPr>
              <a:t>Keyboard</a:t>
            </a:r>
          </a:p>
          <a:p>
            <a:pPr algn="just">
              <a:lnSpc>
                <a:spcPct val="150000"/>
              </a:lnSpc>
              <a:buFont typeface="Arial" panose="020B0604020202020204" pitchFamily="34" charset="0"/>
              <a:buChar char="•"/>
            </a:pPr>
            <a:r>
              <a:rPr lang="en-US" sz="1800" dirty="0">
                <a:cs typeface="Times New Roman" pitchFamily="18" charset="0"/>
              </a:rPr>
              <a:t>Mouse </a:t>
            </a:r>
          </a:p>
          <a:p>
            <a:pPr algn="just">
              <a:lnSpc>
                <a:spcPct val="150000"/>
              </a:lnSpc>
              <a:buFont typeface="Arial" panose="020B0604020202020204" pitchFamily="34" charset="0"/>
              <a:buChar char="•"/>
            </a:pPr>
            <a:r>
              <a:rPr lang="en-US" sz="1800" dirty="0" err="1">
                <a:cs typeface="Times New Roman" pitchFamily="18" charset="0"/>
              </a:rPr>
              <a:t>Harddisk</a:t>
            </a:r>
            <a:r>
              <a:rPr lang="en-US" sz="1800" dirty="0">
                <a:cs typeface="Times New Roman" pitchFamily="18" charset="0"/>
              </a:rPr>
              <a:t>	</a:t>
            </a:r>
          </a:p>
          <a:p>
            <a:pPr algn="just">
              <a:lnSpc>
                <a:spcPct val="150000"/>
              </a:lnSpc>
              <a:buFont typeface="Arial" panose="020B0604020202020204" pitchFamily="34" charset="0"/>
              <a:buChar char="•"/>
            </a:pPr>
            <a:r>
              <a:rPr lang="en-US" sz="1800" dirty="0">
                <a:cs typeface="Times New Roman" pitchFamily="18" charset="0"/>
              </a:rPr>
              <a:t>Ram	</a:t>
            </a:r>
          </a:p>
          <a:p>
            <a:endParaRPr lang="en-IN" dirty="0"/>
          </a:p>
        </p:txBody>
      </p:sp>
    </p:spTree>
    <p:extLst>
      <p:ext uri="{BB962C8B-B14F-4D97-AF65-F5344CB8AC3E}">
        <p14:creationId xmlns:p14="http://schemas.microsoft.com/office/powerpoint/2010/main" val="34355641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18759D-F728-1D0A-609B-CFEA61FF0A58}"/>
              </a:ext>
            </a:extLst>
          </p:cNvPr>
          <p:cNvSpPr>
            <a:spLocks noGrp="1"/>
          </p:cNvSpPr>
          <p:nvPr>
            <p:ph type="title" idx="4294967295"/>
          </p:nvPr>
        </p:nvSpPr>
        <p:spPr>
          <a:xfrm>
            <a:off x="3267508" y="269081"/>
            <a:ext cx="7958137" cy="1077912"/>
          </a:xfrm>
        </p:spPr>
        <p:txBody>
          <a:bodyPr/>
          <a:lstStyle/>
          <a:p>
            <a:r>
              <a:rPr lang="en-US" dirty="0"/>
              <a:t>CONCLUSION</a:t>
            </a:r>
            <a:endParaRPr lang="en-IN" dirty="0"/>
          </a:p>
        </p:txBody>
      </p:sp>
      <p:sp>
        <p:nvSpPr>
          <p:cNvPr id="3" name="Content Placeholder 2">
            <a:extLst>
              <a:ext uri="{FF2B5EF4-FFF2-40B4-BE49-F238E27FC236}">
                <a16:creationId xmlns:a16="http://schemas.microsoft.com/office/drawing/2014/main" id="{A1366C23-5718-9AC4-4DF0-53BF72761003}"/>
              </a:ext>
            </a:extLst>
          </p:cNvPr>
          <p:cNvSpPr>
            <a:spLocks noGrp="1"/>
          </p:cNvSpPr>
          <p:nvPr>
            <p:ph idx="4294967295"/>
          </p:nvPr>
        </p:nvSpPr>
        <p:spPr>
          <a:xfrm>
            <a:off x="1300811" y="1086283"/>
            <a:ext cx="9590378" cy="5575372"/>
          </a:xfrm>
        </p:spPr>
        <p:txBody>
          <a:bodyPr>
            <a:noAutofit/>
          </a:bodyPr>
          <a:lstStyle/>
          <a:p>
            <a:pPr algn="just">
              <a:lnSpc>
                <a:spcPct val="150000"/>
              </a:lnSpc>
            </a:pPr>
            <a:r>
              <a:rPr lang="en-US" sz="1800" dirty="0"/>
              <a:t>In this article, we carefully investigate edge federated learning, which is a paradigm to implement federated learning on edge computing environments.</a:t>
            </a:r>
          </a:p>
          <a:p>
            <a:pPr algn="just">
              <a:lnSpc>
                <a:spcPct val="150000"/>
              </a:lnSpc>
            </a:pPr>
            <a:r>
              <a:rPr lang="en-US" sz="1800" dirty="0"/>
              <a:t> The development of edge federated learning is still at an early stage, and there is not much research in this area. </a:t>
            </a:r>
          </a:p>
          <a:p>
            <a:pPr algn="just">
              <a:lnSpc>
                <a:spcPct val="150000"/>
              </a:lnSpc>
            </a:pPr>
            <a:r>
              <a:rPr lang="en-US" sz="1800" dirty="0"/>
              <a:t>We summarize the research problems and methods respectively in applications, development tools, communication efficiency, security, privacy, migration and scheduling as well as providing some insights of the future directions and open problems in edge federated learning. </a:t>
            </a:r>
          </a:p>
          <a:p>
            <a:pPr algn="just">
              <a:lnSpc>
                <a:spcPct val="150000"/>
              </a:lnSpc>
            </a:pPr>
            <a:r>
              <a:rPr lang="en-US" sz="1800" dirty="0"/>
              <a:t>With the fast advancement of both edge computing and federated learning, more and more collaborative training methods for edge federated learning are developed for better user experience and privacy protection. We will need more efforts on solving those open problems in edge federated learning.</a:t>
            </a:r>
            <a:endParaRPr lang="en-IN" sz="1800" dirty="0"/>
          </a:p>
        </p:txBody>
      </p:sp>
    </p:spTree>
    <p:extLst>
      <p:ext uri="{BB962C8B-B14F-4D97-AF65-F5344CB8AC3E}">
        <p14:creationId xmlns:p14="http://schemas.microsoft.com/office/powerpoint/2010/main" val="337433199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adison">
  <a:themeElements>
    <a:clrScheme name="Madison">
      <a:dk1>
        <a:sysClr val="windowText" lastClr="000000"/>
      </a:dk1>
      <a:lt1>
        <a:sysClr val="window" lastClr="FFFFFF"/>
      </a:lt1>
      <a:dk2>
        <a:srgbClr val="1F2D29"/>
      </a:dk2>
      <a:lt2>
        <a:srgbClr val="C5FAEB"/>
      </a:lt2>
      <a:accent1>
        <a:srgbClr val="A1D68B"/>
      </a:accent1>
      <a:accent2>
        <a:srgbClr val="5EC795"/>
      </a:accent2>
      <a:accent3>
        <a:srgbClr val="4DADCF"/>
      </a:accent3>
      <a:accent4>
        <a:srgbClr val="CDB756"/>
      </a:accent4>
      <a:accent5>
        <a:srgbClr val="E29C36"/>
      </a:accent5>
      <a:accent6>
        <a:srgbClr val="8EC0C1"/>
      </a:accent6>
      <a:hlink>
        <a:srgbClr val="6D9D9B"/>
      </a:hlink>
      <a:folHlink>
        <a:srgbClr val="6D8583"/>
      </a:folHlink>
    </a:clrScheme>
    <a:fontScheme name="Madison">
      <a:majorFont>
        <a:latin typeface="Arial" panose="020B0604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panose="020B06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adison">
      <a:fillStyleLst>
        <a:solidFill>
          <a:schemeClr val="phClr"/>
        </a:solidFill>
        <a:gradFill rotWithShape="1">
          <a:gsLst>
            <a:gs pos="0">
              <a:schemeClr val="phClr">
                <a:tint val="48000"/>
                <a:alpha val="88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4000"/>
                <a:satMod val="130000"/>
                <a:lumMod val="92000"/>
              </a:schemeClr>
            </a:gs>
            <a:gs pos="100000">
              <a:schemeClr val="phClr">
                <a:shade val="76000"/>
                <a:satMod val="130000"/>
                <a:lumMod val="88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blipFill rotWithShape="1">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Madison" id="{025CB5FB-2DD3-45EE-B6F0-CC461540EB19}" vid="{6AC10936-2DFC-4054-9ADF-B5E2C5F86190}"/>
    </a:ext>
  </a:extLst>
</a:theme>
</file>

<file path=docProps/app.xml><?xml version="1.0" encoding="utf-8"?>
<Properties xmlns="http://schemas.openxmlformats.org/officeDocument/2006/extended-properties" xmlns:vt="http://schemas.openxmlformats.org/officeDocument/2006/docPropsVTypes">
  <Template>Madison</Template>
  <TotalTime>38</TotalTime>
  <Words>2637</Words>
  <Application>Microsoft Office PowerPoint</Application>
  <PresentationFormat>Widescreen</PresentationFormat>
  <Paragraphs>97</Paragraphs>
  <Slides>24</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24</vt:i4>
      </vt:variant>
    </vt:vector>
  </HeadingPairs>
  <TitlesOfParts>
    <vt:vector size="30" baseType="lpstr">
      <vt:lpstr>Arial</vt:lpstr>
      <vt:lpstr>MS Shell Dlg 2</vt:lpstr>
      <vt:lpstr>Times New Roman</vt:lpstr>
      <vt:lpstr>Wingdings</vt:lpstr>
      <vt:lpstr>Wingdings 3</vt:lpstr>
      <vt:lpstr>Madison</vt:lpstr>
      <vt:lpstr>PowerPoint Presentation</vt:lpstr>
      <vt:lpstr>Abstract</vt:lpstr>
      <vt:lpstr>PowerPoint Presentation</vt:lpstr>
      <vt:lpstr>Objective</vt:lpstr>
      <vt:lpstr>Existing System</vt:lpstr>
      <vt:lpstr>Disadvantage</vt:lpstr>
      <vt:lpstr>PowerPoint Presentation</vt:lpstr>
      <vt:lpstr>PROPOSED SYSTEM :</vt:lpstr>
      <vt:lpstr>Advantage</vt:lpstr>
      <vt:lpstr>PowerPoint Presentation</vt:lpstr>
      <vt:lpstr>Introduction</vt:lpstr>
      <vt:lpstr>PowerPoint Presentation</vt:lpstr>
      <vt:lpstr>MODULES</vt:lpstr>
      <vt:lpstr>Client Selection Module </vt:lpstr>
      <vt:lpstr>Federated Learning Module </vt:lpstr>
      <vt:lpstr>Reward Calculation Module </vt:lpstr>
      <vt:lpstr>Client Resource Monitoring Module </vt:lpstr>
      <vt:lpstr>Software Details</vt:lpstr>
      <vt:lpstr>Front End</vt:lpstr>
      <vt:lpstr>Database</vt:lpstr>
      <vt:lpstr>Cloud Web Server</vt:lpstr>
      <vt:lpstr>SOFTWARE REQUIREMENTS:</vt:lpstr>
      <vt:lpstr>HARDWARE REQUIREMENTS:</vt:lpstr>
      <vt:lpstr>CONCLUSION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1</cp:revision>
  <dcterms:created xsi:type="dcterms:W3CDTF">2024-12-01T05:54:12Z</dcterms:created>
  <dcterms:modified xsi:type="dcterms:W3CDTF">2024-12-01T06:32:28Z</dcterms:modified>
</cp:coreProperties>
</file>