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0F10933-CE7C-49F3-90F3-1567CA2532CA}"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3912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F10933-CE7C-49F3-90F3-1567CA2532CA}"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2708976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F10933-CE7C-49F3-90F3-1567CA2532CA}"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2030862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0F10933-CE7C-49F3-90F3-1567CA2532CA}"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2869262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F10933-CE7C-49F3-90F3-1567CA2532CA}" type="datetimeFigureOut">
              <a:rPr lang="en-IN" smtClean="0"/>
              <a:t>30-11-2024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2521795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0F10933-CE7C-49F3-90F3-1567CA2532CA}" type="datetimeFigureOut">
              <a:rPr lang="en-IN" smtClean="0"/>
              <a:t>30-11-2024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3201029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80F10933-CE7C-49F3-90F3-1567CA2532CA}" type="datetimeFigureOut">
              <a:rPr lang="en-IN" smtClean="0"/>
              <a:t>30-11-2024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3044598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F10933-CE7C-49F3-90F3-1567CA2532CA}"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2401587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F10933-CE7C-49F3-90F3-1567CA2532CA}"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242488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F10933-CE7C-49F3-90F3-1567CA2532CA}"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2173415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F10933-CE7C-49F3-90F3-1567CA2532CA}"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21049033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F10933-CE7C-49F3-90F3-1567CA2532CA}"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EBF7E-83B9-4498-979B-3B20B695BBAA}" type="slidenum">
              <a:rPr lang="en-IN" smtClean="0"/>
              <a:t>‹#›</a:t>
            </a:fld>
            <a:endParaRPr lang="en-IN"/>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208949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F10933-CE7C-49F3-90F3-1567CA2532CA}"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2544662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0F10933-CE7C-49F3-90F3-1567CA2532CA}" type="datetimeFigureOut">
              <a:rPr lang="en-IN" smtClean="0"/>
              <a:t>30-11-2024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31129508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0F10933-CE7C-49F3-90F3-1567CA2532CA}" type="datetimeFigureOut">
              <a:rPr lang="en-IN" smtClean="0"/>
              <a:t>30-11-2024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1592785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F10933-CE7C-49F3-90F3-1567CA2532CA}"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17157991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F10933-CE7C-49F3-90F3-1567CA2532CA}"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B7EBF7E-83B9-4498-979B-3B20B695BBAA}" type="slidenum">
              <a:rPr lang="en-IN" smtClean="0"/>
              <a:t>‹#›</a:t>
            </a:fld>
            <a:endParaRPr lang="en-IN"/>
          </a:p>
        </p:txBody>
      </p:sp>
    </p:spTree>
    <p:extLst>
      <p:ext uri="{BB962C8B-B14F-4D97-AF65-F5344CB8AC3E}">
        <p14:creationId xmlns:p14="http://schemas.microsoft.com/office/powerpoint/2010/main" val="1286866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80F10933-CE7C-49F3-90F3-1567CA2532CA}" type="datetimeFigureOut">
              <a:rPr lang="en-IN" smtClean="0"/>
              <a:t>30-11-2024</a:t>
            </a:fld>
            <a:endParaRPr lang="en-IN"/>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IN"/>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AB7EBF7E-83B9-4498-979B-3B20B695BBAA}" type="slidenum">
              <a:rPr lang="en-IN" smtClean="0"/>
              <a:t>‹#›</a:t>
            </a:fld>
            <a:endParaRPr lang="en-IN"/>
          </a:p>
        </p:txBody>
      </p:sp>
    </p:spTree>
    <p:extLst>
      <p:ext uri="{BB962C8B-B14F-4D97-AF65-F5344CB8AC3E}">
        <p14:creationId xmlns:p14="http://schemas.microsoft.com/office/powerpoint/2010/main" val="282499133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E9A21-667E-9CCD-2A5D-B240E591985F}"/>
              </a:ext>
            </a:extLst>
          </p:cNvPr>
          <p:cNvSpPr>
            <a:spLocks noGrp="1"/>
          </p:cNvSpPr>
          <p:nvPr>
            <p:ph type="ctrTitle" idx="4294967295"/>
          </p:nvPr>
        </p:nvSpPr>
        <p:spPr>
          <a:xfrm>
            <a:off x="1402774" y="1476808"/>
            <a:ext cx="9084830" cy="2804246"/>
          </a:xfrm>
        </p:spPr>
        <p:txBody>
          <a:bodyPr>
            <a:normAutofit/>
          </a:bodyPr>
          <a:lstStyle/>
          <a:p>
            <a:r>
              <a:rPr lang="en-US" sz="2800" cap="none" dirty="0"/>
              <a:t>Automatic detection of students’ engagement during online learning: A bagging ensemble deep learning approach </a:t>
            </a:r>
            <a:endParaRPr lang="en-IN" sz="2800" cap="none" dirty="0"/>
          </a:p>
        </p:txBody>
      </p:sp>
    </p:spTree>
    <p:extLst>
      <p:ext uri="{BB962C8B-B14F-4D97-AF65-F5344CB8AC3E}">
        <p14:creationId xmlns:p14="http://schemas.microsoft.com/office/powerpoint/2010/main" val="2352848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AC407-23C2-D111-9E5C-2A7F2B2D6D3B}"/>
              </a:ext>
            </a:extLst>
          </p:cNvPr>
          <p:cNvSpPr>
            <a:spLocks noGrp="1"/>
          </p:cNvSpPr>
          <p:nvPr>
            <p:ph type="title"/>
          </p:nvPr>
        </p:nvSpPr>
        <p:spPr>
          <a:xfrm>
            <a:off x="820257" y="-368620"/>
            <a:ext cx="10364451" cy="159617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478CD7E6-9953-EC10-E052-76E873647E38}"/>
              </a:ext>
            </a:extLst>
          </p:cNvPr>
          <p:cNvSpPr>
            <a:spLocks noGrp="1"/>
          </p:cNvSpPr>
          <p:nvPr>
            <p:ph sz="quarter" idx="13"/>
          </p:nvPr>
        </p:nvSpPr>
        <p:spPr>
          <a:xfrm>
            <a:off x="644861" y="935183"/>
            <a:ext cx="10726882" cy="5590308"/>
          </a:xfrm>
        </p:spPr>
        <p:txBody>
          <a:bodyPr>
            <a:noAutofit/>
          </a:bodyPr>
          <a:lstStyle/>
          <a:p>
            <a:pPr algn="just">
              <a:lnSpc>
                <a:spcPct val="150000"/>
              </a:lnSpc>
            </a:pPr>
            <a:r>
              <a:rPr lang="en-US" sz="1800" cap="none" dirty="0"/>
              <a:t>The COVID-19 pandemic has reshaped education and shifted learning from in-person to online. While this shift offers advantages such as liberating the learning process from time and space constraints and enabling education to occur anywhere and anytime, a challenge lies in detecting student engagement during online learning due to limited interaction.</a:t>
            </a:r>
          </a:p>
          <a:p>
            <a:pPr algn="just">
              <a:lnSpc>
                <a:spcPct val="150000"/>
              </a:lnSpc>
            </a:pPr>
            <a:r>
              <a:rPr lang="en-US" sz="1800" cap="none" dirty="0"/>
              <a:t> Student engagement, defined as the active involvement of students in the educational journey, is a critical factor influencing the overall learning experience. This research addresses this challenge by proposing a model using bagging (bootstrap aggregating) ensemble learning applied to 1-dimensional convolutional neural networks (1D CNN), 1-dimensional residual networks (1D </a:t>
            </a:r>
            <a:r>
              <a:rPr lang="en-US" sz="1800" cap="none" dirty="0" err="1"/>
              <a:t>resnet</a:t>
            </a:r>
            <a:r>
              <a:rPr lang="en-US" sz="1800" cap="none" dirty="0"/>
              <a:t>), and hybrid ensemble deep learning models. </a:t>
            </a:r>
          </a:p>
          <a:p>
            <a:pPr algn="just">
              <a:lnSpc>
                <a:spcPct val="150000"/>
              </a:lnSpc>
            </a:pPr>
            <a:r>
              <a:rPr lang="en-US" sz="1800" cap="none" dirty="0"/>
              <a:t>Utilizing the </a:t>
            </a:r>
            <a:r>
              <a:rPr lang="en-US" sz="1800" cap="none" dirty="0" err="1"/>
              <a:t>daisee</a:t>
            </a:r>
            <a:r>
              <a:rPr lang="en-US" sz="1800" cap="none" dirty="0"/>
              <a:t> dataset, our findings indicate that the bagging ensemble of the 1D CNN model achieves 93.25% accuracy, surpassing the individual model by 3.25%. The deep learning ensemble bagging attains 93.75%, outperforming the unique 1D </a:t>
            </a:r>
            <a:r>
              <a:rPr lang="en-US" sz="1800" cap="none" dirty="0" err="1"/>
              <a:t>resnet</a:t>
            </a:r>
            <a:r>
              <a:rPr lang="en-US" sz="1800" cap="none" dirty="0"/>
              <a:t> model by 3.5%. Additionally, the hybrid ensemble bagging achieves the highest accuracy of 94.25%, a 1% improvement over the 1D CNN model and a 0.5% increase over the 1D </a:t>
            </a:r>
            <a:r>
              <a:rPr lang="en-US" sz="1800" cap="none" dirty="0" err="1"/>
              <a:t>resnet</a:t>
            </a:r>
            <a:r>
              <a:rPr lang="en-US" sz="1800" cap="none" dirty="0"/>
              <a:t> model.</a:t>
            </a:r>
            <a:endParaRPr lang="en-IN" sz="1800" cap="none" dirty="0"/>
          </a:p>
        </p:txBody>
      </p:sp>
    </p:spTree>
    <p:extLst>
      <p:ext uri="{BB962C8B-B14F-4D97-AF65-F5344CB8AC3E}">
        <p14:creationId xmlns:p14="http://schemas.microsoft.com/office/powerpoint/2010/main" val="22514387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C8AD6-414C-83F6-DFC8-4FA47BD8ED3A}"/>
              </a:ext>
            </a:extLst>
          </p:cNvPr>
          <p:cNvSpPr>
            <a:spLocks noGrp="1"/>
          </p:cNvSpPr>
          <p:nvPr>
            <p:ph type="title"/>
          </p:nvPr>
        </p:nvSpPr>
        <p:spPr>
          <a:xfrm>
            <a:off x="913774" y="-306274"/>
            <a:ext cx="10364451" cy="159617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F8B9319B-4DC6-C064-3AE6-FEEDAF231C1F}"/>
              </a:ext>
            </a:extLst>
          </p:cNvPr>
          <p:cNvSpPr>
            <a:spLocks noGrp="1"/>
          </p:cNvSpPr>
          <p:nvPr>
            <p:ph sz="quarter" idx="13"/>
          </p:nvPr>
        </p:nvSpPr>
        <p:spPr>
          <a:xfrm>
            <a:off x="1089794" y="945573"/>
            <a:ext cx="10364451" cy="4419599"/>
          </a:xfrm>
        </p:spPr>
        <p:txBody>
          <a:bodyPr>
            <a:normAutofit/>
          </a:bodyPr>
          <a:lstStyle/>
          <a:p>
            <a:pPr algn="just">
              <a:lnSpc>
                <a:spcPct val="160000"/>
              </a:lnSpc>
            </a:pPr>
            <a:r>
              <a:rPr lang="en-US" sz="1800" cap="none" dirty="0"/>
              <a:t>This research aims to develop a model for detecting student engagement in online learning video recordings using an ensemble deep learning method called bagging ensemble learning. </a:t>
            </a:r>
          </a:p>
          <a:p>
            <a:pPr algn="just">
              <a:lnSpc>
                <a:spcPct val="160000"/>
              </a:lnSpc>
            </a:pPr>
            <a:r>
              <a:rPr lang="en-US" sz="1800" cap="none" dirty="0"/>
              <a:t>The video data is sourced from the </a:t>
            </a:r>
            <a:r>
              <a:rPr lang="en-US" sz="1800" cap="none" dirty="0" err="1"/>
              <a:t>daisee</a:t>
            </a:r>
            <a:r>
              <a:rPr lang="en-US" sz="1800" cap="none" dirty="0"/>
              <a:t> (dataset for affective states in e-environments) dataset [21]. Following up on our previous research [22], data imbalance was addressed using SMOTE </a:t>
            </a:r>
            <a:r>
              <a:rPr lang="en-US" sz="1800" cap="none" dirty="0" err="1"/>
              <a:t>undersampling</a:t>
            </a:r>
            <a:r>
              <a:rPr lang="en-US" sz="1800" cap="none" dirty="0"/>
              <a:t> and oversampling and performed dimension reduction through PCA (principal component analysis) and SVD (singular value decomposition). </a:t>
            </a:r>
          </a:p>
          <a:p>
            <a:pPr algn="just">
              <a:lnSpc>
                <a:spcPct val="160000"/>
              </a:lnSpc>
            </a:pPr>
            <a:r>
              <a:rPr lang="en-US" sz="1800" cap="none" dirty="0"/>
              <a:t>The previous study demonstrated superior performance compared to benchmark evaluations on the </a:t>
            </a:r>
            <a:r>
              <a:rPr lang="en-US" sz="1800" cap="none" dirty="0" err="1"/>
              <a:t>daisee</a:t>
            </a:r>
            <a:r>
              <a:rPr lang="en-US" sz="1800" cap="none" dirty="0"/>
              <a:t> dataset, achieving the highest accuracy of 77.97% with the SVD dimension reduction technique.</a:t>
            </a:r>
            <a:endParaRPr lang="en-IN" sz="1800" cap="none" dirty="0"/>
          </a:p>
        </p:txBody>
      </p:sp>
    </p:spTree>
    <p:extLst>
      <p:ext uri="{BB962C8B-B14F-4D97-AF65-F5344CB8AC3E}">
        <p14:creationId xmlns:p14="http://schemas.microsoft.com/office/powerpoint/2010/main" val="3976530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7D35B-7103-A10F-3CEB-DB13AB41A373}"/>
              </a:ext>
            </a:extLst>
          </p:cNvPr>
          <p:cNvSpPr>
            <a:spLocks noGrp="1"/>
          </p:cNvSpPr>
          <p:nvPr>
            <p:ph type="title"/>
          </p:nvPr>
        </p:nvSpPr>
        <p:spPr>
          <a:xfrm>
            <a:off x="913774" y="-358228"/>
            <a:ext cx="10364451" cy="159617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2A18F2FE-E674-E41E-C92E-978F648C477F}"/>
              </a:ext>
            </a:extLst>
          </p:cNvPr>
          <p:cNvSpPr>
            <a:spLocks noGrp="1"/>
          </p:cNvSpPr>
          <p:nvPr>
            <p:ph sz="quarter" idx="13"/>
          </p:nvPr>
        </p:nvSpPr>
        <p:spPr>
          <a:xfrm>
            <a:off x="774435" y="1101437"/>
            <a:ext cx="10643129" cy="5237017"/>
          </a:xfrm>
        </p:spPr>
        <p:txBody>
          <a:bodyPr>
            <a:noAutofit/>
          </a:bodyPr>
          <a:lstStyle/>
          <a:p>
            <a:pPr algn="just">
              <a:lnSpc>
                <a:spcPct val="150000"/>
              </a:lnSpc>
            </a:pPr>
            <a:r>
              <a:rPr lang="en-US" sz="1800" cap="none" dirty="0"/>
              <a:t>They mainly make two contributions: 1. For artificial tagging, two video lengths are used, that is, a long clip of 60 seconds and a short clip of 10 seconds. Experiments have proven that people have a better understanding of 10-second short clip videos. 2. They identify student engagement by extracting manual features and use the classifier to classify engagement. </a:t>
            </a:r>
          </a:p>
          <a:p>
            <a:pPr algn="just">
              <a:lnSpc>
                <a:spcPct val="150000"/>
              </a:lnSpc>
            </a:pPr>
            <a:r>
              <a:rPr lang="en-US" sz="1800" cap="none" dirty="0"/>
              <a:t>The experiment results show that, in the short video binary classification task of 10 seconds, the recognition result of the machine learning model is equivalent to the level of manual annotation. It is clear that the method of machine learning can be used for automatic recognition of learning participation. </a:t>
            </a:r>
          </a:p>
          <a:p>
            <a:pPr algn="just">
              <a:lnSpc>
                <a:spcPct val="150000"/>
              </a:lnSpc>
            </a:pPr>
            <a:r>
              <a:rPr lang="en-US" sz="1800" cap="none" dirty="0"/>
              <a:t>Since then, domestic and foreign scholars have carried out a series of more in-depth studies on the prediction of student engagement. The main research methods include frame-based methods, space-time-based features methods, and multi-modal features-based methods. Besides, </a:t>
            </a:r>
            <a:r>
              <a:rPr lang="en-US" sz="1800" cap="none" dirty="0" err="1"/>
              <a:t>spatio</a:t>
            </a:r>
            <a:r>
              <a:rPr lang="en-US" sz="1800" cap="none" dirty="0"/>
              <a:t>-temporal-based methods are sometimes used in combination with the other two methods.</a:t>
            </a:r>
            <a:endParaRPr lang="en-IN" sz="1800" cap="none" dirty="0"/>
          </a:p>
        </p:txBody>
      </p:sp>
    </p:spTree>
    <p:extLst>
      <p:ext uri="{BB962C8B-B14F-4D97-AF65-F5344CB8AC3E}">
        <p14:creationId xmlns:p14="http://schemas.microsoft.com/office/powerpoint/2010/main" val="4077385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48CD8-FB0F-7AD6-A3C3-66A65C26A3F1}"/>
              </a:ext>
            </a:extLst>
          </p:cNvPr>
          <p:cNvSpPr>
            <a:spLocks noGrp="1"/>
          </p:cNvSpPr>
          <p:nvPr>
            <p:ph type="title"/>
          </p:nvPr>
        </p:nvSpPr>
        <p:spPr>
          <a:xfrm>
            <a:off x="913774" y="-347838"/>
            <a:ext cx="10364451" cy="159617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9001BC0C-204D-071A-575A-AB3A1AE6CE5D}"/>
              </a:ext>
            </a:extLst>
          </p:cNvPr>
          <p:cNvSpPr>
            <a:spLocks noGrp="1"/>
          </p:cNvSpPr>
          <p:nvPr>
            <p:ph sz="quarter" idx="13"/>
          </p:nvPr>
        </p:nvSpPr>
        <p:spPr>
          <a:xfrm>
            <a:off x="727989" y="943841"/>
            <a:ext cx="10550236" cy="5311486"/>
          </a:xfrm>
        </p:spPr>
        <p:txBody>
          <a:bodyPr>
            <a:noAutofit/>
          </a:bodyPr>
          <a:lstStyle/>
          <a:p>
            <a:pPr algn="just">
              <a:lnSpc>
                <a:spcPct val="150000"/>
              </a:lnSpc>
            </a:pPr>
            <a:r>
              <a:rPr lang="en-US" sz="1800" b="1" cap="none" dirty="0"/>
              <a:t>Need for large datasets</a:t>
            </a:r>
            <a:r>
              <a:rPr lang="en-US" sz="1800" cap="none" dirty="0"/>
              <a:t>: deep learning models typically require large volumes of labeled data to train effectively. If the dataset is insufficient or imbalanced, the model's performance might degrade, leading to inaccurate engagement predictions.</a:t>
            </a:r>
          </a:p>
          <a:p>
            <a:pPr algn="just">
              <a:lnSpc>
                <a:spcPct val="150000"/>
              </a:lnSpc>
            </a:pPr>
            <a:r>
              <a:rPr lang="en-US" sz="1800" b="1" cap="none" dirty="0"/>
              <a:t> High computational requirements</a:t>
            </a:r>
            <a:r>
              <a:rPr lang="en-US" sz="1800" cap="none" dirty="0"/>
              <a:t>: deep learning models, particularly ensemble methods like bagging, can be computationally intensive. This requires considerable hardware resources, which can be costly, especially for real-time applications or in resource-limited environments.</a:t>
            </a:r>
            <a:r>
              <a:rPr lang="en-US" sz="1800" b="1" cap="none" dirty="0"/>
              <a:t> </a:t>
            </a:r>
          </a:p>
          <a:p>
            <a:pPr algn="just">
              <a:lnSpc>
                <a:spcPct val="150000"/>
              </a:lnSpc>
            </a:pPr>
            <a:r>
              <a:rPr lang="en-US" sz="1800" b="1" cap="none" dirty="0"/>
              <a:t>Difficulty in debugging</a:t>
            </a:r>
            <a:r>
              <a:rPr lang="en-US" sz="1800" cap="none" dirty="0"/>
              <a:t>: in ensemble models, particularly those with many deep learning components, identifying which part of the model is making a wrong prediction or why the system fails can be challenging.</a:t>
            </a:r>
            <a:r>
              <a:rPr lang="en-US" sz="1800" b="1" cap="none" dirty="0"/>
              <a:t> </a:t>
            </a:r>
          </a:p>
          <a:p>
            <a:pPr algn="just">
              <a:lnSpc>
                <a:spcPct val="150000"/>
              </a:lnSpc>
            </a:pPr>
            <a:r>
              <a:rPr lang="en-US" sz="1800" b="1" cap="none" dirty="0"/>
              <a:t>Bias and fairness</a:t>
            </a:r>
            <a:r>
              <a:rPr lang="en-US" sz="1800" cap="none" dirty="0"/>
              <a:t>: deep learning models can inadvertently learn biases from the data, leading to biased engagement predictions. For instance, a model might unfairly assess certain demographic groups as less engaged based on skewed training data, which can result in unfair outcomes.</a:t>
            </a:r>
            <a:endParaRPr lang="en-IN" sz="1800" cap="none" dirty="0"/>
          </a:p>
        </p:txBody>
      </p:sp>
    </p:spTree>
    <p:extLst>
      <p:ext uri="{BB962C8B-B14F-4D97-AF65-F5344CB8AC3E}">
        <p14:creationId xmlns:p14="http://schemas.microsoft.com/office/powerpoint/2010/main" val="2465769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A6549-88F3-526F-8097-8E6776ABC0D7}"/>
              </a:ext>
            </a:extLst>
          </p:cNvPr>
          <p:cNvSpPr>
            <a:spLocks noGrp="1"/>
          </p:cNvSpPr>
          <p:nvPr>
            <p:ph type="title"/>
          </p:nvPr>
        </p:nvSpPr>
        <p:spPr>
          <a:xfrm>
            <a:off x="986511" y="-202364"/>
            <a:ext cx="10364451" cy="159617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FCD301BC-3865-27F2-BA5A-A4BC4A46D8CC}"/>
              </a:ext>
            </a:extLst>
          </p:cNvPr>
          <p:cNvSpPr>
            <a:spLocks noGrp="1"/>
          </p:cNvSpPr>
          <p:nvPr>
            <p:ph sz="quarter" idx="13"/>
          </p:nvPr>
        </p:nvSpPr>
        <p:spPr>
          <a:xfrm>
            <a:off x="695565" y="1132609"/>
            <a:ext cx="10509924" cy="5725391"/>
          </a:xfrm>
        </p:spPr>
        <p:txBody>
          <a:bodyPr>
            <a:normAutofit fontScale="92500" lnSpcReduction="10000"/>
          </a:bodyPr>
          <a:lstStyle/>
          <a:p>
            <a:pPr algn="just">
              <a:lnSpc>
                <a:spcPct val="150000"/>
              </a:lnSpc>
            </a:pPr>
            <a:r>
              <a:rPr lang="en-US" sz="1900" cap="none" dirty="0"/>
              <a:t>The system integrates multimodal data inputs, including visual (</a:t>
            </a:r>
            <a:r>
              <a:rPr lang="en-US" sz="1900" cap="none" dirty="0" err="1"/>
              <a:t>e.G.</a:t>
            </a:r>
            <a:r>
              <a:rPr lang="en-US" sz="1900" cap="none" dirty="0"/>
              <a:t>, Facial expressions, eye tracking), auditory (</a:t>
            </a:r>
            <a:r>
              <a:rPr lang="en-US" sz="1900" cap="none" dirty="0" err="1"/>
              <a:t>e.G.</a:t>
            </a:r>
            <a:r>
              <a:rPr lang="en-US" sz="1900" cap="none" dirty="0"/>
              <a:t>, Speech analysis), and behavioral (</a:t>
            </a:r>
            <a:r>
              <a:rPr lang="en-US" sz="1900" cap="none" dirty="0" err="1"/>
              <a:t>e.G.</a:t>
            </a:r>
            <a:r>
              <a:rPr lang="en-US" sz="1900" cap="none" dirty="0"/>
              <a:t>, Mouse and keyboard interactions) signals to capture a comprehensive view of student engagement.</a:t>
            </a:r>
          </a:p>
          <a:p>
            <a:pPr algn="just">
              <a:lnSpc>
                <a:spcPct val="150000"/>
              </a:lnSpc>
            </a:pPr>
            <a:r>
              <a:rPr lang="en-US" sz="1900" cap="none" dirty="0"/>
              <a:t> These diverse data sources are processed through a deep learning pipeline that involves multiple stages, including data collection, preprocessing, feature extraction, and model training.</a:t>
            </a:r>
          </a:p>
          <a:p>
            <a:pPr algn="just">
              <a:lnSpc>
                <a:spcPct val="150000"/>
              </a:lnSpc>
            </a:pPr>
            <a:r>
              <a:rPr lang="en-US" sz="1900" cap="none" dirty="0"/>
              <a:t>At the core of the system is a </a:t>
            </a:r>
            <a:r>
              <a:rPr lang="en-US" sz="1900" b="1" cap="none" dirty="0"/>
              <a:t>bagging ensemble approach</a:t>
            </a:r>
            <a:r>
              <a:rPr lang="en-US" sz="1900" cap="none" dirty="0"/>
              <a:t>, which combines the outputs of multiple deep learning models to improve prediction accuracy and reduce overfitting. This ensemble method helps ensure that the engagement detection is robust across varying student behaviors and learning contexts. </a:t>
            </a:r>
          </a:p>
          <a:p>
            <a:pPr algn="just">
              <a:lnSpc>
                <a:spcPct val="150000"/>
              </a:lnSpc>
            </a:pPr>
            <a:r>
              <a:rPr lang="en-US" sz="1900" cap="none" dirty="0"/>
              <a:t>Specifically, the system utilizes different types of models, such as convolutional neural networks (</a:t>
            </a:r>
            <a:r>
              <a:rPr lang="en-US" sz="1900" cap="none" dirty="0" err="1"/>
              <a:t>cnns</a:t>
            </a:r>
            <a:r>
              <a:rPr lang="en-US" sz="1900" cap="none" dirty="0"/>
              <a:t>) for image data (</a:t>
            </a:r>
            <a:r>
              <a:rPr lang="en-US" sz="1900" cap="none" dirty="0" err="1"/>
              <a:t>e.G.</a:t>
            </a:r>
            <a:r>
              <a:rPr lang="en-US" sz="1900" cap="none" dirty="0"/>
              <a:t>, Facial expression recognition), recurrent neural networks (</a:t>
            </a:r>
            <a:r>
              <a:rPr lang="en-US" sz="1900" cap="none" dirty="0" err="1"/>
              <a:t>rnns</a:t>
            </a:r>
            <a:r>
              <a:rPr lang="en-US" sz="1900" cap="none" dirty="0"/>
              <a:t>) or long short-term memory (LSTM) networks for sequential behavioral data, and other deep learning architectures tailored for different input modalities. These models are trained on labeled datasets to classify student engagement into categories (</a:t>
            </a:r>
            <a:r>
              <a:rPr lang="en-US" sz="1900" cap="none" dirty="0" err="1"/>
              <a:t>e.G.</a:t>
            </a:r>
            <a:r>
              <a:rPr lang="en-US" sz="1900" cap="none" dirty="0"/>
              <a:t>, Engaged, disengaged) or provide continuous engagement scores.</a:t>
            </a:r>
          </a:p>
          <a:p>
            <a:endParaRPr lang="en-IN" dirty="0"/>
          </a:p>
        </p:txBody>
      </p:sp>
    </p:spTree>
    <p:extLst>
      <p:ext uri="{BB962C8B-B14F-4D97-AF65-F5344CB8AC3E}">
        <p14:creationId xmlns:p14="http://schemas.microsoft.com/office/powerpoint/2010/main" val="1521899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7895F-D63F-2EFF-DA30-12024DF1EC34}"/>
              </a:ext>
            </a:extLst>
          </p:cNvPr>
          <p:cNvSpPr>
            <a:spLocks noGrp="1"/>
          </p:cNvSpPr>
          <p:nvPr>
            <p:ph type="title"/>
          </p:nvPr>
        </p:nvSpPr>
        <p:spPr>
          <a:xfrm>
            <a:off x="1225503" y="-379011"/>
            <a:ext cx="10364451" cy="1596177"/>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51B54AB6-C7F1-6C87-F953-9AA299E14580}"/>
              </a:ext>
            </a:extLst>
          </p:cNvPr>
          <p:cNvSpPr>
            <a:spLocks noGrp="1"/>
          </p:cNvSpPr>
          <p:nvPr>
            <p:ph sz="quarter" idx="13"/>
          </p:nvPr>
        </p:nvSpPr>
        <p:spPr>
          <a:xfrm>
            <a:off x="632592" y="820881"/>
            <a:ext cx="10981602" cy="5060373"/>
          </a:xfrm>
        </p:spPr>
        <p:txBody>
          <a:bodyPr>
            <a:noAutofit/>
          </a:bodyPr>
          <a:lstStyle/>
          <a:p>
            <a:pPr algn="just">
              <a:lnSpc>
                <a:spcPct val="150000"/>
              </a:lnSpc>
            </a:pPr>
            <a:r>
              <a:rPr lang="en-US" sz="1900" b="1" cap="none" dirty="0"/>
              <a:t>Robustness to overfitting</a:t>
            </a:r>
            <a:r>
              <a:rPr lang="en-US" sz="1900" cap="none" dirty="0"/>
              <a:t>: by combining the predictions of multiple models, bagging reduces the risk of overfitting that individual models, especially deep learning models, might suffer from. This is particularly useful in educational environments, where engagement data can be noisy and diverse.</a:t>
            </a:r>
          </a:p>
          <a:p>
            <a:pPr algn="just">
              <a:lnSpc>
                <a:spcPct val="150000"/>
              </a:lnSpc>
            </a:pPr>
            <a:r>
              <a:rPr lang="en-US" sz="1900" b="1" cap="none" dirty="0"/>
              <a:t>Adaptive learning</a:t>
            </a:r>
            <a:r>
              <a:rPr lang="en-US" sz="1900" cap="none" dirty="0"/>
              <a:t>: continuous engagement tracking enables adaptive learning systems that can adjust course materials, pace, or teaching methods based on real-time engagement data, leading to more personalized learning experiences.</a:t>
            </a:r>
          </a:p>
          <a:p>
            <a:pPr algn="just">
              <a:lnSpc>
                <a:spcPct val="150000"/>
              </a:lnSpc>
            </a:pPr>
            <a:r>
              <a:rPr lang="en-US" sz="1900" b="1" cap="none" dirty="0"/>
              <a:t>Comprehensive engagement detection</a:t>
            </a:r>
            <a:r>
              <a:rPr lang="en-US" sz="1900" cap="none" dirty="0"/>
              <a:t>: by processing various input signals (audio, visual, behavioral), deep learning models can detect subtle cues of engagement (or disengagement) that may be missed by human observers or simpler machine learning methods.</a:t>
            </a:r>
            <a:r>
              <a:rPr lang="en-US" sz="1900" b="1" cap="none" dirty="0"/>
              <a:t> </a:t>
            </a:r>
          </a:p>
          <a:p>
            <a:pPr algn="just">
              <a:lnSpc>
                <a:spcPct val="150000"/>
              </a:lnSpc>
            </a:pPr>
            <a:r>
              <a:rPr lang="en-US" sz="1900" b="1" cap="none" dirty="0"/>
              <a:t>Automatic feedback generation</a:t>
            </a:r>
            <a:r>
              <a:rPr lang="en-US" sz="1900" cap="none" dirty="0"/>
              <a:t>: by automatically identifying disengaged students, the system can prompt instructors to intervene, or generate automated notifications and suggestions for students, enhancing the overall learning process without requiring constant human oversight</a:t>
            </a:r>
            <a:r>
              <a:rPr lang="en-US" sz="1900" dirty="0"/>
              <a:t>.</a:t>
            </a:r>
            <a:endParaRPr lang="en-IN" sz="1900" dirty="0"/>
          </a:p>
        </p:txBody>
      </p:sp>
    </p:spTree>
    <p:extLst>
      <p:ext uri="{BB962C8B-B14F-4D97-AF65-F5344CB8AC3E}">
        <p14:creationId xmlns:p14="http://schemas.microsoft.com/office/powerpoint/2010/main" val="2189648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88759-D981-62EE-FDEB-EA945C084C24}"/>
              </a:ext>
            </a:extLst>
          </p:cNvPr>
          <p:cNvSpPr>
            <a:spLocks noGrp="1"/>
          </p:cNvSpPr>
          <p:nvPr>
            <p:ph type="title"/>
          </p:nvPr>
        </p:nvSpPr>
        <p:spPr>
          <a:xfrm>
            <a:off x="1090421" y="-212756"/>
            <a:ext cx="10364451" cy="159617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B5CD784D-88ED-956F-56FD-9B7EB8D0DFBC}"/>
              </a:ext>
            </a:extLst>
          </p:cNvPr>
          <p:cNvSpPr>
            <a:spLocks noGrp="1"/>
          </p:cNvSpPr>
          <p:nvPr>
            <p:ph sz="quarter" idx="13"/>
          </p:nvPr>
        </p:nvSpPr>
        <p:spPr>
          <a:xfrm>
            <a:off x="914086" y="1089010"/>
            <a:ext cx="10717119" cy="6330099"/>
          </a:xfrm>
        </p:spPr>
        <p:txBody>
          <a:bodyPr>
            <a:noAutofit/>
          </a:bodyPr>
          <a:lstStyle/>
          <a:p>
            <a:pPr algn="just"/>
            <a:r>
              <a:rPr lang="en-US" sz="1900" cap="none" dirty="0"/>
              <a:t>With the enrichment and development of internet technology, online education courses are becoming more and more popular with students. Students can gain knowledge through online education anytime, anywhere, without being constrained by time and space, and can repeatedly watch video that they do not understand.</a:t>
            </a:r>
          </a:p>
          <a:p>
            <a:pPr algn="just"/>
            <a:r>
              <a:rPr lang="en-US" sz="1900" cap="none" dirty="0"/>
              <a:t> Greatly enhancing the convenience of students' learning, while promoting the sharing of educational resources. Engagement is one of the affective state [1] which is a link between the subject and resource. It has various aspects such as emotional, cognitive and behavioral aspect. </a:t>
            </a:r>
          </a:p>
          <a:p>
            <a:pPr algn="just"/>
            <a:r>
              <a:rPr lang="en-US" sz="1900" cap="none" dirty="0"/>
              <a:t>In the online education environment, to help the students to retain their attention level or track those parts of the video where they loss the attention it is mandatory to track student engagement based on a series of external expressions such as the subject's emotions [2], behaviors, and postures.</a:t>
            </a:r>
          </a:p>
          <a:p>
            <a:pPr algn="just"/>
            <a:r>
              <a:rPr lang="en-US" sz="1900" cap="none" dirty="0"/>
              <a:t> Now, a large number of research experts at home and abroad have recorded the process of students' online learning by video, and then judged the student's learning engagement by observing the behavior of the students in the video, however, there are also some scholars who conduct research on student engagement recognition through questionnaires, quizzes [3], etc.</a:t>
            </a:r>
            <a:endParaRPr lang="en-IN" sz="1900" cap="none" dirty="0"/>
          </a:p>
        </p:txBody>
      </p:sp>
    </p:spTree>
    <p:extLst>
      <p:ext uri="{BB962C8B-B14F-4D97-AF65-F5344CB8AC3E}">
        <p14:creationId xmlns:p14="http://schemas.microsoft.com/office/powerpoint/2010/main" val="4131376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9B801A-0997-90C8-F9BD-2B6BCD11F0BF}"/>
              </a:ext>
            </a:extLst>
          </p:cNvPr>
          <p:cNvSpPr>
            <a:spLocks noGrp="1"/>
          </p:cNvSpPr>
          <p:nvPr>
            <p:ph sz="quarter" idx="4294967295"/>
          </p:nvPr>
        </p:nvSpPr>
        <p:spPr>
          <a:xfrm>
            <a:off x="1049481" y="685801"/>
            <a:ext cx="10328564" cy="5257799"/>
          </a:xfrm>
        </p:spPr>
        <p:txBody>
          <a:bodyPr>
            <a:normAutofit fontScale="92500" lnSpcReduction="20000"/>
          </a:bodyPr>
          <a:lstStyle/>
          <a:p>
            <a:pPr>
              <a:lnSpc>
                <a:spcPct val="170000"/>
              </a:lnSpc>
            </a:pPr>
            <a:r>
              <a:rPr lang="en-US" cap="none" dirty="0"/>
              <a:t>Engagement intensity is a complex emotional state, which is not only related to the subject's emotions [4], but also to the subject's posture and some actions. Judging students' engagement in learning through limited video data is still a serious challenge. </a:t>
            </a:r>
          </a:p>
          <a:p>
            <a:pPr>
              <a:lnSpc>
                <a:spcPct val="170000"/>
              </a:lnSpc>
            </a:pPr>
            <a:r>
              <a:rPr lang="en-US" cap="none" dirty="0"/>
              <a:t>In this paper, our task is to automatically identify students engagement in learning from multiple feature perspectives, making full use of student's eye gaze information, head pose information, facial action unit information, and body posture information. </a:t>
            </a:r>
          </a:p>
          <a:p>
            <a:pPr>
              <a:lnSpc>
                <a:spcPct val="170000"/>
              </a:lnSpc>
            </a:pPr>
            <a:r>
              <a:rPr lang="en-US" cap="none" dirty="0"/>
              <a:t>We think that the student's engagement in learning can be reflected by some behaviors [5] of the students during the course of the lesson. Such as when the students look away from the screen or outside the screen range, when watching the video, the eyes are half closed or fully closed, yawn and restlessness in a chair, etc. These behaviors reflect that the student's engagement in learning is not high, otherwise it indicates that the student has a higher degree of engagement in learning. </a:t>
            </a:r>
            <a:endParaRPr lang="en-IN" cap="none" dirty="0"/>
          </a:p>
        </p:txBody>
      </p:sp>
    </p:spTree>
    <p:extLst>
      <p:ext uri="{BB962C8B-B14F-4D97-AF65-F5344CB8AC3E}">
        <p14:creationId xmlns:p14="http://schemas.microsoft.com/office/powerpoint/2010/main" val="23680077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167CF-9B7D-B944-482D-70AB74E233F8}"/>
              </a:ext>
            </a:extLst>
          </p:cNvPr>
          <p:cNvSpPr>
            <a:spLocks noGrp="1"/>
          </p:cNvSpPr>
          <p:nvPr>
            <p:ph type="title"/>
          </p:nvPr>
        </p:nvSpPr>
        <p:spPr>
          <a:xfrm>
            <a:off x="830648" y="-430965"/>
            <a:ext cx="10364451" cy="1596177"/>
          </a:xfrm>
        </p:spPr>
        <p:txBody>
          <a:bodyPr/>
          <a:lstStyle/>
          <a:p>
            <a:r>
              <a:rPr lang="en-IN" dirty="0"/>
              <a:t>MODULES</a:t>
            </a:r>
          </a:p>
        </p:txBody>
      </p:sp>
      <p:sp>
        <p:nvSpPr>
          <p:cNvPr id="3" name="Content Placeholder 2">
            <a:extLst>
              <a:ext uri="{FF2B5EF4-FFF2-40B4-BE49-F238E27FC236}">
                <a16:creationId xmlns:a16="http://schemas.microsoft.com/office/drawing/2014/main" id="{C8F24AD9-BD74-4B3C-2590-AFCE47C7E109}"/>
              </a:ext>
            </a:extLst>
          </p:cNvPr>
          <p:cNvSpPr>
            <a:spLocks noGrp="1"/>
          </p:cNvSpPr>
          <p:nvPr>
            <p:ph sz="quarter" idx="13"/>
          </p:nvPr>
        </p:nvSpPr>
        <p:spPr>
          <a:xfrm>
            <a:off x="1589183" y="1296829"/>
            <a:ext cx="10363826" cy="3424107"/>
          </a:xfrm>
        </p:spPr>
        <p:txBody>
          <a:bodyPr>
            <a:normAutofit/>
          </a:bodyPr>
          <a:lstStyle/>
          <a:p>
            <a:pPr algn="just">
              <a:lnSpc>
                <a:spcPct val="150000"/>
              </a:lnSpc>
            </a:pPr>
            <a:r>
              <a:rPr lang="en-IN" sz="2400" b="1" cap="none" dirty="0"/>
              <a:t>Data collection module</a:t>
            </a:r>
          </a:p>
          <a:p>
            <a:pPr algn="just">
              <a:lnSpc>
                <a:spcPct val="150000"/>
              </a:lnSpc>
            </a:pPr>
            <a:r>
              <a:rPr lang="en-IN" sz="2400" b="1" cap="none" dirty="0"/>
              <a:t>Preprocessing module</a:t>
            </a:r>
          </a:p>
          <a:p>
            <a:pPr algn="just">
              <a:lnSpc>
                <a:spcPct val="150000"/>
              </a:lnSpc>
            </a:pPr>
            <a:r>
              <a:rPr lang="en-IN" sz="2400" b="1" cap="none" dirty="0"/>
              <a:t>Feature extraction module</a:t>
            </a:r>
          </a:p>
          <a:p>
            <a:pPr algn="just">
              <a:lnSpc>
                <a:spcPct val="150000"/>
              </a:lnSpc>
            </a:pPr>
            <a:r>
              <a:rPr lang="en-IN" sz="2400" b="1" cap="none" dirty="0"/>
              <a:t>Bagging ensemble module</a:t>
            </a:r>
          </a:p>
        </p:txBody>
      </p:sp>
    </p:spTree>
    <p:extLst>
      <p:ext uri="{BB962C8B-B14F-4D97-AF65-F5344CB8AC3E}">
        <p14:creationId xmlns:p14="http://schemas.microsoft.com/office/powerpoint/2010/main" val="3554401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88179-4A8C-4FE8-1344-331F506E07E6}"/>
              </a:ext>
            </a:extLst>
          </p:cNvPr>
          <p:cNvSpPr>
            <a:spLocks noGrp="1"/>
          </p:cNvSpPr>
          <p:nvPr>
            <p:ph type="title"/>
          </p:nvPr>
        </p:nvSpPr>
        <p:spPr>
          <a:xfrm>
            <a:off x="1203469" y="0"/>
            <a:ext cx="10364451" cy="1596177"/>
          </a:xfrm>
        </p:spPr>
        <p:txBody>
          <a:bodyPr/>
          <a:lstStyle/>
          <a:p>
            <a:r>
              <a:rPr lang="en-US" b="1" dirty="0"/>
              <a:t>Data Collection Module</a:t>
            </a:r>
            <a:br>
              <a:rPr lang="en-US" b="1" dirty="0"/>
            </a:br>
            <a:endParaRPr lang="en-IN" dirty="0"/>
          </a:p>
        </p:txBody>
      </p:sp>
      <p:sp>
        <p:nvSpPr>
          <p:cNvPr id="3" name="Content Placeholder 2">
            <a:extLst>
              <a:ext uri="{FF2B5EF4-FFF2-40B4-BE49-F238E27FC236}">
                <a16:creationId xmlns:a16="http://schemas.microsoft.com/office/drawing/2014/main" id="{F9882438-16B8-248C-383B-76AEF31773AE}"/>
              </a:ext>
            </a:extLst>
          </p:cNvPr>
          <p:cNvSpPr>
            <a:spLocks noGrp="1"/>
          </p:cNvSpPr>
          <p:nvPr>
            <p:ph sz="quarter" idx="13"/>
          </p:nvPr>
        </p:nvSpPr>
        <p:spPr>
          <a:xfrm>
            <a:off x="624080" y="798088"/>
            <a:ext cx="11163301" cy="5436177"/>
          </a:xfrm>
        </p:spPr>
        <p:txBody>
          <a:bodyPr>
            <a:noAutofit/>
          </a:bodyPr>
          <a:lstStyle/>
          <a:p>
            <a:pPr algn="just">
              <a:lnSpc>
                <a:spcPct val="150000"/>
              </a:lnSpc>
            </a:pPr>
            <a:endParaRPr lang="en-US" sz="1900" b="1" cap="none" dirty="0"/>
          </a:p>
          <a:p>
            <a:pPr algn="just">
              <a:lnSpc>
                <a:spcPct val="150000"/>
              </a:lnSpc>
              <a:buFont typeface="Arial" panose="020B0604020202020204" pitchFamily="34" charset="0"/>
              <a:buChar char="•"/>
            </a:pPr>
            <a:r>
              <a:rPr lang="en-US" sz="1900" b="1" cap="none" dirty="0"/>
              <a:t>Purpose</a:t>
            </a:r>
            <a:r>
              <a:rPr lang="en-US" sz="1900" cap="none" dirty="0"/>
              <a:t>: this module is responsible for collecting various forms of data related to student engagement during online learning. It might involve tracking a range of interactions such as facial expressions, eye movement, keyboard activity, mouse clicks, audio input (speech), and other behavioral indicators that can signal student engagement or disengagement.</a:t>
            </a:r>
          </a:p>
          <a:p>
            <a:pPr algn="just">
              <a:lnSpc>
                <a:spcPct val="150000"/>
              </a:lnSpc>
              <a:buFont typeface="Arial" panose="020B0604020202020204" pitchFamily="34" charset="0"/>
              <a:buChar char="•"/>
            </a:pPr>
            <a:r>
              <a:rPr lang="en-US" sz="1900" b="1" cap="none" dirty="0"/>
              <a:t>Data sources</a:t>
            </a:r>
            <a:r>
              <a:rPr lang="en-US" sz="1900" cap="none" dirty="0"/>
              <a:t>:</a:t>
            </a:r>
          </a:p>
          <a:p>
            <a:pPr marL="742950" lvl="1" indent="-285750" algn="just">
              <a:lnSpc>
                <a:spcPct val="150000"/>
              </a:lnSpc>
              <a:buFont typeface="Arial" panose="020B0604020202020204" pitchFamily="34" charset="0"/>
              <a:buChar char="•"/>
            </a:pPr>
            <a:r>
              <a:rPr lang="en-US" sz="1900" b="1" cap="none" dirty="0"/>
              <a:t>Visual data</a:t>
            </a:r>
            <a:r>
              <a:rPr lang="en-US" sz="1900" cap="none" dirty="0"/>
              <a:t>: video data for detecting facial expressions, eye gaze, or body posture.</a:t>
            </a:r>
          </a:p>
          <a:p>
            <a:pPr marL="742950" lvl="1" indent="-285750" algn="just">
              <a:lnSpc>
                <a:spcPct val="150000"/>
              </a:lnSpc>
              <a:buFont typeface="Arial" panose="020B0604020202020204" pitchFamily="34" charset="0"/>
              <a:buChar char="•"/>
            </a:pPr>
            <a:r>
              <a:rPr lang="en-US" sz="1900" b="1" cap="none" dirty="0"/>
              <a:t>Audio data</a:t>
            </a:r>
            <a:r>
              <a:rPr lang="en-US" sz="1900" cap="none" dirty="0"/>
              <a:t>: speech analysis to detect engagement via voice tone, participation in discussions, etc.</a:t>
            </a:r>
          </a:p>
          <a:p>
            <a:pPr marL="742950" lvl="1" indent="-285750" algn="just">
              <a:lnSpc>
                <a:spcPct val="150000"/>
              </a:lnSpc>
              <a:buFont typeface="Arial" panose="020B0604020202020204" pitchFamily="34" charset="0"/>
              <a:buChar char="•"/>
            </a:pPr>
            <a:r>
              <a:rPr lang="en-US" sz="1900" b="1" cap="none" dirty="0"/>
              <a:t>Interaction data</a:t>
            </a:r>
            <a:r>
              <a:rPr lang="en-US" sz="1900" cap="none" dirty="0"/>
              <a:t>: tracking mouse movements, clicks, and keyboard inputs to gauge engagement in interactive tasks or quizzes.</a:t>
            </a:r>
          </a:p>
        </p:txBody>
      </p:sp>
    </p:spTree>
    <p:extLst>
      <p:ext uri="{BB962C8B-B14F-4D97-AF65-F5344CB8AC3E}">
        <p14:creationId xmlns:p14="http://schemas.microsoft.com/office/powerpoint/2010/main" val="25816592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875EA-DC4D-5E9B-97C4-8B0F7686697B}"/>
              </a:ext>
            </a:extLst>
          </p:cNvPr>
          <p:cNvSpPr>
            <a:spLocks noGrp="1"/>
          </p:cNvSpPr>
          <p:nvPr>
            <p:ph type="title"/>
          </p:nvPr>
        </p:nvSpPr>
        <p:spPr>
          <a:xfrm>
            <a:off x="1163156" y="0"/>
            <a:ext cx="10364451" cy="1596177"/>
          </a:xfrm>
        </p:spPr>
        <p:txBody>
          <a:bodyPr/>
          <a:lstStyle/>
          <a:p>
            <a:r>
              <a:rPr lang="en-US" b="1"/>
              <a:t>Preprocessing Module</a:t>
            </a:r>
            <a:br>
              <a:rPr lang="en-US" b="1"/>
            </a:br>
            <a:endParaRPr lang="en-IN" dirty="0"/>
          </a:p>
        </p:txBody>
      </p:sp>
      <p:sp>
        <p:nvSpPr>
          <p:cNvPr id="3" name="Content Placeholder 2">
            <a:extLst>
              <a:ext uri="{FF2B5EF4-FFF2-40B4-BE49-F238E27FC236}">
                <a16:creationId xmlns:a16="http://schemas.microsoft.com/office/drawing/2014/main" id="{06B7E0E8-9F5A-D04F-B428-55EF2BD4D575}"/>
              </a:ext>
            </a:extLst>
          </p:cNvPr>
          <p:cNvSpPr>
            <a:spLocks noGrp="1"/>
          </p:cNvSpPr>
          <p:nvPr>
            <p:ph sz="quarter" idx="13"/>
          </p:nvPr>
        </p:nvSpPr>
        <p:spPr>
          <a:xfrm>
            <a:off x="1109950" y="1245178"/>
            <a:ext cx="10364451" cy="4367644"/>
          </a:xfrm>
        </p:spPr>
        <p:txBody>
          <a:bodyPr>
            <a:normAutofit/>
          </a:bodyPr>
          <a:lstStyle/>
          <a:p>
            <a:pPr algn="just">
              <a:lnSpc>
                <a:spcPct val="150000"/>
              </a:lnSpc>
              <a:buFont typeface="Arial" panose="020B0604020202020204" pitchFamily="34" charset="0"/>
              <a:buChar char="•"/>
            </a:pPr>
            <a:r>
              <a:rPr lang="en-US" sz="1900" b="1" cap="none" dirty="0"/>
              <a:t>Purpose</a:t>
            </a:r>
            <a:r>
              <a:rPr lang="en-US" sz="1900" cap="none" dirty="0"/>
              <a:t>: the preprocessing module prepares the raw data for input into the deep learning models. This includes cleaning the data, normalizing or scaling numerical inputs, and transforming raw data (</a:t>
            </a:r>
            <a:r>
              <a:rPr lang="en-US" sz="1900" cap="none" dirty="0" err="1"/>
              <a:t>e.G.</a:t>
            </a:r>
            <a:r>
              <a:rPr lang="en-US" sz="1900" cap="none" dirty="0"/>
              <a:t>, Video frames, audio recordings) into formats that the model can process.</a:t>
            </a:r>
          </a:p>
          <a:p>
            <a:pPr algn="just">
              <a:lnSpc>
                <a:spcPct val="150000"/>
              </a:lnSpc>
              <a:buFont typeface="Arial" panose="020B0604020202020204" pitchFamily="34" charset="0"/>
              <a:buChar char="•"/>
            </a:pPr>
            <a:r>
              <a:rPr lang="en-US" sz="1900" b="1" cap="none" dirty="0"/>
              <a:t>Tasks</a:t>
            </a:r>
            <a:r>
              <a:rPr lang="en-US" sz="1900" cap="none" dirty="0"/>
              <a:t>:</a:t>
            </a:r>
          </a:p>
          <a:p>
            <a:pPr marL="742950" lvl="1" indent="-285750" algn="just">
              <a:lnSpc>
                <a:spcPct val="150000"/>
              </a:lnSpc>
              <a:buFont typeface="Arial" panose="020B0604020202020204" pitchFamily="34" charset="0"/>
              <a:buChar char="•"/>
            </a:pPr>
            <a:r>
              <a:rPr lang="en-US" sz="1900" b="1" cap="none" dirty="0"/>
              <a:t>Noise reduction</a:t>
            </a:r>
            <a:r>
              <a:rPr lang="en-US" sz="1900" cap="none" dirty="0"/>
              <a:t>: for audio and video data, removing noise or irrelevant background elements.</a:t>
            </a:r>
          </a:p>
          <a:p>
            <a:pPr marL="742950" lvl="1" indent="-285750" algn="just">
              <a:lnSpc>
                <a:spcPct val="150000"/>
              </a:lnSpc>
              <a:buFont typeface="Arial" panose="020B0604020202020204" pitchFamily="34" charset="0"/>
              <a:buChar char="•"/>
            </a:pPr>
            <a:r>
              <a:rPr lang="en-US" sz="1900" b="1" cap="none" dirty="0"/>
              <a:t>Data transformation</a:t>
            </a:r>
            <a:r>
              <a:rPr lang="en-US" sz="1900" cap="none" dirty="0"/>
              <a:t>: converting visual or audio data into useful features (</a:t>
            </a:r>
            <a:r>
              <a:rPr lang="en-US" sz="1900" cap="none" dirty="0" err="1"/>
              <a:t>e.G.</a:t>
            </a:r>
            <a:r>
              <a:rPr lang="en-US" sz="1900" cap="none" dirty="0"/>
              <a:t>, Extracting facial landmarks, speech sentiment, eye gaze direction).</a:t>
            </a:r>
          </a:p>
          <a:p>
            <a:endParaRPr lang="en-IN" dirty="0"/>
          </a:p>
        </p:txBody>
      </p:sp>
    </p:spTree>
    <p:extLst>
      <p:ext uri="{BB962C8B-B14F-4D97-AF65-F5344CB8AC3E}">
        <p14:creationId xmlns:p14="http://schemas.microsoft.com/office/powerpoint/2010/main" val="4277640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BC68D-0348-0F22-D75D-3E097AA2FD3E}"/>
              </a:ext>
            </a:extLst>
          </p:cNvPr>
          <p:cNvSpPr>
            <a:spLocks noGrp="1"/>
          </p:cNvSpPr>
          <p:nvPr>
            <p:ph type="title"/>
          </p:nvPr>
        </p:nvSpPr>
        <p:spPr>
          <a:xfrm>
            <a:off x="1069639" y="0"/>
            <a:ext cx="10364451" cy="1596177"/>
          </a:xfrm>
        </p:spPr>
        <p:txBody>
          <a:bodyPr/>
          <a:lstStyle/>
          <a:p>
            <a:r>
              <a:rPr lang="en-US" b="1" dirty="0"/>
              <a:t>Feature Extraction Module</a:t>
            </a:r>
            <a:br>
              <a:rPr lang="en-US" b="1" dirty="0"/>
            </a:br>
            <a:endParaRPr lang="en-IN" dirty="0"/>
          </a:p>
        </p:txBody>
      </p:sp>
      <p:sp>
        <p:nvSpPr>
          <p:cNvPr id="3" name="Content Placeholder 2">
            <a:extLst>
              <a:ext uri="{FF2B5EF4-FFF2-40B4-BE49-F238E27FC236}">
                <a16:creationId xmlns:a16="http://schemas.microsoft.com/office/drawing/2014/main" id="{5AD31DA4-A9C9-C86A-3B74-2A805EC77563}"/>
              </a:ext>
            </a:extLst>
          </p:cNvPr>
          <p:cNvSpPr>
            <a:spLocks noGrp="1"/>
          </p:cNvSpPr>
          <p:nvPr>
            <p:ph sz="quarter" idx="13"/>
          </p:nvPr>
        </p:nvSpPr>
        <p:spPr>
          <a:xfrm>
            <a:off x="836155" y="1151659"/>
            <a:ext cx="10519690" cy="4554681"/>
          </a:xfrm>
        </p:spPr>
        <p:txBody>
          <a:bodyPr>
            <a:normAutofit/>
          </a:bodyPr>
          <a:lstStyle/>
          <a:p>
            <a:pPr algn="just">
              <a:lnSpc>
                <a:spcPct val="150000"/>
              </a:lnSpc>
              <a:buFont typeface="Arial" panose="020B0604020202020204" pitchFamily="34" charset="0"/>
              <a:buChar char="•"/>
            </a:pPr>
            <a:r>
              <a:rPr lang="en-US" sz="1900" b="1" cap="none" dirty="0"/>
              <a:t>Purpose</a:t>
            </a:r>
            <a:r>
              <a:rPr lang="en-US" sz="1900" cap="none" dirty="0"/>
              <a:t>: this module extracts relevant features from the raw data to be fed into the model. For deep learning systems, feature extraction involves processing complex raw inputs (</a:t>
            </a:r>
            <a:r>
              <a:rPr lang="en-US" sz="1900" cap="none" dirty="0" err="1"/>
              <a:t>e.G.</a:t>
            </a:r>
            <a:r>
              <a:rPr lang="en-US" sz="1900" cap="none" dirty="0"/>
              <a:t>, Images, sounds) into numerical representations that capture the key information about student engagement.</a:t>
            </a:r>
          </a:p>
          <a:p>
            <a:pPr algn="just">
              <a:lnSpc>
                <a:spcPct val="150000"/>
              </a:lnSpc>
              <a:buFont typeface="Arial" panose="020B0604020202020204" pitchFamily="34" charset="0"/>
              <a:buChar char="•"/>
            </a:pPr>
            <a:r>
              <a:rPr lang="en-US" sz="1900" b="1" cap="none" dirty="0"/>
              <a:t>Tasks</a:t>
            </a:r>
            <a:r>
              <a:rPr lang="en-US" sz="1900" cap="none" dirty="0"/>
              <a:t>:</a:t>
            </a:r>
          </a:p>
          <a:p>
            <a:pPr marL="742950" lvl="1" indent="-285750" algn="just">
              <a:lnSpc>
                <a:spcPct val="150000"/>
              </a:lnSpc>
              <a:buFont typeface="Arial" panose="020B0604020202020204" pitchFamily="34" charset="0"/>
              <a:buChar char="•"/>
            </a:pPr>
            <a:r>
              <a:rPr lang="en-US" sz="1900" b="1" cap="none" dirty="0"/>
              <a:t>Facial expression recognition</a:t>
            </a:r>
            <a:r>
              <a:rPr lang="en-US" sz="1900" cap="none" dirty="0"/>
              <a:t>: detecting emotions like happiness, confusion, boredom, or interest through facial landmarks and expressions.</a:t>
            </a:r>
          </a:p>
          <a:p>
            <a:pPr marL="742950" lvl="1" indent="-285750" algn="just">
              <a:lnSpc>
                <a:spcPct val="150000"/>
              </a:lnSpc>
              <a:buFont typeface="Arial" panose="020B0604020202020204" pitchFamily="34" charset="0"/>
              <a:buChar char="•"/>
            </a:pPr>
            <a:r>
              <a:rPr lang="en-US" sz="1900" b="1" cap="none" dirty="0"/>
              <a:t>Speech emotion recognition</a:t>
            </a:r>
            <a:r>
              <a:rPr lang="en-US" sz="1900" cap="none" dirty="0"/>
              <a:t>: analyzing voice tone and speech patterns to infer emotional states related to engagement</a:t>
            </a:r>
            <a:r>
              <a:rPr lang="en-US" cap="none" dirty="0"/>
              <a:t>.</a:t>
            </a:r>
          </a:p>
          <a:p>
            <a:endParaRPr lang="en-IN" dirty="0"/>
          </a:p>
        </p:txBody>
      </p:sp>
    </p:spTree>
    <p:extLst>
      <p:ext uri="{BB962C8B-B14F-4D97-AF65-F5344CB8AC3E}">
        <p14:creationId xmlns:p14="http://schemas.microsoft.com/office/powerpoint/2010/main" val="2899348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F4F5-0FE7-B14E-1364-C33096DED0FE}"/>
              </a:ext>
            </a:extLst>
          </p:cNvPr>
          <p:cNvSpPr>
            <a:spLocks noGrp="1"/>
          </p:cNvSpPr>
          <p:nvPr>
            <p:ph type="title"/>
          </p:nvPr>
        </p:nvSpPr>
        <p:spPr>
          <a:xfrm>
            <a:off x="1080029" y="-108847"/>
            <a:ext cx="10364451" cy="1596177"/>
          </a:xfrm>
        </p:spPr>
        <p:txBody>
          <a:bodyPr/>
          <a:lstStyle/>
          <a:p>
            <a:r>
              <a:rPr lang="en-US" b="1" dirty="0"/>
              <a:t>Bagging Ensemble Module</a:t>
            </a:r>
            <a:br>
              <a:rPr lang="en-US" b="1" dirty="0"/>
            </a:br>
            <a:endParaRPr lang="en-IN" dirty="0"/>
          </a:p>
        </p:txBody>
      </p:sp>
      <p:sp>
        <p:nvSpPr>
          <p:cNvPr id="3" name="Content Placeholder 2">
            <a:extLst>
              <a:ext uri="{FF2B5EF4-FFF2-40B4-BE49-F238E27FC236}">
                <a16:creationId xmlns:a16="http://schemas.microsoft.com/office/drawing/2014/main" id="{EF1D2058-A300-5C12-C404-636EF5709CBD}"/>
              </a:ext>
            </a:extLst>
          </p:cNvPr>
          <p:cNvSpPr>
            <a:spLocks noGrp="1"/>
          </p:cNvSpPr>
          <p:nvPr>
            <p:ph sz="quarter" idx="13"/>
          </p:nvPr>
        </p:nvSpPr>
        <p:spPr>
          <a:xfrm>
            <a:off x="901507" y="1163782"/>
            <a:ext cx="10364451" cy="4679372"/>
          </a:xfrm>
        </p:spPr>
        <p:txBody>
          <a:bodyPr>
            <a:normAutofit/>
          </a:bodyPr>
          <a:lstStyle/>
          <a:p>
            <a:pPr algn="just">
              <a:lnSpc>
                <a:spcPct val="150000"/>
              </a:lnSpc>
              <a:buFont typeface="Arial" panose="020B0604020202020204" pitchFamily="34" charset="0"/>
              <a:buChar char="•"/>
            </a:pPr>
            <a:r>
              <a:rPr lang="en-US" sz="1900" b="1" cap="none" dirty="0"/>
              <a:t>Purpose</a:t>
            </a:r>
            <a:r>
              <a:rPr lang="en-US" sz="1900" cap="none" dirty="0"/>
              <a:t>: bagging (bootstrap aggregating) is an ensemble learning technique that combines multiple models to improve accuracy and reduce overfitting. This module applies the bagging technique to the engagement classification model, using multiple trained classifiers to make a final decision.</a:t>
            </a:r>
          </a:p>
          <a:p>
            <a:pPr algn="just">
              <a:lnSpc>
                <a:spcPct val="150000"/>
              </a:lnSpc>
              <a:buFont typeface="Arial" panose="020B0604020202020204" pitchFamily="34" charset="0"/>
              <a:buChar char="•"/>
            </a:pPr>
            <a:r>
              <a:rPr lang="en-US" sz="1900" b="1" cap="none" dirty="0"/>
              <a:t>Tasks</a:t>
            </a:r>
            <a:r>
              <a:rPr lang="en-US" sz="1900" cap="none" dirty="0"/>
              <a:t>:</a:t>
            </a:r>
          </a:p>
          <a:p>
            <a:pPr marL="742950" lvl="1" indent="-285750" algn="just">
              <a:lnSpc>
                <a:spcPct val="150000"/>
              </a:lnSpc>
              <a:buFont typeface="Arial" panose="020B0604020202020204" pitchFamily="34" charset="0"/>
              <a:buChar char="•"/>
            </a:pPr>
            <a:r>
              <a:rPr lang="en-US" sz="1900" b="1" cap="none" dirty="0"/>
              <a:t>Model diversity</a:t>
            </a:r>
            <a:r>
              <a:rPr lang="en-US" sz="1900" cap="none" dirty="0"/>
              <a:t>: train several independent deep learning models (</a:t>
            </a:r>
            <a:r>
              <a:rPr lang="en-US" sz="1900" cap="none" dirty="0" err="1"/>
              <a:t>e.G.</a:t>
            </a:r>
            <a:r>
              <a:rPr lang="en-US" sz="1900" cap="none" dirty="0"/>
              <a:t>, CNN, LSTM, etc.) On different subsets of the data to introduce diversity in the predictions.</a:t>
            </a:r>
          </a:p>
          <a:p>
            <a:pPr marL="742950" lvl="1" indent="-285750" algn="just">
              <a:lnSpc>
                <a:spcPct val="150000"/>
              </a:lnSpc>
              <a:buFont typeface="Arial" panose="020B0604020202020204" pitchFamily="34" charset="0"/>
              <a:buChar char="•"/>
            </a:pPr>
            <a:r>
              <a:rPr lang="en-US" sz="1900" b="1" cap="none" dirty="0"/>
              <a:t>Aggregation</a:t>
            </a:r>
            <a:r>
              <a:rPr lang="en-US" sz="1900" cap="none" dirty="0"/>
              <a:t>: use voting, averaging, or another aggregation method to combine the outputs of the different models into a final prediction of student engagement.</a:t>
            </a:r>
          </a:p>
          <a:p>
            <a:endParaRPr lang="en-IN" dirty="0"/>
          </a:p>
        </p:txBody>
      </p:sp>
    </p:spTree>
    <p:extLst>
      <p:ext uri="{BB962C8B-B14F-4D97-AF65-F5344CB8AC3E}">
        <p14:creationId xmlns:p14="http://schemas.microsoft.com/office/powerpoint/2010/main" val="645286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EB54E-AD2D-36BA-15CC-3B865F0A2CFF}"/>
              </a:ext>
            </a:extLst>
          </p:cNvPr>
          <p:cNvSpPr>
            <a:spLocks noGrp="1"/>
          </p:cNvSpPr>
          <p:nvPr>
            <p:ph type="title"/>
          </p:nvPr>
        </p:nvSpPr>
        <p:spPr>
          <a:xfrm>
            <a:off x="1059247" y="-243928"/>
            <a:ext cx="10364451" cy="1596177"/>
          </a:xfrm>
        </p:spPr>
        <p:txBody>
          <a:bodyPr/>
          <a:lstStyle/>
          <a:p>
            <a:r>
              <a:rPr lang="en-IN"/>
              <a:t>Software Details</a:t>
            </a:r>
          </a:p>
        </p:txBody>
      </p:sp>
      <p:sp>
        <p:nvSpPr>
          <p:cNvPr id="3" name="Content Placeholder 2">
            <a:extLst>
              <a:ext uri="{FF2B5EF4-FFF2-40B4-BE49-F238E27FC236}">
                <a16:creationId xmlns:a16="http://schemas.microsoft.com/office/drawing/2014/main" id="{BAD6EA8B-4CA6-D52B-4694-2FBBA93E99EB}"/>
              </a:ext>
            </a:extLst>
          </p:cNvPr>
          <p:cNvSpPr>
            <a:spLocks noGrp="1"/>
          </p:cNvSpPr>
          <p:nvPr>
            <p:ph sz="quarter" idx="13"/>
          </p:nvPr>
        </p:nvSpPr>
        <p:spPr>
          <a:xfrm>
            <a:off x="1059872" y="1352249"/>
            <a:ext cx="10363826" cy="3424107"/>
          </a:xfrm>
        </p:spPr>
        <p:txBody>
          <a:bodyPr>
            <a:normAutofit/>
          </a:bodyPr>
          <a:lstStyle/>
          <a:p>
            <a:pPr algn="just">
              <a:lnSpc>
                <a:spcPct val="150000"/>
              </a:lnSpc>
              <a:buFont typeface="Arial" panose="020B0604020202020204" pitchFamily="34" charset="0"/>
              <a:buChar char="•"/>
            </a:pPr>
            <a:r>
              <a:rPr lang="en-US" sz="2000" cap="none"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2000" cap="none"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2000"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23534259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12947-0581-8FBA-BFCA-F66E1A9F16E9}"/>
              </a:ext>
            </a:extLst>
          </p:cNvPr>
          <p:cNvSpPr>
            <a:spLocks noGrp="1"/>
          </p:cNvSpPr>
          <p:nvPr>
            <p:ph type="title"/>
          </p:nvPr>
        </p:nvSpPr>
        <p:spPr>
          <a:xfrm>
            <a:off x="1059247" y="-191974"/>
            <a:ext cx="10364451" cy="1596177"/>
          </a:xfrm>
        </p:spPr>
        <p:txBody>
          <a:bodyPr/>
          <a:lstStyle/>
          <a:p>
            <a:r>
              <a:rPr lang="en-IN"/>
              <a:t>Front End</a:t>
            </a:r>
          </a:p>
        </p:txBody>
      </p:sp>
      <p:sp>
        <p:nvSpPr>
          <p:cNvPr id="3" name="Content Placeholder 2">
            <a:extLst>
              <a:ext uri="{FF2B5EF4-FFF2-40B4-BE49-F238E27FC236}">
                <a16:creationId xmlns:a16="http://schemas.microsoft.com/office/drawing/2014/main" id="{4F49FB67-7F49-5A8C-1478-29E77942E231}"/>
              </a:ext>
            </a:extLst>
          </p:cNvPr>
          <p:cNvSpPr>
            <a:spLocks noGrp="1"/>
          </p:cNvSpPr>
          <p:nvPr>
            <p:ph sz="quarter" idx="13"/>
          </p:nvPr>
        </p:nvSpPr>
        <p:spPr>
          <a:xfrm>
            <a:off x="894243" y="1375064"/>
            <a:ext cx="10529455" cy="4128654"/>
          </a:xfrm>
        </p:spPr>
        <p:txBody>
          <a:bodyPr>
            <a:normAutofit fontScale="92500" lnSpcReduction="10000"/>
          </a:bodyPr>
          <a:lstStyle/>
          <a:p>
            <a:pPr algn="just">
              <a:lnSpc>
                <a:spcPct val="170000"/>
              </a:lnSpc>
              <a:buFont typeface="Arial" panose="020B0604020202020204" pitchFamily="34" charset="0"/>
              <a:buChar char="•"/>
            </a:pPr>
            <a:r>
              <a:rPr lang="en-US" sz="2000" cap="none"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buFont typeface="Arial" panose="020B0604020202020204" pitchFamily="34" charset="0"/>
              <a:buChar char="•"/>
            </a:pPr>
            <a:r>
              <a:rPr lang="en-US" sz="2000" cap="none" dirty="0">
                <a:cs typeface="Times New Roman" panose="02020603050405020304" pitchFamily="18" charset="0"/>
              </a:rPr>
              <a:t>Cascading style sheets (</a:t>
            </a:r>
            <a:r>
              <a:rPr lang="en-US" sz="2000" cap="none" dirty="0" err="1">
                <a:cs typeface="Times New Roman" panose="02020603050405020304" pitchFamily="18" charset="0"/>
              </a:rPr>
              <a:t>css</a:t>
            </a:r>
            <a:r>
              <a:rPr lang="en-US" sz="2000" cap="none" dirty="0">
                <a:cs typeface="Times New Roman" panose="02020603050405020304" pitchFamily="18" charset="0"/>
              </a:rPr>
              <a:t>)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000"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1024143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DF712-7297-EC78-0C7C-947A9333F5D4}"/>
              </a:ext>
            </a:extLst>
          </p:cNvPr>
          <p:cNvSpPr>
            <a:spLocks noGrp="1"/>
          </p:cNvSpPr>
          <p:nvPr>
            <p:ph type="title"/>
          </p:nvPr>
        </p:nvSpPr>
        <p:spPr>
          <a:xfrm>
            <a:off x="1131984" y="-212755"/>
            <a:ext cx="10364451" cy="1596177"/>
          </a:xfrm>
        </p:spPr>
        <p:txBody>
          <a:bodyPr/>
          <a:lstStyle/>
          <a:p>
            <a:r>
              <a:rPr lang="en-IN" dirty="0"/>
              <a:t>Database</a:t>
            </a:r>
          </a:p>
        </p:txBody>
      </p:sp>
      <p:sp>
        <p:nvSpPr>
          <p:cNvPr id="3" name="Content Placeholder 2">
            <a:extLst>
              <a:ext uri="{FF2B5EF4-FFF2-40B4-BE49-F238E27FC236}">
                <a16:creationId xmlns:a16="http://schemas.microsoft.com/office/drawing/2014/main" id="{740FE1E5-AF36-97CC-D5FD-9F0BCD6B8345}"/>
              </a:ext>
            </a:extLst>
          </p:cNvPr>
          <p:cNvSpPr>
            <a:spLocks noGrp="1"/>
          </p:cNvSpPr>
          <p:nvPr>
            <p:ph sz="quarter" idx="13"/>
          </p:nvPr>
        </p:nvSpPr>
        <p:spPr>
          <a:xfrm>
            <a:off x="767675" y="1111827"/>
            <a:ext cx="10904467" cy="3778829"/>
          </a:xfrm>
        </p:spPr>
        <p:txBody>
          <a:bodyPr>
            <a:normAutofit fontScale="92500" lnSpcReduction="10000"/>
          </a:bodyPr>
          <a:lstStyle/>
          <a:p>
            <a:pPr algn="just">
              <a:lnSpc>
                <a:spcPct val="170000"/>
              </a:lnSpc>
              <a:buFont typeface="Arial" panose="020B0604020202020204" pitchFamily="34" charset="0"/>
              <a:buChar char="•"/>
            </a:pPr>
            <a:r>
              <a:rPr lang="en-US" sz="2000" cap="none"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buFont typeface="Arial" panose="020B0604020202020204" pitchFamily="34" charset="0"/>
              <a:buChar char="•"/>
            </a:pPr>
            <a:r>
              <a:rPr lang="en-US" sz="2000" cap="none"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buFont typeface="Arial" panose="020B0604020202020204" pitchFamily="34" charset="0"/>
              <a:buChar char="•"/>
            </a:pPr>
            <a:r>
              <a:rPr lang="en-US" sz="2000" cap="none"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23715689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FD099-41C1-1C31-A6E4-7BE2752C05E5}"/>
              </a:ext>
            </a:extLst>
          </p:cNvPr>
          <p:cNvSpPr>
            <a:spLocks noGrp="1"/>
          </p:cNvSpPr>
          <p:nvPr>
            <p:ph type="title"/>
          </p:nvPr>
        </p:nvSpPr>
        <p:spPr>
          <a:xfrm>
            <a:off x="913149" y="-181583"/>
            <a:ext cx="10364451" cy="1596177"/>
          </a:xfrm>
        </p:spPr>
        <p:txBody>
          <a:bodyPr/>
          <a:lstStyle/>
          <a:p>
            <a:r>
              <a:rPr lang="en-IN" dirty="0"/>
              <a:t>Cloud Web Server</a:t>
            </a:r>
          </a:p>
        </p:txBody>
      </p:sp>
      <p:sp>
        <p:nvSpPr>
          <p:cNvPr id="3" name="Content Placeholder 2">
            <a:extLst>
              <a:ext uri="{FF2B5EF4-FFF2-40B4-BE49-F238E27FC236}">
                <a16:creationId xmlns:a16="http://schemas.microsoft.com/office/drawing/2014/main" id="{250E7AF0-221B-D60E-A6BE-434DA23B1BE6}"/>
              </a:ext>
            </a:extLst>
          </p:cNvPr>
          <p:cNvSpPr>
            <a:spLocks noGrp="1"/>
          </p:cNvSpPr>
          <p:nvPr>
            <p:ph sz="quarter" idx="13"/>
          </p:nvPr>
        </p:nvSpPr>
        <p:spPr>
          <a:xfrm>
            <a:off x="1006667" y="1030131"/>
            <a:ext cx="10364451" cy="4376605"/>
          </a:xfrm>
        </p:spPr>
        <p:txBody>
          <a:bodyPr>
            <a:normAutofit fontScale="62500" lnSpcReduction="20000"/>
          </a:bodyPr>
          <a:lstStyle/>
          <a:p>
            <a:pPr algn="just">
              <a:lnSpc>
                <a:spcPct val="170000"/>
              </a:lnSpc>
              <a:buFont typeface="Arial" panose="020B0604020202020204" pitchFamily="34" charset="0"/>
              <a:buChar char="•"/>
            </a:pPr>
            <a:r>
              <a:rPr lang="en-US" sz="3000" cap="none"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buFont typeface="Arial" panose="020B0604020202020204" pitchFamily="34" charset="0"/>
              <a:buChar char="•"/>
            </a:pPr>
            <a:r>
              <a:rPr lang="en-US" sz="3000" cap="none"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buFont typeface="Arial" panose="020B0604020202020204" pitchFamily="34" charset="0"/>
              <a:buChar char="•"/>
            </a:pPr>
            <a:r>
              <a:rPr lang="en-US" sz="3000" cap="none" dirty="0">
                <a:cs typeface="Times New Roman" panose="02020603050405020304" pitchFamily="18" charset="0"/>
              </a:rPr>
              <a:t>It provides a flexible environment for the developers which allows them to work on projects from anywhere using any device with internet access.</a:t>
            </a:r>
            <a:endParaRPr lang="en-IN" sz="3000" cap="none" dirty="0">
              <a:cs typeface="Times New Roman" panose="02020603050405020304" pitchFamily="18" charset="0"/>
            </a:endParaRPr>
          </a:p>
          <a:p>
            <a:endParaRPr lang="en-IN" dirty="0"/>
          </a:p>
        </p:txBody>
      </p:sp>
    </p:spTree>
    <p:extLst>
      <p:ext uri="{BB962C8B-B14F-4D97-AF65-F5344CB8AC3E}">
        <p14:creationId xmlns:p14="http://schemas.microsoft.com/office/powerpoint/2010/main" val="18948716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79C7A-E6B8-1A19-772D-C3DAA5D2412C}"/>
              </a:ext>
            </a:extLst>
          </p:cNvPr>
          <p:cNvSpPr>
            <a:spLocks noGrp="1"/>
          </p:cNvSpPr>
          <p:nvPr>
            <p:ph type="title"/>
          </p:nvPr>
        </p:nvSpPr>
        <p:spPr>
          <a:xfrm>
            <a:off x="809866" y="-98455"/>
            <a:ext cx="10364451" cy="159617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C434F4B6-90A3-1399-084D-B3F3D7492F09}"/>
              </a:ext>
            </a:extLst>
          </p:cNvPr>
          <p:cNvSpPr>
            <a:spLocks noGrp="1"/>
          </p:cNvSpPr>
          <p:nvPr>
            <p:ph sz="quarter" idx="13"/>
          </p:nvPr>
        </p:nvSpPr>
        <p:spPr>
          <a:xfrm>
            <a:off x="2347720" y="699633"/>
            <a:ext cx="10363826" cy="3424107"/>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cap="none" dirty="0">
                <a:cs typeface="Times New Roman" pitchFamily="18" charset="0"/>
              </a:rPr>
              <a:t>Operating system	: windows 10</a:t>
            </a:r>
          </a:p>
          <a:p>
            <a:pPr lvl="0" algn="just">
              <a:lnSpc>
                <a:spcPct val="150000"/>
              </a:lnSpc>
              <a:buFont typeface="Arial" panose="020B0604020202020204" pitchFamily="34" charset="0"/>
              <a:buChar char="•"/>
            </a:pPr>
            <a:r>
              <a:rPr lang="en-US" sz="2000" cap="none" dirty="0">
                <a:cs typeface="Times New Roman" pitchFamily="18" charset="0"/>
              </a:rPr>
              <a:t>Language	               :PYTHON google </a:t>
            </a:r>
            <a:r>
              <a:rPr lang="en-US" sz="2000" cap="none" dirty="0" err="1">
                <a:cs typeface="Times New Roman" pitchFamily="18" charset="0"/>
              </a:rPr>
              <a:t>colab</a:t>
            </a:r>
            <a:endParaRPr lang="en-US" sz="2000" cap="none" dirty="0">
              <a:cs typeface="Times New Roman" pitchFamily="18" charset="0"/>
            </a:endParaRPr>
          </a:p>
          <a:p>
            <a:endParaRPr lang="en-IN" dirty="0"/>
          </a:p>
        </p:txBody>
      </p:sp>
    </p:spTree>
    <p:extLst>
      <p:ext uri="{BB962C8B-B14F-4D97-AF65-F5344CB8AC3E}">
        <p14:creationId xmlns:p14="http://schemas.microsoft.com/office/powerpoint/2010/main" val="722877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E8C57-F309-28AA-0D07-5203DDD2D3EE}"/>
              </a:ext>
            </a:extLst>
          </p:cNvPr>
          <p:cNvSpPr>
            <a:spLocks noGrp="1"/>
          </p:cNvSpPr>
          <p:nvPr>
            <p:ph type="title"/>
          </p:nvPr>
        </p:nvSpPr>
        <p:spPr>
          <a:xfrm>
            <a:off x="737130" y="-243929"/>
            <a:ext cx="10364451" cy="159617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E5FFCEB4-FEF3-FE5C-6B32-0CA129AA713B}"/>
              </a:ext>
            </a:extLst>
          </p:cNvPr>
          <p:cNvSpPr>
            <a:spLocks noGrp="1"/>
          </p:cNvSpPr>
          <p:nvPr>
            <p:ph sz="quarter" idx="13"/>
          </p:nvPr>
        </p:nvSpPr>
        <p:spPr>
          <a:xfrm>
            <a:off x="3324465" y="1068228"/>
            <a:ext cx="10363826" cy="3424107"/>
          </a:xfrm>
        </p:spPr>
        <p:txBody>
          <a:bodyPr/>
          <a:lstStyle/>
          <a:p>
            <a:pPr algn="just">
              <a:lnSpc>
                <a:spcPct val="150000"/>
              </a:lnSpc>
              <a:buFont typeface="Arial" panose="020B0604020202020204" pitchFamily="34" charset="0"/>
              <a:buChar char="•"/>
            </a:pPr>
            <a:r>
              <a:rPr lang="en-US" sz="2000" cap="none" dirty="0">
                <a:cs typeface="Times New Roman" pitchFamily="18" charset="0"/>
              </a:rPr>
              <a:t>Keyboard</a:t>
            </a:r>
          </a:p>
          <a:p>
            <a:pPr algn="just">
              <a:lnSpc>
                <a:spcPct val="150000"/>
              </a:lnSpc>
              <a:buFont typeface="Arial" panose="020B0604020202020204" pitchFamily="34" charset="0"/>
              <a:buChar char="•"/>
            </a:pPr>
            <a:r>
              <a:rPr lang="en-US" sz="2000" cap="none" dirty="0">
                <a:cs typeface="Times New Roman" pitchFamily="18" charset="0"/>
              </a:rPr>
              <a:t>Mouse </a:t>
            </a:r>
          </a:p>
          <a:p>
            <a:pPr algn="just">
              <a:lnSpc>
                <a:spcPct val="150000"/>
              </a:lnSpc>
              <a:buFont typeface="Arial" panose="020B0604020202020204" pitchFamily="34" charset="0"/>
              <a:buChar char="•"/>
            </a:pPr>
            <a:r>
              <a:rPr lang="en-US" sz="2000" cap="none" dirty="0" err="1">
                <a:cs typeface="Times New Roman" pitchFamily="18" charset="0"/>
              </a:rPr>
              <a:t>Harddisk</a:t>
            </a:r>
            <a:r>
              <a:rPr lang="en-US" sz="2000" cap="none" dirty="0">
                <a:cs typeface="Times New Roman" pitchFamily="18" charset="0"/>
              </a:rPr>
              <a:t>	</a:t>
            </a:r>
          </a:p>
          <a:p>
            <a:pPr algn="just">
              <a:lnSpc>
                <a:spcPct val="150000"/>
              </a:lnSpc>
              <a:buFont typeface="Arial" panose="020B0604020202020204" pitchFamily="34" charset="0"/>
              <a:buChar char="•"/>
            </a:pPr>
            <a:r>
              <a:rPr lang="en-US" sz="2000" cap="none" dirty="0">
                <a:cs typeface="Times New Roman" pitchFamily="18" charset="0"/>
              </a:rPr>
              <a:t>Ram	</a:t>
            </a:r>
          </a:p>
          <a:p>
            <a:endParaRPr lang="en-IN" dirty="0"/>
          </a:p>
        </p:txBody>
      </p:sp>
    </p:spTree>
    <p:extLst>
      <p:ext uri="{BB962C8B-B14F-4D97-AF65-F5344CB8AC3E}">
        <p14:creationId xmlns:p14="http://schemas.microsoft.com/office/powerpoint/2010/main" val="767703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E6F4C-F1D5-A3DB-D72C-03833C9908E7}"/>
              </a:ext>
            </a:extLst>
          </p:cNvPr>
          <p:cNvSpPr>
            <a:spLocks noGrp="1"/>
          </p:cNvSpPr>
          <p:nvPr>
            <p:ph type="title"/>
          </p:nvPr>
        </p:nvSpPr>
        <p:spPr>
          <a:xfrm>
            <a:off x="1204721" y="-379010"/>
            <a:ext cx="10364451" cy="159617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FA7AD487-67F8-3A5A-4951-6A85CE41684A}"/>
              </a:ext>
            </a:extLst>
          </p:cNvPr>
          <p:cNvSpPr>
            <a:spLocks noGrp="1"/>
          </p:cNvSpPr>
          <p:nvPr>
            <p:ph sz="quarter" idx="13"/>
          </p:nvPr>
        </p:nvSpPr>
        <p:spPr>
          <a:xfrm>
            <a:off x="768457" y="1022486"/>
            <a:ext cx="10655085" cy="4813027"/>
          </a:xfrm>
        </p:spPr>
        <p:txBody>
          <a:bodyPr>
            <a:noAutofit/>
          </a:bodyPr>
          <a:lstStyle/>
          <a:p>
            <a:pPr algn="just">
              <a:lnSpc>
                <a:spcPct val="150000"/>
              </a:lnSpc>
            </a:pPr>
            <a:r>
              <a:rPr lang="en-US" sz="1900" cap="none" dirty="0"/>
              <a:t>Predicting student engagement in an online learning environment is a challenging task. In order to make a more accurate judgment of student learning participation, in this paper, we propose a method of video feature fusion based on the idea of neural </a:t>
            </a:r>
            <a:r>
              <a:rPr lang="en-US" sz="1900" cap="none" dirty="0" err="1"/>
              <a:t>turing</a:t>
            </a:r>
            <a:r>
              <a:rPr lang="en-US" sz="1900" cap="none" dirty="0"/>
              <a:t> machine read heads.</a:t>
            </a:r>
          </a:p>
          <a:p>
            <a:pPr algn="just">
              <a:lnSpc>
                <a:spcPct val="150000"/>
              </a:lnSpc>
            </a:pPr>
            <a:r>
              <a:rPr lang="en-US" sz="1900" cap="none" dirty="0"/>
              <a:t> From the perspective of multiple features, we get the fusion of multiple short video features by using two fully connected layers. It can be found from table I that our method can more accurately predict the student's learning participation than the traditional method of weighted summation and averaging.</a:t>
            </a:r>
          </a:p>
          <a:p>
            <a:pPr algn="just">
              <a:lnSpc>
                <a:spcPct val="150000"/>
              </a:lnSpc>
            </a:pPr>
            <a:r>
              <a:rPr lang="en-US" sz="1900" cap="none" dirty="0"/>
              <a:t> In future work, we will continue to study which of the features could play a greater role in judging students' engagement in multi-modal features, and are more related to their accuracy. At the same time, we will consider adding an LSTM network to our model in order to better grasp the time signal of the input information.</a:t>
            </a:r>
            <a:endParaRPr lang="en-IN" sz="1900" cap="none" dirty="0"/>
          </a:p>
        </p:txBody>
      </p:sp>
    </p:spTree>
    <p:extLst>
      <p:ext uri="{BB962C8B-B14F-4D97-AF65-F5344CB8AC3E}">
        <p14:creationId xmlns:p14="http://schemas.microsoft.com/office/powerpoint/2010/main" val="362277132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Droplet</Template>
  <TotalTime>31</TotalTime>
  <Words>2593</Words>
  <Application>Microsoft Office PowerPoint</Application>
  <PresentationFormat>Widescreen</PresentationFormat>
  <Paragraphs>90</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Times New Roman</vt:lpstr>
      <vt:lpstr>Tw Cen MT</vt:lpstr>
      <vt:lpstr>Droplet</vt:lpstr>
      <vt:lpstr>Automatic detection of students’ engagement during online learning: A bagging ensemble deep learning approach </vt:lpstr>
      <vt:lpstr>Abstract</vt:lpstr>
      <vt:lpstr>Objective</vt:lpstr>
      <vt:lpstr>Existing System</vt:lpstr>
      <vt:lpstr>Disadvantage</vt:lpstr>
      <vt:lpstr>PROPOSED SYSTEM :</vt:lpstr>
      <vt:lpstr>Advantage</vt:lpstr>
      <vt:lpstr>Introduction</vt:lpstr>
      <vt:lpstr>PowerPoint Presentation</vt:lpstr>
      <vt:lpstr>MODULES</vt:lpstr>
      <vt:lpstr>Data Collection Module </vt:lpstr>
      <vt:lpstr>Preprocessing Module </vt:lpstr>
      <vt:lpstr>Feature Extraction Module </vt:lpstr>
      <vt:lpstr>Bagging Ensemble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3</cp:revision>
  <dcterms:created xsi:type="dcterms:W3CDTF">2024-11-30T14:48:26Z</dcterms:created>
  <dcterms:modified xsi:type="dcterms:W3CDTF">2024-11-30T15:19:30Z</dcterms:modified>
</cp:coreProperties>
</file>