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4" d="100"/>
          <a:sy n="74" d="100"/>
        </p:scale>
        <p:origin x="101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034AE18-B0DA-4F33-BCFD-9421AF1A21C7}" type="datetimeFigureOut">
              <a:rPr lang="en-IN" smtClean="0"/>
              <a:t>30-11-2024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7E5E44B-D528-4C05-AE92-D6CB0F5B75A9}" type="slidenum">
              <a:rPr lang="en-IN" smtClean="0"/>
              <a:t>‹#›</a:t>
            </a:fld>
            <a:endParaRPr lang="en-IN"/>
          </a:p>
        </p:txBody>
      </p:sp>
    </p:spTree>
    <p:extLst>
      <p:ext uri="{BB962C8B-B14F-4D97-AF65-F5344CB8AC3E}">
        <p14:creationId xmlns:p14="http://schemas.microsoft.com/office/powerpoint/2010/main" val="34934589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034AE18-B0DA-4F33-BCFD-9421AF1A21C7}" type="datetimeFigureOut">
              <a:rPr lang="en-IN" smtClean="0"/>
              <a:t>30-11-2024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7E5E44B-D528-4C05-AE92-D6CB0F5B75A9}" type="slidenum">
              <a:rPr lang="en-IN" smtClean="0"/>
              <a:t>‹#›</a:t>
            </a:fld>
            <a:endParaRPr lang="en-IN"/>
          </a:p>
        </p:txBody>
      </p:sp>
    </p:spTree>
    <p:extLst>
      <p:ext uri="{BB962C8B-B14F-4D97-AF65-F5344CB8AC3E}">
        <p14:creationId xmlns:p14="http://schemas.microsoft.com/office/powerpoint/2010/main" val="21468448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034AE18-B0DA-4F33-BCFD-9421AF1A21C7}" type="datetimeFigureOut">
              <a:rPr lang="en-IN" smtClean="0"/>
              <a:t>30-11-2024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7E5E44B-D528-4C05-AE92-D6CB0F5B75A9}" type="slidenum">
              <a:rPr lang="en-IN" smtClean="0"/>
              <a:t>‹#›</a:t>
            </a:fld>
            <a:endParaRPr lang="en-IN"/>
          </a:p>
        </p:txBody>
      </p:sp>
    </p:spTree>
    <p:extLst>
      <p:ext uri="{BB962C8B-B14F-4D97-AF65-F5344CB8AC3E}">
        <p14:creationId xmlns:p14="http://schemas.microsoft.com/office/powerpoint/2010/main" val="17288591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034AE18-B0DA-4F33-BCFD-9421AF1A21C7}" type="datetimeFigureOut">
              <a:rPr lang="en-IN" smtClean="0"/>
              <a:t>30-11-2024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7E5E44B-D528-4C05-AE92-D6CB0F5B75A9}" type="slidenum">
              <a:rPr lang="en-IN" smtClean="0"/>
              <a:t>‹#›</a:t>
            </a:fld>
            <a:endParaRPr lang="en-IN"/>
          </a:p>
        </p:txBody>
      </p:sp>
    </p:spTree>
    <p:extLst>
      <p:ext uri="{BB962C8B-B14F-4D97-AF65-F5344CB8AC3E}">
        <p14:creationId xmlns:p14="http://schemas.microsoft.com/office/powerpoint/2010/main" val="42509414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034AE18-B0DA-4F33-BCFD-9421AF1A21C7}" type="datetimeFigureOut">
              <a:rPr lang="en-IN" smtClean="0"/>
              <a:t>30-11-2024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37E5E44B-D528-4C05-AE92-D6CB0F5B75A9}" type="slidenum">
              <a:rPr lang="en-IN" smtClean="0"/>
              <a:t>‹#›</a:t>
            </a:fld>
            <a:endParaRPr lang="en-IN"/>
          </a:p>
        </p:txBody>
      </p:sp>
    </p:spTree>
    <p:extLst>
      <p:ext uri="{BB962C8B-B14F-4D97-AF65-F5344CB8AC3E}">
        <p14:creationId xmlns:p14="http://schemas.microsoft.com/office/powerpoint/2010/main" val="32645571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034AE18-B0DA-4F33-BCFD-9421AF1A21C7}" type="datetimeFigureOut">
              <a:rPr lang="en-IN" smtClean="0"/>
              <a:t>30-11-2024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37E5E44B-D528-4C05-AE92-D6CB0F5B75A9}" type="slidenum">
              <a:rPr lang="en-IN" smtClean="0"/>
              <a:t>‹#›</a:t>
            </a:fld>
            <a:endParaRPr lang="en-IN"/>
          </a:p>
        </p:txBody>
      </p:sp>
    </p:spTree>
    <p:extLst>
      <p:ext uri="{BB962C8B-B14F-4D97-AF65-F5344CB8AC3E}">
        <p14:creationId xmlns:p14="http://schemas.microsoft.com/office/powerpoint/2010/main" val="1169506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034AE18-B0DA-4F33-BCFD-9421AF1A21C7}" type="datetimeFigureOut">
              <a:rPr lang="en-IN" smtClean="0"/>
              <a:t>30-11-2024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37E5E44B-D528-4C05-AE92-D6CB0F5B75A9}" type="slidenum">
              <a:rPr lang="en-IN" smtClean="0"/>
              <a:t>‹#›</a:t>
            </a:fld>
            <a:endParaRPr lang="en-IN"/>
          </a:p>
        </p:txBody>
      </p:sp>
    </p:spTree>
    <p:extLst>
      <p:ext uri="{BB962C8B-B14F-4D97-AF65-F5344CB8AC3E}">
        <p14:creationId xmlns:p14="http://schemas.microsoft.com/office/powerpoint/2010/main" val="13124723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034AE18-B0DA-4F33-BCFD-9421AF1A21C7}" type="datetimeFigureOut">
              <a:rPr lang="en-IN" smtClean="0"/>
              <a:t>30-11-2024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7E5E44B-D528-4C05-AE92-D6CB0F5B75A9}" type="slidenum">
              <a:rPr lang="en-IN" smtClean="0"/>
              <a:t>‹#›</a:t>
            </a:fld>
            <a:endParaRPr lang="en-IN"/>
          </a:p>
        </p:txBody>
      </p:sp>
    </p:spTree>
    <p:extLst>
      <p:ext uri="{BB962C8B-B14F-4D97-AF65-F5344CB8AC3E}">
        <p14:creationId xmlns:p14="http://schemas.microsoft.com/office/powerpoint/2010/main" val="26913549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034AE18-B0DA-4F33-BCFD-9421AF1A21C7}" type="datetimeFigureOut">
              <a:rPr lang="en-IN" smtClean="0"/>
              <a:t>30-11-2024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7E5E44B-D528-4C05-AE92-D6CB0F5B75A9}" type="slidenum">
              <a:rPr lang="en-IN" smtClean="0"/>
              <a:t>‹#›</a:t>
            </a:fld>
            <a:endParaRPr lang="en-IN"/>
          </a:p>
        </p:txBody>
      </p:sp>
    </p:spTree>
    <p:extLst>
      <p:ext uri="{BB962C8B-B14F-4D97-AF65-F5344CB8AC3E}">
        <p14:creationId xmlns:p14="http://schemas.microsoft.com/office/powerpoint/2010/main" val="5434008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034AE18-B0DA-4F33-BCFD-9421AF1A21C7}" type="datetimeFigureOut">
              <a:rPr lang="en-IN" smtClean="0"/>
              <a:t>30-11-2024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7E5E44B-D528-4C05-AE92-D6CB0F5B75A9}" type="slidenum">
              <a:rPr lang="en-IN" smtClean="0"/>
              <a:t>‹#›</a:t>
            </a:fld>
            <a:endParaRPr lang="en-IN"/>
          </a:p>
        </p:txBody>
      </p:sp>
    </p:spTree>
    <p:extLst>
      <p:ext uri="{BB962C8B-B14F-4D97-AF65-F5344CB8AC3E}">
        <p14:creationId xmlns:p14="http://schemas.microsoft.com/office/powerpoint/2010/main" val="3511610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034AE18-B0DA-4F33-BCFD-9421AF1A21C7}" type="datetimeFigureOut">
              <a:rPr lang="en-IN" smtClean="0"/>
              <a:t>30-11-2024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7E5E44B-D528-4C05-AE92-D6CB0F5B75A9}" type="slidenum">
              <a:rPr lang="en-IN" smtClean="0"/>
              <a:t>‹#›</a:t>
            </a:fld>
            <a:endParaRPr lang="en-IN"/>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8634381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034AE18-B0DA-4F33-BCFD-9421AF1A21C7}" type="datetimeFigureOut">
              <a:rPr lang="en-IN" smtClean="0"/>
              <a:t>30-11-2024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7E5E44B-D528-4C05-AE92-D6CB0F5B75A9}" type="slidenum">
              <a:rPr lang="en-IN" smtClean="0"/>
              <a:t>‹#›</a:t>
            </a:fld>
            <a:endParaRPr lang="en-IN"/>
          </a:p>
        </p:txBody>
      </p:sp>
    </p:spTree>
    <p:extLst>
      <p:ext uri="{BB962C8B-B14F-4D97-AF65-F5344CB8AC3E}">
        <p14:creationId xmlns:p14="http://schemas.microsoft.com/office/powerpoint/2010/main" val="90195684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034AE18-B0DA-4F33-BCFD-9421AF1A21C7}" type="datetimeFigureOut">
              <a:rPr lang="en-IN" smtClean="0"/>
              <a:t>30-11-2024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7E5E44B-D528-4C05-AE92-D6CB0F5B75A9}"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2196077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034AE18-B0DA-4F33-BCFD-9421AF1A21C7}" type="datetimeFigureOut">
              <a:rPr lang="en-IN" smtClean="0"/>
              <a:t>30-11-2024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7E5E44B-D528-4C05-AE92-D6CB0F5B75A9}" type="slidenum">
              <a:rPr lang="en-IN" smtClean="0"/>
              <a:t>‹#›</a:t>
            </a:fld>
            <a:endParaRPr lang="en-IN"/>
          </a:p>
        </p:txBody>
      </p:sp>
    </p:spTree>
    <p:extLst>
      <p:ext uri="{BB962C8B-B14F-4D97-AF65-F5344CB8AC3E}">
        <p14:creationId xmlns:p14="http://schemas.microsoft.com/office/powerpoint/2010/main" val="17928561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034AE18-B0DA-4F33-BCFD-9421AF1A21C7}" type="datetimeFigureOut">
              <a:rPr lang="en-IN" smtClean="0"/>
              <a:t>30-11-2024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7E5E44B-D528-4C05-AE92-D6CB0F5B75A9}" type="slidenum">
              <a:rPr lang="en-IN" smtClean="0"/>
              <a:t>‹#›</a:t>
            </a:fld>
            <a:endParaRPr lang="en-IN"/>
          </a:p>
        </p:txBody>
      </p:sp>
    </p:spTree>
    <p:extLst>
      <p:ext uri="{BB962C8B-B14F-4D97-AF65-F5344CB8AC3E}">
        <p14:creationId xmlns:p14="http://schemas.microsoft.com/office/powerpoint/2010/main" val="380769864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034AE18-B0DA-4F33-BCFD-9421AF1A21C7}" type="datetimeFigureOut">
              <a:rPr lang="en-IN" smtClean="0"/>
              <a:t>30-11-2024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7E5E44B-D528-4C05-AE92-D6CB0F5B75A9}" type="slidenum">
              <a:rPr lang="en-IN" smtClean="0"/>
              <a:t>‹#›</a:t>
            </a:fld>
            <a:endParaRPr lang="en-IN"/>
          </a:p>
        </p:txBody>
      </p:sp>
    </p:spTree>
    <p:extLst>
      <p:ext uri="{BB962C8B-B14F-4D97-AF65-F5344CB8AC3E}">
        <p14:creationId xmlns:p14="http://schemas.microsoft.com/office/powerpoint/2010/main" val="39797604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034AE18-B0DA-4F33-BCFD-9421AF1A21C7}" type="datetimeFigureOut">
              <a:rPr lang="en-IN" smtClean="0"/>
              <a:t>30-11-2024</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37E5E44B-D528-4C05-AE92-D6CB0F5B75A9}" type="slidenum">
              <a:rPr lang="en-IN" smtClean="0"/>
              <a:t>‹#›</a:t>
            </a:fld>
            <a:endParaRPr lang="en-IN"/>
          </a:p>
        </p:txBody>
      </p:sp>
    </p:spTree>
    <p:extLst>
      <p:ext uri="{BB962C8B-B14F-4D97-AF65-F5344CB8AC3E}">
        <p14:creationId xmlns:p14="http://schemas.microsoft.com/office/powerpoint/2010/main" val="424266929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4FA8FEA-2811-D1A5-D54E-CA0696E05C9C}"/>
              </a:ext>
            </a:extLst>
          </p:cNvPr>
          <p:cNvSpPr>
            <a:spLocks noGrp="1"/>
          </p:cNvSpPr>
          <p:nvPr>
            <p:ph type="title"/>
          </p:nvPr>
        </p:nvSpPr>
        <p:spPr>
          <a:xfrm>
            <a:off x="675409" y="2507672"/>
            <a:ext cx="9159702" cy="1842655"/>
          </a:xfrm>
        </p:spPr>
        <p:txBody>
          <a:bodyPr>
            <a:noAutofit/>
          </a:bodyPr>
          <a:lstStyle/>
          <a:p>
            <a:pPr algn="ctr"/>
            <a:r>
              <a:rPr lang="en-US" sz="2800" dirty="0"/>
              <a:t>Advancing Healthcare and Elderly Activity Recognition: Active Machine and Deep Learning for </a:t>
            </a:r>
            <a:r>
              <a:rPr lang="en-US" sz="2800" dirty="0" err="1"/>
              <a:t>FineGrained</a:t>
            </a:r>
            <a:r>
              <a:rPr lang="en-US" sz="2800" dirty="0"/>
              <a:t> Heterogeneity Activity Recognition</a:t>
            </a:r>
            <a:endParaRPr lang="en-IN" sz="2800" dirty="0"/>
          </a:p>
        </p:txBody>
      </p:sp>
    </p:spTree>
    <p:extLst>
      <p:ext uri="{BB962C8B-B14F-4D97-AF65-F5344CB8AC3E}">
        <p14:creationId xmlns:p14="http://schemas.microsoft.com/office/powerpoint/2010/main" val="11470220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978A6E-65B7-0563-E9F8-28475529A754}"/>
              </a:ext>
            </a:extLst>
          </p:cNvPr>
          <p:cNvSpPr>
            <a:spLocks noGrp="1"/>
          </p:cNvSpPr>
          <p:nvPr>
            <p:ph type="title"/>
          </p:nvPr>
        </p:nvSpPr>
        <p:spPr>
          <a:xfrm>
            <a:off x="0" y="0"/>
            <a:ext cx="8596668" cy="1320800"/>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3B00F05C-D65D-5F6D-3057-69B7046D418F}"/>
              </a:ext>
            </a:extLst>
          </p:cNvPr>
          <p:cNvSpPr>
            <a:spLocks noGrp="1"/>
          </p:cNvSpPr>
          <p:nvPr>
            <p:ph idx="1"/>
          </p:nvPr>
        </p:nvSpPr>
        <p:spPr>
          <a:xfrm>
            <a:off x="188961" y="951345"/>
            <a:ext cx="9401848" cy="6858720"/>
          </a:xfrm>
        </p:spPr>
        <p:txBody>
          <a:bodyPr>
            <a:noAutofit/>
          </a:bodyPr>
          <a:lstStyle/>
          <a:p>
            <a:pPr algn="just">
              <a:lnSpc>
                <a:spcPct val="150000"/>
              </a:lnSpc>
            </a:pPr>
            <a:r>
              <a:rPr lang="en-US" dirty="0"/>
              <a:t>This research explores the potential of technologies in human activity recognition among the elderly population. More precisely, using sensor data and implementing Active Learning (AL), Machine Learning (ML), and Deep learning (DL) techniques for elderly activity recognition.</a:t>
            </a:r>
          </a:p>
          <a:p>
            <a:pPr algn="just">
              <a:lnSpc>
                <a:spcPct val="150000"/>
              </a:lnSpc>
            </a:pPr>
            <a:r>
              <a:rPr lang="en-US" dirty="0"/>
              <a:t> Moreover, the study leverages the HAR70+ dataset, providing insight into the daily activities of older individuals and AL-based ML and DL techniques to construct predictive models for these activities.</a:t>
            </a:r>
          </a:p>
          <a:p>
            <a:pPr algn="just">
              <a:lnSpc>
                <a:spcPct val="150000"/>
              </a:lnSpc>
            </a:pPr>
            <a:r>
              <a:rPr lang="en-US" dirty="0"/>
              <a:t> The findings have implications for proactive and personalized elderly care, representing an approach to improving prediction performance in this domain. The research experiments are presented systematically, summarizing the outcomes of various machine-learning models across three iterative experiments. </a:t>
            </a:r>
          </a:p>
        </p:txBody>
      </p:sp>
    </p:spTree>
    <p:extLst>
      <p:ext uri="{BB962C8B-B14F-4D97-AF65-F5344CB8AC3E}">
        <p14:creationId xmlns:p14="http://schemas.microsoft.com/office/powerpoint/2010/main" val="9744038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CB34D3F-31CE-5274-9A39-C4F6FB1D48AD}"/>
              </a:ext>
            </a:extLst>
          </p:cNvPr>
          <p:cNvSpPr>
            <a:spLocks noGrp="1"/>
          </p:cNvSpPr>
          <p:nvPr>
            <p:ph idx="4294967295"/>
          </p:nvPr>
        </p:nvSpPr>
        <p:spPr>
          <a:xfrm>
            <a:off x="270163" y="165532"/>
            <a:ext cx="9341427" cy="6204095"/>
          </a:xfrm>
        </p:spPr>
        <p:txBody>
          <a:bodyPr>
            <a:noAutofit/>
          </a:bodyPr>
          <a:lstStyle/>
          <a:p>
            <a:pPr algn="just">
              <a:lnSpc>
                <a:spcPct val="150000"/>
              </a:lnSpc>
            </a:pPr>
            <a:r>
              <a:rPr lang="en-US" dirty="0"/>
              <a:t>This research explored a diverse array of ML algorithms, including Random Forest (RF), Extreme Gradient Boosting (</a:t>
            </a:r>
            <a:r>
              <a:rPr lang="en-US" dirty="0" err="1"/>
              <a:t>XGBoost</a:t>
            </a:r>
            <a:r>
              <a:rPr lang="en-US" dirty="0"/>
              <a:t>), Logistic Regression (LR), K-Nearest Neighbors (KNN), Stochastic Gradient Descent (SGB) and DL methods such as Deep Neural Networks (DNN) and Long Short-Term Memory networks (LSTM) for experimentation. </a:t>
            </a:r>
            <a:endParaRPr lang="en-IN" dirty="0"/>
          </a:p>
          <a:p>
            <a:pPr algn="just">
              <a:lnSpc>
                <a:spcPct val="150000"/>
              </a:lnSpc>
            </a:pPr>
            <a:r>
              <a:rPr lang="en-US" dirty="0"/>
              <a:t>This research trained models on 7 activities: walking, shuffling, climbing stairs (up and down), standing, sitting, and lying down, and 4 activities separately: standing, sitting, walking, and lying down, using the same classifiers.</a:t>
            </a:r>
          </a:p>
          <a:p>
            <a:pPr algn="just">
              <a:lnSpc>
                <a:spcPct val="150000"/>
              </a:lnSpc>
            </a:pPr>
            <a:r>
              <a:rPr lang="en-US" dirty="0"/>
              <a:t> Results reveal that LSTM achieved the best accuracy of 0.95% for 7 activities and 0.96% using RF on 4 actives, showing the potential of DL and ML techniques, particularly when integrated with AL, to enhance activity recognition rate, patient care, optimize medication strategies and improve the well-being of elderly individuals. </a:t>
            </a:r>
          </a:p>
          <a:p>
            <a:pPr algn="just">
              <a:lnSpc>
                <a:spcPct val="150000"/>
              </a:lnSpc>
            </a:pPr>
            <a:r>
              <a:rPr lang="en-US" dirty="0"/>
              <a:t>Hence, the findings presented in this study have showcased the potential to enhance the quality of life for seniors using the blend of ML, DL and AL.</a:t>
            </a:r>
            <a:endParaRPr lang="en-IN" dirty="0"/>
          </a:p>
        </p:txBody>
      </p:sp>
    </p:spTree>
    <p:extLst>
      <p:ext uri="{BB962C8B-B14F-4D97-AF65-F5344CB8AC3E}">
        <p14:creationId xmlns:p14="http://schemas.microsoft.com/office/powerpoint/2010/main" val="17217740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EF4ECF-100D-3665-7CB0-A9BEDFFC62DB}"/>
              </a:ext>
            </a:extLst>
          </p:cNvPr>
          <p:cNvSpPr>
            <a:spLocks noGrp="1"/>
          </p:cNvSpPr>
          <p:nvPr>
            <p:ph type="title"/>
          </p:nvPr>
        </p:nvSpPr>
        <p:spPr>
          <a:xfrm>
            <a:off x="85052" y="0"/>
            <a:ext cx="8596668" cy="1320800"/>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3DBF8C93-3C99-FA70-572E-EB0D777162CA}"/>
              </a:ext>
            </a:extLst>
          </p:cNvPr>
          <p:cNvSpPr>
            <a:spLocks noGrp="1"/>
          </p:cNvSpPr>
          <p:nvPr>
            <p:ph idx="1"/>
          </p:nvPr>
        </p:nvSpPr>
        <p:spPr>
          <a:xfrm>
            <a:off x="355215" y="197427"/>
            <a:ext cx="9266768" cy="6858000"/>
          </a:xfrm>
        </p:spPr>
        <p:txBody>
          <a:bodyPr>
            <a:noAutofit/>
          </a:bodyPr>
          <a:lstStyle/>
          <a:p>
            <a:pPr algn="just">
              <a:lnSpc>
                <a:spcPct val="150000"/>
              </a:lnSpc>
            </a:pPr>
            <a:endParaRPr lang="en-IN" dirty="0"/>
          </a:p>
          <a:p>
            <a:pPr algn="just">
              <a:lnSpc>
                <a:spcPct val="150000"/>
              </a:lnSpc>
            </a:pPr>
            <a:r>
              <a:rPr lang="en-US" dirty="0"/>
              <a:t>This study examines the potential of more recent deep learning models in their abilities to accurately and precisely classify daily activities performed by older adults. </a:t>
            </a:r>
          </a:p>
          <a:p>
            <a:pPr algn="just">
              <a:lnSpc>
                <a:spcPct val="150000"/>
              </a:lnSpc>
            </a:pPr>
            <a:r>
              <a:rPr lang="en-US" dirty="0"/>
              <a:t>More specifically, although deep learning has been increasingly more common as a method for wearable activity recognition, existing studies have commonly focused on the usage of CNNs and LSTMs which, despite having achieved strong performance, are older models [13].</a:t>
            </a:r>
          </a:p>
          <a:p>
            <a:pPr algn="just">
              <a:lnSpc>
                <a:spcPct val="150000"/>
              </a:lnSpc>
            </a:pPr>
            <a:r>
              <a:rPr lang="en-US" dirty="0"/>
              <a:t> As a result, it is useful to assess the performance of more current deep learning models as they can offer improvements for wearable activity recognition in the context of elderly care. As such, this study focuses on examining the effectiveness of the transformer deep learning architecture for wearable activity recognition.</a:t>
            </a:r>
          </a:p>
          <a:p>
            <a:pPr algn="just">
              <a:lnSpc>
                <a:spcPct val="150000"/>
              </a:lnSpc>
            </a:pPr>
            <a:r>
              <a:rPr lang="en-US" dirty="0"/>
              <a:t> Furthermore, this study also attempts to improve existing transformer architecture by incorporating LSTM to create a combined deep learning model. </a:t>
            </a:r>
            <a:endParaRPr lang="en-IN" dirty="0"/>
          </a:p>
        </p:txBody>
      </p:sp>
    </p:spTree>
    <p:extLst>
      <p:ext uri="{BB962C8B-B14F-4D97-AF65-F5344CB8AC3E}">
        <p14:creationId xmlns:p14="http://schemas.microsoft.com/office/powerpoint/2010/main" val="16462921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6A8D9A-4E5D-181D-1B9C-40F75AB406C5}"/>
              </a:ext>
            </a:extLst>
          </p:cNvPr>
          <p:cNvSpPr>
            <a:spLocks noGrp="1"/>
          </p:cNvSpPr>
          <p:nvPr>
            <p:ph type="title"/>
          </p:nvPr>
        </p:nvSpPr>
        <p:spPr>
          <a:xfrm>
            <a:off x="85052" y="156238"/>
            <a:ext cx="8596668" cy="1320800"/>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E1AAC661-811D-F33A-D0C5-F2260050417A}"/>
              </a:ext>
            </a:extLst>
          </p:cNvPr>
          <p:cNvSpPr>
            <a:spLocks noGrp="1"/>
          </p:cNvSpPr>
          <p:nvPr>
            <p:ph idx="1"/>
          </p:nvPr>
        </p:nvSpPr>
        <p:spPr>
          <a:xfrm>
            <a:off x="374072" y="806247"/>
            <a:ext cx="9331037" cy="5719244"/>
          </a:xfrm>
        </p:spPr>
        <p:txBody>
          <a:bodyPr>
            <a:normAutofit fontScale="92500" lnSpcReduction="20000"/>
          </a:bodyPr>
          <a:lstStyle/>
          <a:p>
            <a:pPr algn="just">
              <a:lnSpc>
                <a:spcPct val="170000"/>
              </a:lnSpc>
            </a:pPr>
            <a:r>
              <a:rPr lang="en-US" sz="1900" dirty="0"/>
              <a:t>These systems typically combine various sensors, machine learning algorithms, and deep learning models to monitor elderly individuals' activities, identify potential health risks, and improve the overall quality of care.</a:t>
            </a:r>
          </a:p>
          <a:p>
            <a:pPr algn="just">
              <a:lnSpc>
                <a:spcPct val="170000"/>
              </a:lnSpc>
            </a:pPr>
            <a:r>
              <a:rPr lang="en-US" sz="1900" dirty="0"/>
              <a:t>One such system is </a:t>
            </a:r>
            <a:r>
              <a:rPr lang="en-US" sz="1900" b="1" dirty="0"/>
              <a:t>activity recognition frameworks based on wearable devices</a:t>
            </a:r>
            <a:r>
              <a:rPr lang="en-US" sz="1900" dirty="0"/>
              <a:t> like smartwatches, accelerometers, and gyroscopes, which are commonly used in healthcare settings. </a:t>
            </a:r>
          </a:p>
          <a:p>
            <a:pPr algn="just">
              <a:lnSpc>
                <a:spcPct val="170000"/>
              </a:lnSpc>
            </a:pPr>
            <a:r>
              <a:rPr lang="en-US" sz="1900" dirty="0"/>
              <a:t>These devices continuously collect motion data, which is then processed to recognize a range of activities such as walking, sitting, standing, and even more complex tasks like climbing stairs or bending down. </a:t>
            </a:r>
          </a:p>
          <a:p>
            <a:pPr algn="just">
              <a:lnSpc>
                <a:spcPct val="170000"/>
              </a:lnSpc>
            </a:pPr>
            <a:r>
              <a:rPr lang="en-US" sz="1900" dirty="0"/>
              <a:t>Deep learning models, particularly </a:t>
            </a:r>
            <a:r>
              <a:rPr lang="en-US" sz="1900" b="1" dirty="0"/>
              <a:t>Recurrent Neural Networks (RNNs)</a:t>
            </a:r>
            <a:r>
              <a:rPr lang="en-US" sz="1900" dirty="0"/>
              <a:t>, </a:t>
            </a:r>
            <a:r>
              <a:rPr lang="en-US" sz="1900" b="1" dirty="0"/>
              <a:t>Long Short-Term Memory (LSTM)</a:t>
            </a:r>
            <a:r>
              <a:rPr lang="en-US" sz="1900" dirty="0"/>
              <a:t> networks, and </a:t>
            </a:r>
            <a:r>
              <a:rPr lang="en-US" sz="1900" b="1" dirty="0"/>
              <a:t>Convolutional Neural Networks (CNNs)</a:t>
            </a:r>
            <a:r>
              <a:rPr lang="en-US" sz="1900" dirty="0"/>
              <a:t>, have been employed to analyze these sensor data streams. </a:t>
            </a:r>
          </a:p>
          <a:p>
            <a:endParaRPr lang="en-IN" dirty="0"/>
          </a:p>
        </p:txBody>
      </p:sp>
    </p:spTree>
    <p:extLst>
      <p:ext uri="{BB962C8B-B14F-4D97-AF65-F5344CB8AC3E}">
        <p14:creationId xmlns:p14="http://schemas.microsoft.com/office/powerpoint/2010/main" val="5373146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FB1341-653B-7192-45FA-F0D01D417351}"/>
              </a:ext>
            </a:extLst>
          </p:cNvPr>
          <p:cNvSpPr>
            <a:spLocks noGrp="1"/>
          </p:cNvSpPr>
          <p:nvPr>
            <p:ph type="title"/>
          </p:nvPr>
        </p:nvSpPr>
        <p:spPr>
          <a:xfrm>
            <a:off x="95443" y="0"/>
            <a:ext cx="8596668" cy="1320800"/>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50095C77-7842-CE4C-721E-96216DF0BB14}"/>
              </a:ext>
            </a:extLst>
          </p:cNvPr>
          <p:cNvSpPr>
            <a:spLocks noGrp="1"/>
          </p:cNvSpPr>
          <p:nvPr>
            <p:ph idx="1"/>
          </p:nvPr>
        </p:nvSpPr>
        <p:spPr>
          <a:xfrm>
            <a:off x="311726" y="581891"/>
            <a:ext cx="9351819" cy="6141027"/>
          </a:xfrm>
        </p:spPr>
        <p:txBody>
          <a:bodyPr>
            <a:normAutofit fontScale="25000" lnSpcReduction="20000"/>
          </a:bodyPr>
          <a:lstStyle/>
          <a:p>
            <a:pPr algn="just">
              <a:lnSpc>
                <a:spcPct val="170000"/>
              </a:lnSpc>
            </a:pPr>
            <a:r>
              <a:rPr lang="en-US" sz="7200" b="1" dirty="0"/>
              <a:t>Sensitive Data</a:t>
            </a:r>
            <a:r>
              <a:rPr lang="en-US" sz="7200" dirty="0"/>
              <a:t>: Healthcare and elderly activity recognition often involves sensitive data, including physical activity, health conditions, and sometimes personal information. Ensuring data privacy and securing this information is a major concern, especially with the use of cloud computing and third-party services.</a:t>
            </a:r>
          </a:p>
          <a:p>
            <a:pPr algn="just">
              <a:lnSpc>
                <a:spcPct val="170000"/>
              </a:lnSpc>
            </a:pPr>
            <a:r>
              <a:rPr lang="en-US" sz="7200" b="1" dirty="0"/>
              <a:t>Resource Intensity</a:t>
            </a:r>
            <a:r>
              <a:rPr lang="en-US" sz="7200" dirty="0"/>
              <a:t>: Deep learning models, particularly those used for fine-grained recognition tasks, require significant computational resources for training and inference.</a:t>
            </a:r>
          </a:p>
          <a:p>
            <a:pPr algn="just">
              <a:lnSpc>
                <a:spcPct val="170000"/>
              </a:lnSpc>
            </a:pPr>
            <a:r>
              <a:rPr lang="en-US" sz="7200" dirty="0"/>
              <a:t> </a:t>
            </a:r>
            <a:r>
              <a:rPr lang="en-US" sz="7200" b="1" dirty="0"/>
              <a:t>System Integration</a:t>
            </a:r>
            <a:r>
              <a:rPr lang="en-US" sz="7200" dirty="0"/>
              <a:t>: Deploying complex deep learning models in real-world healthcare environments is difficult due to the need for integration with existing systems, healthcare devices, and sensors. This integration can lead to compatibility issues and high operational costs.</a:t>
            </a:r>
          </a:p>
          <a:p>
            <a:pPr algn="just">
              <a:lnSpc>
                <a:spcPct val="170000"/>
              </a:lnSpc>
            </a:pPr>
            <a:r>
              <a:rPr lang="en-US" sz="7200" b="1" dirty="0"/>
              <a:t>Imbalanced Data</a:t>
            </a:r>
            <a:r>
              <a:rPr lang="en-US" sz="7200" dirty="0"/>
              <a:t>: Elderly activity datasets often suffer from class imbalances, where certain activities may be underrepresented. This leads to model bias and reduced accuracy for less common activities.</a:t>
            </a:r>
          </a:p>
          <a:p>
            <a:endParaRPr lang="en-IN" dirty="0"/>
          </a:p>
        </p:txBody>
      </p:sp>
    </p:spTree>
    <p:extLst>
      <p:ext uri="{BB962C8B-B14F-4D97-AF65-F5344CB8AC3E}">
        <p14:creationId xmlns:p14="http://schemas.microsoft.com/office/powerpoint/2010/main" val="10550099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C53AAB-171F-D134-F744-F510B9F483E8}"/>
              </a:ext>
            </a:extLst>
          </p:cNvPr>
          <p:cNvSpPr>
            <a:spLocks noGrp="1"/>
          </p:cNvSpPr>
          <p:nvPr>
            <p:ph type="title"/>
          </p:nvPr>
        </p:nvSpPr>
        <p:spPr>
          <a:xfrm>
            <a:off x="126616" y="156238"/>
            <a:ext cx="8596668" cy="1320800"/>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A6289D7B-2F79-C1F9-BFD2-A82410FC654D}"/>
              </a:ext>
            </a:extLst>
          </p:cNvPr>
          <p:cNvSpPr>
            <a:spLocks noGrp="1"/>
          </p:cNvSpPr>
          <p:nvPr>
            <p:ph idx="1"/>
          </p:nvPr>
        </p:nvSpPr>
        <p:spPr>
          <a:xfrm>
            <a:off x="394854" y="800101"/>
            <a:ext cx="8951884" cy="5054226"/>
          </a:xfrm>
        </p:spPr>
        <p:txBody>
          <a:bodyPr>
            <a:noAutofit/>
          </a:bodyPr>
          <a:lstStyle/>
          <a:p>
            <a:pPr algn="just">
              <a:lnSpc>
                <a:spcPct val="150000"/>
              </a:lnSpc>
            </a:pPr>
            <a:r>
              <a:rPr lang="en-US" dirty="0"/>
              <a:t>The steps of our Proposed approach are described in this part, including dataset Information, features and the machine learning algorithm using Active Learning approaches.</a:t>
            </a:r>
          </a:p>
          <a:p>
            <a:pPr algn="just">
              <a:lnSpc>
                <a:spcPct val="150000"/>
              </a:lnSpc>
            </a:pPr>
            <a:r>
              <a:rPr lang="en-US" dirty="0"/>
              <a:t> </a:t>
            </a:r>
            <a:r>
              <a:rPr lang="en-US" dirty="0" err="1"/>
              <a:t>bilities</a:t>
            </a:r>
            <a:r>
              <a:rPr lang="en-US" dirty="0"/>
              <a:t> are used to measure this uncertainty, allowing the model to pinpoint situations where it is least confident in its predictions. The active learning procedure ensures that the model focuses on the trickiest cases by repeatedly identifying these uncertain samples, boosting overall accuracy.</a:t>
            </a:r>
          </a:p>
          <a:p>
            <a:pPr algn="just">
              <a:lnSpc>
                <a:spcPct val="150000"/>
              </a:lnSpc>
            </a:pPr>
            <a:r>
              <a:rPr lang="en-US" dirty="0"/>
              <a:t> The uncertain sample expands the training set and is added to the labeled dataset. On this revised dataset, the model is retrained, improving its comprehension of the intricacy of the data.</a:t>
            </a:r>
          </a:p>
          <a:p>
            <a:pPr algn="just">
              <a:lnSpc>
                <a:spcPct val="150000"/>
              </a:lnSpc>
            </a:pPr>
            <a:r>
              <a:rPr lang="en-US" dirty="0"/>
              <a:t> The chosen sample is eliminated from the test set to prevent repetition in subsequent iterations. After training, the model’s predictions are contrasted with the actual labels of the remaining test samples. </a:t>
            </a:r>
            <a:endParaRPr lang="en-IN" dirty="0"/>
          </a:p>
        </p:txBody>
      </p:sp>
    </p:spTree>
    <p:extLst>
      <p:ext uri="{BB962C8B-B14F-4D97-AF65-F5344CB8AC3E}">
        <p14:creationId xmlns:p14="http://schemas.microsoft.com/office/powerpoint/2010/main" val="29501456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E8A8A7-C3C2-04AB-5351-FE75CD61EBAA}"/>
              </a:ext>
            </a:extLst>
          </p:cNvPr>
          <p:cNvSpPr>
            <a:spLocks noGrp="1"/>
          </p:cNvSpPr>
          <p:nvPr>
            <p:ph type="title"/>
          </p:nvPr>
        </p:nvSpPr>
        <p:spPr>
          <a:xfrm>
            <a:off x="168180" y="0"/>
            <a:ext cx="8596668" cy="1320800"/>
          </a:xfrm>
        </p:spPr>
        <p:txBody>
          <a:bodyPr/>
          <a:lstStyle/>
          <a:p>
            <a:r>
              <a:rPr lang="en-US" dirty="0"/>
              <a:t>Advantage</a:t>
            </a:r>
            <a:endParaRPr lang="en-IN" dirty="0"/>
          </a:p>
        </p:txBody>
      </p:sp>
      <p:sp>
        <p:nvSpPr>
          <p:cNvPr id="3" name="Content Placeholder 2">
            <a:extLst>
              <a:ext uri="{FF2B5EF4-FFF2-40B4-BE49-F238E27FC236}">
                <a16:creationId xmlns:a16="http://schemas.microsoft.com/office/drawing/2014/main" id="{B222F62C-C36B-1AC6-EF96-6B1E2A58D19B}"/>
              </a:ext>
            </a:extLst>
          </p:cNvPr>
          <p:cNvSpPr>
            <a:spLocks noGrp="1"/>
          </p:cNvSpPr>
          <p:nvPr>
            <p:ph idx="1"/>
          </p:nvPr>
        </p:nvSpPr>
        <p:spPr>
          <a:xfrm>
            <a:off x="168180" y="650009"/>
            <a:ext cx="9505756" cy="6207991"/>
          </a:xfrm>
        </p:spPr>
        <p:txBody>
          <a:bodyPr>
            <a:noAutofit/>
          </a:bodyPr>
          <a:lstStyle/>
          <a:p>
            <a:pPr algn="just">
              <a:lnSpc>
                <a:spcPct val="150000"/>
              </a:lnSpc>
            </a:pPr>
            <a:r>
              <a:rPr lang="en-US" b="1" dirty="0"/>
              <a:t>Fine-Grained Recognition</a:t>
            </a:r>
            <a:r>
              <a:rPr lang="en-US" dirty="0"/>
              <a:t>: Deep learning models are highly effective at recognizing and distinguishing between subtle variations in activities. For elderly care, this means the system can accurately detect a wide range of activities, from simple movements like walking to more complex actions like sitting down or picking up objects.</a:t>
            </a:r>
          </a:p>
          <a:p>
            <a:pPr algn="just">
              <a:lnSpc>
                <a:spcPct val="150000"/>
              </a:lnSpc>
            </a:pPr>
            <a:r>
              <a:rPr lang="en-US" b="1" dirty="0"/>
              <a:t>Dynamic Learning</a:t>
            </a:r>
            <a:r>
              <a:rPr lang="en-US" dirty="0"/>
              <a:t>: As elderly individuals may undergo changes in physical abilities or health conditions over time, active learning can enable systems to update and refine their models based on new data, ensuring that recognition remains accurate and up-to-date.</a:t>
            </a:r>
          </a:p>
          <a:p>
            <a:pPr algn="just">
              <a:lnSpc>
                <a:spcPct val="150000"/>
              </a:lnSpc>
            </a:pPr>
            <a:r>
              <a:rPr lang="en-US" b="1" dirty="0"/>
              <a:t>Automatic Activity Logging</a:t>
            </a:r>
            <a:r>
              <a:rPr lang="en-US" dirty="0"/>
              <a:t>: With accurate activity recognition, there is no need for manual logging or tracking of elderly individuals’ movements. This reduces the burden on caregivers and healthcare providers, allowing them to focus on more critical tasks.</a:t>
            </a:r>
          </a:p>
          <a:p>
            <a:pPr algn="just">
              <a:lnSpc>
                <a:spcPct val="150000"/>
              </a:lnSpc>
            </a:pPr>
            <a:r>
              <a:rPr lang="en-US" b="1" dirty="0"/>
              <a:t>Medication Adherence</a:t>
            </a:r>
            <a:r>
              <a:rPr lang="en-US" dirty="0"/>
              <a:t>: Activity recognition systems can be integrated with reminders for medication adherence, helping elderly individuals stay on track with their prescribed health regimens, which can improve overall health outcomes.</a:t>
            </a:r>
            <a:endParaRPr lang="en-IN" dirty="0"/>
          </a:p>
        </p:txBody>
      </p:sp>
    </p:spTree>
    <p:extLst>
      <p:ext uri="{BB962C8B-B14F-4D97-AF65-F5344CB8AC3E}">
        <p14:creationId xmlns:p14="http://schemas.microsoft.com/office/powerpoint/2010/main" val="32198052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46E513-92F9-B3C3-D71C-F827C40BF18C}"/>
              </a:ext>
            </a:extLst>
          </p:cNvPr>
          <p:cNvSpPr>
            <a:spLocks noGrp="1"/>
          </p:cNvSpPr>
          <p:nvPr>
            <p:ph type="title"/>
          </p:nvPr>
        </p:nvSpPr>
        <p:spPr>
          <a:xfrm>
            <a:off x="74661" y="79663"/>
            <a:ext cx="8596668" cy="1320800"/>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94707F0D-4F0E-544D-E783-DC8C72FC492B}"/>
              </a:ext>
            </a:extLst>
          </p:cNvPr>
          <p:cNvSpPr>
            <a:spLocks noGrp="1"/>
          </p:cNvSpPr>
          <p:nvPr>
            <p:ph idx="1"/>
          </p:nvPr>
        </p:nvSpPr>
        <p:spPr>
          <a:xfrm>
            <a:off x="259772" y="789709"/>
            <a:ext cx="9133609" cy="5895110"/>
          </a:xfrm>
        </p:spPr>
        <p:txBody>
          <a:bodyPr>
            <a:noAutofit/>
          </a:bodyPr>
          <a:lstStyle/>
          <a:p>
            <a:pPr algn="just">
              <a:lnSpc>
                <a:spcPct val="170000"/>
              </a:lnSpc>
            </a:pPr>
            <a:r>
              <a:rPr lang="en-US" dirty="0"/>
              <a:t>Wearable activity recognition has become increasingly more popular as a way of classifying motion data. At its core, it involves analyzing readings from motion sensors such as accelerometers and gyroscopes in order to accurately identify human </a:t>
            </a:r>
            <a:r>
              <a:rPr lang="en-US" dirty="0" err="1"/>
              <a:t>behaviour</a:t>
            </a:r>
            <a:r>
              <a:rPr lang="en-US" dirty="0"/>
              <a:t> through the use of machine or deep learning methods [7]. </a:t>
            </a:r>
          </a:p>
          <a:p>
            <a:pPr algn="just">
              <a:lnSpc>
                <a:spcPct val="170000"/>
              </a:lnSpc>
            </a:pPr>
            <a:r>
              <a:rPr lang="en-US" dirty="0"/>
              <a:t>The utilization of wearable activity recognition has great potential in the advancement of healthcare and elderly care. </a:t>
            </a:r>
          </a:p>
          <a:p>
            <a:pPr algn="just">
              <a:lnSpc>
                <a:spcPct val="170000"/>
              </a:lnSpc>
            </a:pPr>
            <a:r>
              <a:rPr lang="en-US" dirty="0"/>
              <a:t>As the well-being of senior citizens has become an increasingly important area in healthcare due to shifts towards an aging population, utilizing wearable activity recognition technology to monitor the daily activities of seniors is an area of ongoing exploration due to its potential in detecting sudden movements such as falls, allowing for increased independence for the elderly, and prompting early intervention [2]. </a:t>
            </a:r>
            <a:endParaRPr lang="en-IN" dirty="0"/>
          </a:p>
        </p:txBody>
      </p:sp>
    </p:spTree>
    <p:extLst>
      <p:ext uri="{BB962C8B-B14F-4D97-AF65-F5344CB8AC3E}">
        <p14:creationId xmlns:p14="http://schemas.microsoft.com/office/powerpoint/2010/main" val="3484602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B5A9BBE-2411-2623-4994-AEACAA049307}"/>
              </a:ext>
            </a:extLst>
          </p:cNvPr>
          <p:cNvSpPr>
            <a:spLocks noGrp="1"/>
          </p:cNvSpPr>
          <p:nvPr>
            <p:ph idx="4294967295"/>
          </p:nvPr>
        </p:nvSpPr>
        <p:spPr>
          <a:xfrm>
            <a:off x="436418" y="238992"/>
            <a:ext cx="8478982" cy="6005945"/>
          </a:xfrm>
        </p:spPr>
        <p:txBody>
          <a:bodyPr>
            <a:normAutofit fontScale="25000" lnSpcReduction="20000"/>
          </a:bodyPr>
          <a:lstStyle/>
          <a:p>
            <a:pPr algn="just">
              <a:lnSpc>
                <a:spcPct val="170000"/>
              </a:lnSpc>
            </a:pPr>
            <a:endParaRPr lang="en-US" sz="7200" dirty="0"/>
          </a:p>
          <a:p>
            <a:pPr algn="just">
              <a:lnSpc>
                <a:spcPct val="170000"/>
              </a:lnSpc>
            </a:pPr>
            <a:r>
              <a:rPr lang="en-US" sz="7200" dirty="0"/>
              <a:t>Moreover, physical abilities and health differ amongst elderly subjects, making personalized monitoring and support over their daily activities a crucial aspect. However, relying solely on human surveillance over elderly subjects can be time consuming and inefficient.</a:t>
            </a:r>
          </a:p>
          <a:p>
            <a:pPr algn="just">
              <a:lnSpc>
                <a:spcPct val="170000"/>
              </a:lnSpc>
            </a:pPr>
            <a:r>
              <a:rPr lang="en-US" sz="7200" dirty="0"/>
              <a:t> Wearable activity recognition offers the prospect of automating continuous monitoring and classification of the daily activities elderly subjects perform [6]. In addition to healthcare applications, this technology can also be used for sports in support of athletes [8] as well as human-computer interactions [9].</a:t>
            </a:r>
          </a:p>
          <a:p>
            <a:pPr algn="just">
              <a:lnSpc>
                <a:spcPct val="170000"/>
              </a:lnSpc>
            </a:pPr>
            <a:r>
              <a:rPr lang="en-US" sz="7200" dirty="0"/>
              <a:t>Currently, there have been significant focuses on the use of deep learning and neural networks as models for wearable activity recognition. </a:t>
            </a:r>
            <a:endParaRPr lang="en-IN" dirty="0"/>
          </a:p>
        </p:txBody>
      </p:sp>
    </p:spTree>
    <p:extLst>
      <p:ext uri="{BB962C8B-B14F-4D97-AF65-F5344CB8AC3E}">
        <p14:creationId xmlns:p14="http://schemas.microsoft.com/office/powerpoint/2010/main" val="25769660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E618315-228E-4C6F-A031-ABC09C97C087}"/>
              </a:ext>
            </a:extLst>
          </p:cNvPr>
          <p:cNvSpPr>
            <a:spLocks noGrp="1"/>
          </p:cNvSpPr>
          <p:nvPr>
            <p:ph idx="4294967295"/>
          </p:nvPr>
        </p:nvSpPr>
        <p:spPr>
          <a:xfrm>
            <a:off x="581890" y="446088"/>
            <a:ext cx="8596313" cy="3881437"/>
          </a:xfrm>
        </p:spPr>
        <p:txBody>
          <a:bodyPr>
            <a:normAutofit lnSpcReduction="10000"/>
          </a:bodyPr>
          <a:lstStyle/>
          <a:p>
            <a:pPr algn="just">
              <a:lnSpc>
                <a:spcPct val="170000"/>
              </a:lnSpc>
            </a:pPr>
            <a:r>
              <a:rPr lang="en-US" sz="1800" dirty="0"/>
              <a:t>Many deep learning models, including convolutional neural networks (CNNs), temporal convolutional networks, and RNNs such as LSTMs, have been explored and tested with motion sensor data to assess their performance in identifying human </a:t>
            </a:r>
            <a:r>
              <a:rPr lang="en-US" sz="1800" dirty="0" err="1"/>
              <a:t>behaviour</a:t>
            </a:r>
            <a:r>
              <a:rPr lang="en-US" sz="1800" dirty="0"/>
              <a:t> [10- 12].</a:t>
            </a:r>
          </a:p>
          <a:p>
            <a:pPr algn="just">
              <a:lnSpc>
                <a:spcPct val="170000"/>
              </a:lnSpc>
            </a:pPr>
            <a:r>
              <a:rPr lang="en-US" sz="1800" dirty="0"/>
              <a:t> These models have made substantial progress and received significant results in accurately and precisely classifying human activities. However, tailoring these technologies to assessing senior </a:t>
            </a:r>
            <a:r>
              <a:rPr lang="en-US" sz="1800" dirty="0" err="1"/>
              <a:t>behaviour</a:t>
            </a:r>
            <a:r>
              <a:rPr lang="en-US" sz="1800" dirty="0"/>
              <a:t> remains a challenge [2]. This study addresses this challenge directly. </a:t>
            </a:r>
          </a:p>
          <a:p>
            <a:pPr algn="just">
              <a:lnSpc>
                <a:spcPct val="170000"/>
              </a:lnSpc>
            </a:pPr>
            <a:endParaRPr lang="en-IN" dirty="0"/>
          </a:p>
          <a:p>
            <a:endParaRPr lang="en-IN" dirty="0"/>
          </a:p>
        </p:txBody>
      </p:sp>
    </p:spTree>
    <p:extLst>
      <p:ext uri="{BB962C8B-B14F-4D97-AF65-F5344CB8AC3E}">
        <p14:creationId xmlns:p14="http://schemas.microsoft.com/office/powerpoint/2010/main" val="35399705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5FDAAA-B001-C79E-2C4B-C72DB315616F}"/>
              </a:ext>
            </a:extLst>
          </p:cNvPr>
          <p:cNvSpPr>
            <a:spLocks noGrp="1"/>
          </p:cNvSpPr>
          <p:nvPr>
            <p:ph type="title"/>
          </p:nvPr>
        </p:nvSpPr>
        <p:spPr>
          <a:xfrm>
            <a:off x="147397" y="156238"/>
            <a:ext cx="8596668" cy="1320800"/>
          </a:xfrm>
        </p:spPr>
        <p:txBody>
          <a:bodyPr/>
          <a:lstStyle/>
          <a:p>
            <a:r>
              <a:rPr lang="en-IN" dirty="0"/>
              <a:t>MODULES</a:t>
            </a:r>
          </a:p>
        </p:txBody>
      </p:sp>
      <p:sp>
        <p:nvSpPr>
          <p:cNvPr id="3" name="Content Placeholder 2">
            <a:extLst>
              <a:ext uri="{FF2B5EF4-FFF2-40B4-BE49-F238E27FC236}">
                <a16:creationId xmlns:a16="http://schemas.microsoft.com/office/drawing/2014/main" id="{14C1FB5E-4347-D4C6-1774-92BC0A637DDA}"/>
              </a:ext>
            </a:extLst>
          </p:cNvPr>
          <p:cNvSpPr>
            <a:spLocks noGrp="1"/>
          </p:cNvSpPr>
          <p:nvPr>
            <p:ph idx="1"/>
          </p:nvPr>
        </p:nvSpPr>
        <p:spPr>
          <a:xfrm>
            <a:off x="1259224" y="1235798"/>
            <a:ext cx="8596668" cy="3880773"/>
          </a:xfrm>
        </p:spPr>
        <p:txBody>
          <a:bodyPr>
            <a:normAutofit/>
          </a:bodyPr>
          <a:lstStyle/>
          <a:p>
            <a:pPr algn="just">
              <a:lnSpc>
                <a:spcPct val="150000"/>
              </a:lnSpc>
            </a:pPr>
            <a:r>
              <a:rPr lang="en-IN" sz="2000" b="1" dirty="0"/>
              <a:t>Data Collection Module</a:t>
            </a:r>
          </a:p>
          <a:p>
            <a:pPr algn="just">
              <a:lnSpc>
                <a:spcPct val="150000"/>
              </a:lnSpc>
            </a:pPr>
            <a:r>
              <a:rPr lang="en-IN" sz="2000" b="1" dirty="0"/>
              <a:t>Feature Extraction Module</a:t>
            </a:r>
          </a:p>
          <a:p>
            <a:pPr algn="just">
              <a:lnSpc>
                <a:spcPct val="150000"/>
              </a:lnSpc>
            </a:pPr>
            <a:r>
              <a:rPr lang="en-US" sz="2000" b="1" dirty="0"/>
              <a:t>Activity Recognition and Classification Module</a:t>
            </a:r>
            <a:endParaRPr lang="en-IN" sz="2000" b="1" dirty="0"/>
          </a:p>
          <a:p>
            <a:pPr algn="just">
              <a:lnSpc>
                <a:spcPct val="150000"/>
              </a:lnSpc>
            </a:pPr>
            <a:r>
              <a:rPr lang="en-US" sz="2000" b="1" dirty="0"/>
              <a:t>Context Awareness and Personalization Module</a:t>
            </a:r>
            <a:endParaRPr lang="en-IN" sz="2000" b="1" dirty="0"/>
          </a:p>
        </p:txBody>
      </p:sp>
    </p:spTree>
    <p:extLst>
      <p:ext uri="{BB962C8B-B14F-4D97-AF65-F5344CB8AC3E}">
        <p14:creationId xmlns:p14="http://schemas.microsoft.com/office/powerpoint/2010/main" val="38129240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791F63-0BDF-959B-A6A4-58719E054C31}"/>
              </a:ext>
            </a:extLst>
          </p:cNvPr>
          <p:cNvSpPr>
            <a:spLocks noGrp="1"/>
          </p:cNvSpPr>
          <p:nvPr>
            <p:ph type="title"/>
          </p:nvPr>
        </p:nvSpPr>
        <p:spPr>
          <a:xfrm>
            <a:off x="199352" y="156238"/>
            <a:ext cx="8596668" cy="1320800"/>
          </a:xfrm>
        </p:spPr>
        <p:txBody>
          <a:bodyPr/>
          <a:lstStyle/>
          <a:p>
            <a:r>
              <a:rPr lang="en-US" b="1" dirty="0"/>
              <a:t>Data Collection Module</a:t>
            </a:r>
            <a:br>
              <a:rPr lang="en-US" b="1" dirty="0"/>
            </a:br>
            <a:endParaRPr lang="en-IN" dirty="0"/>
          </a:p>
        </p:txBody>
      </p:sp>
      <p:sp>
        <p:nvSpPr>
          <p:cNvPr id="3" name="Content Placeholder 2">
            <a:extLst>
              <a:ext uri="{FF2B5EF4-FFF2-40B4-BE49-F238E27FC236}">
                <a16:creationId xmlns:a16="http://schemas.microsoft.com/office/drawing/2014/main" id="{E1458F04-F5BE-5B6D-35F0-7495C2C6A644}"/>
              </a:ext>
            </a:extLst>
          </p:cNvPr>
          <p:cNvSpPr>
            <a:spLocks noGrp="1"/>
          </p:cNvSpPr>
          <p:nvPr>
            <p:ph idx="1"/>
          </p:nvPr>
        </p:nvSpPr>
        <p:spPr>
          <a:xfrm>
            <a:off x="488373" y="861351"/>
            <a:ext cx="9071265" cy="5840411"/>
          </a:xfrm>
        </p:spPr>
        <p:txBody>
          <a:bodyPr>
            <a:normAutofit fontScale="85000" lnSpcReduction="20000"/>
          </a:bodyPr>
          <a:lstStyle/>
          <a:p>
            <a:pPr algn="just">
              <a:lnSpc>
                <a:spcPct val="160000"/>
              </a:lnSpc>
            </a:pPr>
            <a:r>
              <a:rPr lang="en-US" sz="2100" b="1" dirty="0"/>
              <a:t>Sensors and Wearables</a:t>
            </a:r>
            <a:r>
              <a:rPr lang="en-US" sz="2100" dirty="0"/>
              <a:t>: This module includes various sensor devices used to collect raw data, such as:</a:t>
            </a:r>
          </a:p>
          <a:p>
            <a:pPr lvl="1" algn="just">
              <a:lnSpc>
                <a:spcPct val="160000"/>
              </a:lnSpc>
              <a:buFont typeface="Arial" panose="020B0604020202020204" pitchFamily="34" charset="0"/>
              <a:buChar char="•"/>
            </a:pPr>
            <a:r>
              <a:rPr lang="en-US" sz="2100" b="1" dirty="0"/>
              <a:t>Wearable Sensors</a:t>
            </a:r>
            <a:r>
              <a:rPr lang="en-US" sz="2100" dirty="0"/>
              <a:t>: Accelerometers, gyroscopes, and magnetometers (e.g., smartwatches, fitness trackers) that detect physical movements and orientation.</a:t>
            </a:r>
          </a:p>
          <a:p>
            <a:pPr lvl="1" algn="just">
              <a:lnSpc>
                <a:spcPct val="160000"/>
              </a:lnSpc>
              <a:buFont typeface="Arial" panose="020B0604020202020204" pitchFamily="34" charset="0"/>
              <a:buChar char="•"/>
            </a:pPr>
            <a:r>
              <a:rPr lang="en-US" sz="2100" b="1" dirty="0"/>
              <a:t>Environmental Sensors</a:t>
            </a:r>
            <a:r>
              <a:rPr lang="en-US" sz="2100" dirty="0"/>
              <a:t>: Cameras, motion sensors, pressure sensors, and RFID tags that track activities within the home or healthcare facility.</a:t>
            </a:r>
          </a:p>
          <a:p>
            <a:pPr algn="just">
              <a:lnSpc>
                <a:spcPct val="160000"/>
              </a:lnSpc>
            </a:pPr>
            <a:r>
              <a:rPr lang="en-US" sz="2100" b="1" dirty="0"/>
              <a:t>Data Preprocessing</a:t>
            </a:r>
            <a:r>
              <a:rPr lang="en-US" sz="2100" dirty="0"/>
              <a:t>: Raw sensor data is typically noisy and requires preprocessing, including:</a:t>
            </a:r>
          </a:p>
          <a:p>
            <a:pPr lvl="1" algn="just">
              <a:lnSpc>
                <a:spcPct val="160000"/>
              </a:lnSpc>
              <a:buFont typeface="Arial" panose="020B0604020202020204" pitchFamily="34" charset="0"/>
              <a:buChar char="•"/>
            </a:pPr>
            <a:r>
              <a:rPr lang="en-US" sz="2100" b="1" dirty="0"/>
              <a:t>Noise Filtering</a:t>
            </a:r>
            <a:r>
              <a:rPr lang="en-US" sz="2100" dirty="0"/>
              <a:t>: Techniques like smoothing, outlier removal, and signal filtering.</a:t>
            </a:r>
          </a:p>
          <a:p>
            <a:pPr lvl="1" algn="just">
              <a:lnSpc>
                <a:spcPct val="160000"/>
              </a:lnSpc>
              <a:buFont typeface="Arial" panose="020B0604020202020204" pitchFamily="34" charset="0"/>
              <a:buChar char="•"/>
            </a:pPr>
            <a:r>
              <a:rPr lang="en-US" sz="2100" b="1" dirty="0"/>
              <a:t>Normalization</a:t>
            </a:r>
            <a:r>
              <a:rPr lang="en-US" sz="2100" dirty="0"/>
              <a:t>: Standardizing data values to ensure consistency across different devices or sensor types.</a:t>
            </a:r>
          </a:p>
          <a:p>
            <a:endParaRPr lang="en-IN" dirty="0"/>
          </a:p>
        </p:txBody>
      </p:sp>
    </p:spTree>
    <p:extLst>
      <p:ext uri="{BB962C8B-B14F-4D97-AF65-F5344CB8AC3E}">
        <p14:creationId xmlns:p14="http://schemas.microsoft.com/office/powerpoint/2010/main" val="19239668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A56302-0EB2-F374-2237-C0F02330331E}"/>
              </a:ext>
            </a:extLst>
          </p:cNvPr>
          <p:cNvSpPr>
            <a:spLocks noGrp="1"/>
          </p:cNvSpPr>
          <p:nvPr>
            <p:ph type="title"/>
          </p:nvPr>
        </p:nvSpPr>
        <p:spPr>
          <a:xfrm>
            <a:off x="85052" y="156238"/>
            <a:ext cx="8596668" cy="1320800"/>
          </a:xfrm>
        </p:spPr>
        <p:txBody>
          <a:bodyPr/>
          <a:lstStyle/>
          <a:p>
            <a:r>
              <a:rPr lang="en-US" b="1" dirty="0"/>
              <a:t>Feature Extraction Module</a:t>
            </a:r>
            <a:br>
              <a:rPr lang="en-US" b="1" dirty="0"/>
            </a:br>
            <a:endParaRPr lang="en-IN" dirty="0"/>
          </a:p>
        </p:txBody>
      </p:sp>
      <p:sp>
        <p:nvSpPr>
          <p:cNvPr id="3" name="Content Placeholder 2">
            <a:extLst>
              <a:ext uri="{FF2B5EF4-FFF2-40B4-BE49-F238E27FC236}">
                <a16:creationId xmlns:a16="http://schemas.microsoft.com/office/drawing/2014/main" id="{C8BDC489-EAD0-95DD-1A39-69E8F5B34529}"/>
              </a:ext>
            </a:extLst>
          </p:cNvPr>
          <p:cNvSpPr>
            <a:spLocks noGrp="1"/>
          </p:cNvSpPr>
          <p:nvPr>
            <p:ph idx="1"/>
          </p:nvPr>
        </p:nvSpPr>
        <p:spPr>
          <a:xfrm>
            <a:off x="446811" y="768927"/>
            <a:ext cx="9341426" cy="5932835"/>
          </a:xfrm>
        </p:spPr>
        <p:txBody>
          <a:bodyPr>
            <a:normAutofit fontScale="92500" lnSpcReduction="10000"/>
          </a:bodyPr>
          <a:lstStyle/>
          <a:p>
            <a:pPr algn="just">
              <a:lnSpc>
                <a:spcPct val="160000"/>
              </a:lnSpc>
            </a:pPr>
            <a:r>
              <a:rPr lang="en-US" sz="1900" b="1" dirty="0"/>
              <a:t>Time-Series Analysis</a:t>
            </a:r>
            <a:r>
              <a:rPr lang="en-US" sz="1900" dirty="0"/>
              <a:t>: Extracts features from time-series sensor data, such as:</a:t>
            </a:r>
          </a:p>
          <a:p>
            <a:pPr lvl="1" algn="just">
              <a:lnSpc>
                <a:spcPct val="160000"/>
              </a:lnSpc>
              <a:buFont typeface="Arial" panose="020B0604020202020204" pitchFamily="34" charset="0"/>
              <a:buChar char="•"/>
            </a:pPr>
            <a:r>
              <a:rPr lang="en-US" sz="1900" b="1" dirty="0"/>
              <a:t>Acceleration Patterns</a:t>
            </a:r>
            <a:r>
              <a:rPr lang="en-US" sz="1900" dirty="0"/>
              <a:t>: Changes in speed or direction, such as walking or sitting.</a:t>
            </a:r>
          </a:p>
          <a:p>
            <a:pPr lvl="1" algn="just">
              <a:lnSpc>
                <a:spcPct val="160000"/>
              </a:lnSpc>
              <a:buFont typeface="Arial" panose="020B0604020202020204" pitchFamily="34" charset="0"/>
              <a:buChar char="•"/>
            </a:pPr>
            <a:r>
              <a:rPr lang="en-US" sz="1900" b="1" dirty="0"/>
              <a:t>Posture Recognition</a:t>
            </a:r>
            <a:r>
              <a:rPr lang="en-US" sz="1900" dirty="0"/>
              <a:t>: Identifying sitting, standing, or lying down using sensor data.</a:t>
            </a:r>
          </a:p>
          <a:p>
            <a:pPr lvl="1" algn="just">
              <a:lnSpc>
                <a:spcPct val="160000"/>
              </a:lnSpc>
              <a:buFont typeface="Arial" panose="020B0604020202020204" pitchFamily="34" charset="0"/>
              <a:buChar char="•"/>
            </a:pPr>
            <a:r>
              <a:rPr lang="en-US" sz="1900" b="1" dirty="0"/>
              <a:t>Gait Analysis</a:t>
            </a:r>
            <a:r>
              <a:rPr lang="en-US" sz="1900" dirty="0"/>
              <a:t>: Detailed movement patterns, such as stride length, step frequency, and walking speed.</a:t>
            </a:r>
          </a:p>
          <a:p>
            <a:pPr lvl="1" algn="just">
              <a:lnSpc>
                <a:spcPct val="160000"/>
              </a:lnSpc>
              <a:buFont typeface="Arial" panose="020B0604020202020204" pitchFamily="34" charset="0"/>
              <a:buChar char="•"/>
            </a:pPr>
            <a:r>
              <a:rPr lang="en-US" sz="1900" b="1" dirty="0"/>
              <a:t>Contextual Features</a:t>
            </a:r>
            <a:r>
              <a:rPr lang="en-US" sz="1900" dirty="0"/>
              <a:t>: Environmental conditions or interactions with objects (e.g., sitting on a chair, opening a door).</a:t>
            </a:r>
          </a:p>
          <a:p>
            <a:pPr algn="just">
              <a:lnSpc>
                <a:spcPct val="160000"/>
              </a:lnSpc>
            </a:pPr>
            <a:r>
              <a:rPr lang="en-US" sz="1900" b="1" dirty="0"/>
              <a:t>Fusion of Multimodal Data</a:t>
            </a:r>
            <a:r>
              <a:rPr lang="en-US" sz="1900" dirty="0"/>
              <a:t>: Integrates data from multiple sources (wearables, cameras, etc.) to create a unified feature set. This could include sensor fusion algorithms to combine data from accelerometers, cameras, and smart home devices for more accurate activity recognition</a:t>
            </a:r>
            <a:r>
              <a:rPr lang="en-US" dirty="0"/>
              <a:t>.</a:t>
            </a:r>
          </a:p>
          <a:p>
            <a:endParaRPr lang="en-IN" dirty="0"/>
          </a:p>
        </p:txBody>
      </p:sp>
    </p:spTree>
    <p:extLst>
      <p:ext uri="{BB962C8B-B14F-4D97-AF65-F5344CB8AC3E}">
        <p14:creationId xmlns:p14="http://schemas.microsoft.com/office/powerpoint/2010/main" val="5435296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05F198-A8AC-1645-086B-6F707FD87F44}"/>
              </a:ext>
            </a:extLst>
          </p:cNvPr>
          <p:cNvSpPr>
            <a:spLocks noGrp="1"/>
          </p:cNvSpPr>
          <p:nvPr>
            <p:ph type="title"/>
          </p:nvPr>
        </p:nvSpPr>
        <p:spPr>
          <a:xfrm>
            <a:off x="230525" y="156238"/>
            <a:ext cx="8596668" cy="1320800"/>
          </a:xfrm>
        </p:spPr>
        <p:txBody>
          <a:bodyPr>
            <a:normAutofit fontScale="90000"/>
          </a:bodyPr>
          <a:lstStyle/>
          <a:p>
            <a:r>
              <a:rPr lang="en-US" b="1" dirty="0"/>
              <a:t>Activity Recognition and Classification Module</a:t>
            </a:r>
            <a:br>
              <a:rPr lang="en-US" b="1" dirty="0"/>
            </a:br>
            <a:endParaRPr lang="en-IN" dirty="0"/>
          </a:p>
        </p:txBody>
      </p:sp>
      <p:sp>
        <p:nvSpPr>
          <p:cNvPr id="3" name="Content Placeholder 2">
            <a:extLst>
              <a:ext uri="{FF2B5EF4-FFF2-40B4-BE49-F238E27FC236}">
                <a16:creationId xmlns:a16="http://schemas.microsoft.com/office/drawing/2014/main" id="{ABD43419-3380-84C3-2AD2-1EC416D4198E}"/>
              </a:ext>
            </a:extLst>
          </p:cNvPr>
          <p:cNvSpPr>
            <a:spLocks noGrp="1"/>
          </p:cNvSpPr>
          <p:nvPr>
            <p:ph idx="1"/>
          </p:nvPr>
        </p:nvSpPr>
        <p:spPr>
          <a:xfrm>
            <a:off x="727364" y="1392383"/>
            <a:ext cx="8723284" cy="4285298"/>
          </a:xfrm>
        </p:spPr>
        <p:txBody>
          <a:bodyPr>
            <a:normAutofit/>
          </a:bodyPr>
          <a:lstStyle/>
          <a:p>
            <a:pPr algn="just">
              <a:lnSpc>
                <a:spcPct val="150000"/>
              </a:lnSpc>
            </a:pPr>
            <a:r>
              <a:rPr lang="en-US" b="1" dirty="0"/>
              <a:t>Machine Learning Algorithms</a:t>
            </a:r>
            <a:r>
              <a:rPr lang="en-US" dirty="0"/>
              <a:t>: At the core of activity recognition, various machine learning algorithms can be employed:</a:t>
            </a:r>
          </a:p>
          <a:p>
            <a:pPr lvl="1" algn="just">
              <a:lnSpc>
                <a:spcPct val="150000"/>
              </a:lnSpc>
            </a:pPr>
            <a:r>
              <a:rPr lang="en-US" sz="1800" b="1" dirty="0"/>
              <a:t>Traditional Machine Learning Models</a:t>
            </a:r>
            <a:r>
              <a:rPr lang="en-US" sz="1800" dirty="0"/>
              <a:t>: Decision trees, support vector machines (SVM), k-nearest neighbors (k-NN), and random forests may be used for initial classification tasks.</a:t>
            </a:r>
          </a:p>
          <a:p>
            <a:pPr lvl="1" algn="just">
              <a:lnSpc>
                <a:spcPct val="150000"/>
              </a:lnSpc>
            </a:pPr>
            <a:r>
              <a:rPr lang="en-US" sz="1800" b="1" dirty="0"/>
              <a:t>Deep Learning Models</a:t>
            </a:r>
            <a:r>
              <a:rPr lang="en-US" sz="1800" dirty="0"/>
              <a:t>: Convolutional Neural Networks (CNN), Recurrent Neural Networks (RNN), Long Short-Term Memory (LSTM) networks, and Transformer-based architectures are employed for advanced fine-grained activity recognition, particularly for complex and sequential activities.</a:t>
            </a:r>
          </a:p>
          <a:p>
            <a:endParaRPr lang="en-IN" dirty="0"/>
          </a:p>
        </p:txBody>
      </p:sp>
    </p:spTree>
    <p:extLst>
      <p:ext uri="{BB962C8B-B14F-4D97-AF65-F5344CB8AC3E}">
        <p14:creationId xmlns:p14="http://schemas.microsoft.com/office/powerpoint/2010/main" val="21120849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EBA820-96E6-F522-02B0-9FC285B0106D}"/>
              </a:ext>
            </a:extLst>
          </p:cNvPr>
          <p:cNvSpPr>
            <a:spLocks noGrp="1"/>
          </p:cNvSpPr>
          <p:nvPr>
            <p:ph type="title"/>
          </p:nvPr>
        </p:nvSpPr>
        <p:spPr>
          <a:xfrm>
            <a:off x="168180" y="156238"/>
            <a:ext cx="8596668" cy="1320800"/>
          </a:xfrm>
        </p:spPr>
        <p:txBody>
          <a:bodyPr>
            <a:normAutofit fontScale="90000"/>
          </a:bodyPr>
          <a:lstStyle/>
          <a:p>
            <a:r>
              <a:rPr lang="en-US" b="1" dirty="0"/>
              <a:t>Context Awareness and Personalization Module</a:t>
            </a:r>
            <a:br>
              <a:rPr lang="en-US" b="1" dirty="0"/>
            </a:br>
            <a:endParaRPr lang="en-IN" dirty="0"/>
          </a:p>
        </p:txBody>
      </p:sp>
      <p:sp>
        <p:nvSpPr>
          <p:cNvPr id="3" name="Content Placeholder 2">
            <a:extLst>
              <a:ext uri="{FF2B5EF4-FFF2-40B4-BE49-F238E27FC236}">
                <a16:creationId xmlns:a16="http://schemas.microsoft.com/office/drawing/2014/main" id="{BCA0C527-925B-3A0A-6AA5-726ECC73CEDF}"/>
              </a:ext>
            </a:extLst>
          </p:cNvPr>
          <p:cNvSpPr>
            <a:spLocks noGrp="1"/>
          </p:cNvSpPr>
          <p:nvPr>
            <p:ph idx="1"/>
          </p:nvPr>
        </p:nvSpPr>
        <p:spPr>
          <a:xfrm>
            <a:off x="666944" y="1477038"/>
            <a:ext cx="8913474" cy="5224724"/>
          </a:xfrm>
        </p:spPr>
        <p:txBody>
          <a:bodyPr>
            <a:normAutofit/>
          </a:bodyPr>
          <a:lstStyle/>
          <a:p>
            <a:pPr algn="just">
              <a:lnSpc>
                <a:spcPct val="150000"/>
              </a:lnSpc>
            </a:pPr>
            <a:r>
              <a:rPr lang="en-US" b="1" dirty="0"/>
              <a:t>Contextual Information</a:t>
            </a:r>
            <a:r>
              <a:rPr lang="en-US" dirty="0"/>
              <a:t>: This module ensures that the system understands the context in which activities are taking place, which is crucial for accurate recognition in heterogeneous environments. Contextual factors include:</a:t>
            </a:r>
          </a:p>
          <a:p>
            <a:pPr lvl="1" algn="just">
              <a:lnSpc>
                <a:spcPct val="150000"/>
              </a:lnSpc>
              <a:buFont typeface="Arial" panose="020B0604020202020204" pitchFamily="34" charset="0"/>
              <a:buChar char="•"/>
            </a:pPr>
            <a:r>
              <a:rPr lang="en-US" sz="1800" b="1" dirty="0"/>
              <a:t>Time of Day</a:t>
            </a:r>
            <a:r>
              <a:rPr lang="en-US" sz="1800" dirty="0"/>
              <a:t>: Activities may be influenced by the time of day (e.g., morning exercises vs. nighttime rest).</a:t>
            </a:r>
          </a:p>
          <a:p>
            <a:pPr lvl="1" algn="just">
              <a:lnSpc>
                <a:spcPct val="150000"/>
              </a:lnSpc>
              <a:buFont typeface="Arial" panose="020B0604020202020204" pitchFamily="34" charset="0"/>
              <a:buChar char="•"/>
            </a:pPr>
            <a:r>
              <a:rPr lang="en-US" sz="1800" b="1" dirty="0"/>
              <a:t>Location</a:t>
            </a:r>
            <a:r>
              <a:rPr lang="en-US" sz="1800" dirty="0"/>
              <a:t>: Activities can differ based on location, such as in the living room, kitchen, or bathroom.</a:t>
            </a:r>
          </a:p>
          <a:p>
            <a:pPr lvl="1" algn="just">
              <a:lnSpc>
                <a:spcPct val="150000"/>
              </a:lnSpc>
            </a:pPr>
            <a:r>
              <a:rPr lang="en-US" sz="1800" b="1" dirty="0"/>
              <a:t>Personalized Models</a:t>
            </a:r>
            <a:r>
              <a:rPr lang="en-US" sz="1800" dirty="0"/>
              <a:t>: Active machine learning allows the model to continuously learn from the individual's behavior, adjusting the recognition algorithm to that person’s unique activity patterns and physical capabilities. It can also consider ongoing health changes (e.g., post-surgery recovery).</a:t>
            </a:r>
          </a:p>
          <a:p>
            <a:endParaRPr lang="en-IN" dirty="0"/>
          </a:p>
        </p:txBody>
      </p:sp>
    </p:spTree>
    <p:extLst>
      <p:ext uri="{BB962C8B-B14F-4D97-AF65-F5344CB8AC3E}">
        <p14:creationId xmlns:p14="http://schemas.microsoft.com/office/powerpoint/2010/main" val="8816716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D6D3F2-B67D-EE33-A837-3E7A8C0C79C6}"/>
              </a:ext>
            </a:extLst>
          </p:cNvPr>
          <p:cNvSpPr>
            <a:spLocks noGrp="1"/>
          </p:cNvSpPr>
          <p:nvPr>
            <p:ph type="title"/>
          </p:nvPr>
        </p:nvSpPr>
        <p:spPr>
          <a:xfrm>
            <a:off x="0" y="156238"/>
            <a:ext cx="8596668" cy="1320800"/>
          </a:xfrm>
        </p:spPr>
        <p:txBody>
          <a:bodyPr/>
          <a:lstStyle/>
          <a:p>
            <a:r>
              <a:rPr lang="en-IN" dirty="0"/>
              <a:t>Software Details</a:t>
            </a:r>
          </a:p>
        </p:txBody>
      </p:sp>
      <p:sp>
        <p:nvSpPr>
          <p:cNvPr id="3" name="Content Placeholder 2">
            <a:extLst>
              <a:ext uri="{FF2B5EF4-FFF2-40B4-BE49-F238E27FC236}">
                <a16:creationId xmlns:a16="http://schemas.microsoft.com/office/drawing/2014/main" id="{ECAA3649-6CF5-CB87-7FAC-90CD6E8CBB78}"/>
              </a:ext>
            </a:extLst>
          </p:cNvPr>
          <p:cNvSpPr>
            <a:spLocks noGrp="1"/>
          </p:cNvSpPr>
          <p:nvPr>
            <p:ph idx="1"/>
          </p:nvPr>
        </p:nvSpPr>
        <p:spPr>
          <a:xfrm>
            <a:off x="770853" y="1090325"/>
            <a:ext cx="8596668" cy="3880773"/>
          </a:xfrm>
        </p:spPr>
        <p:txBody>
          <a:bodyPr>
            <a:normAutofit lnSpcReduction="10000"/>
          </a:bodyPr>
          <a:lstStyle/>
          <a:p>
            <a:pPr algn="just">
              <a:lnSpc>
                <a:spcPct val="150000"/>
              </a:lnSpc>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32810032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C39915-25F2-158C-810B-B12BB25AA365}"/>
              </a:ext>
            </a:extLst>
          </p:cNvPr>
          <p:cNvSpPr>
            <a:spLocks noGrp="1"/>
          </p:cNvSpPr>
          <p:nvPr>
            <p:ph type="title"/>
          </p:nvPr>
        </p:nvSpPr>
        <p:spPr>
          <a:xfrm>
            <a:off x="116225" y="156238"/>
            <a:ext cx="8596668" cy="1320800"/>
          </a:xfrm>
        </p:spPr>
        <p:txBody>
          <a:bodyPr/>
          <a:lstStyle/>
          <a:p>
            <a:r>
              <a:rPr lang="en-IN" dirty="0"/>
              <a:t>Front End</a:t>
            </a:r>
          </a:p>
        </p:txBody>
      </p:sp>
      <p:sp>
        <p:nvSpPr>
          <p:cNvPr id="3" name="Content Placeholder 2">
            <a:extLst>
              <a:ext uri="{FF2B5EF4-FFF2-40B4-BE49-F238E27FC236}">
                <a16:creationId xmlns:a16="http://schemas.microsoft.com/office/drawing/2014/main" id="{47F4EEB3-8D24-1F04-8213-CFB789C2C510}"/>
              </a:ext>
            </a:extLst>
          </p:cNvPr>
          <p:cNvSpPr>
            <a:spLocks noGrp="1"/>
          </p:cNvSpPr>
          <p:nvPr>
            <p:ph idx="1"/>
          </p:nvPr>
        </p:nvSpPr>
        <p:spPr>
          <a:xfrm>
            <a:off x="635769" y="997167"/>
            <a:ext cx="8705657" cy="4863666"/>
          </a:xfrm>
        </p:spPr>
        <p:txBody>
          <a:bodyPr>
            <a:normAutofit/>
          </a:bodyPr>
          <a:lstStyle/>
          <a:p>
            <a:pPr algn="just">
              <a:lnSpc>
                <a:spcPct val="150000"/>
              </a:lnSpc>
            </a:pPr>
            <a:r>
              <a:rPr lang="en-US" sz="18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r>
              <a:rPr lang="en-US" sz="18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5615680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701769-5B3F-5792-89E3-3EFDD048F15D}"/>
              </a:ext>
            </a:extLst>
          </p:cNvPr>
          <p:cNvSpPr>
            <a:spLocks noGrp="1"/>
          </p:cNvSpPr>
          <p:nvPr>
            <p:ph type="title"/>
          </p:nvPr>
        </p:nvSpPr>
        <p:spPr>
          <a:xfrm>
            <a:off x="240916" y="156238"/>
            <a:ext cx="8596668" cy="1320800"/>
          </a:xfrm>
        </p:spPr>
        <p:txBody>
          <a:bodyPr/>
          <a:lstStyle/>
          <a:p>
            <a:r>
              <a:rPr lang="en-IN" dirty="0"/>
              <a:t>Database</a:t>
            </a:r>
          </a:p>
        </p:txBody>
      </p:sp>
      <p:sp>
        <p:nvSpPr>
          <p:cNvPr id="3" name="Content Placeholder 2">
            <a:extLst>
              <a:ext uri="{FF2B5EF4-FFF2-40B4-BE49-F238E27FC236}">
                <a16:creationId xmlns:a16="http://schemas.microsoft.com/office/drawing/2014/main" id="{9EF7414B-E02B-BD7C-8D22-C7DB497E800C}"/>
              </a:ext>
            </a:extLst>
          </p:cNvPr>
          <p:cNvSpPr>
            <a:spLocks noGrp="1"/>
          </p:cNvSpPr>
          <p:nvPr>
            <p:ph idx="1"/>
          </p:nvPr>
        </p:nvSpPr>
        <p:spPr>
          <a:xfrm>
            <a:off x="573425" y="1026578"/>
            <a:ext cx="9033086" cy="4804844"/>
          </a:xfrm>
        </p:spPr>
        <p:txBody>
          <a:bodyPr>
            <a:normAutofit/>
          </a:bodyPr>
          <a:lstStyle/>
          <a:p>
            <a:pPr algn="just">
              <a:lnSpc>
                <a:spcPct val="150000"/>
              </a:lnSpc>
            </a:pPr>
            <a:r>
              <a:rPr lang="en-US" sz="18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pPr>
            <a:r>
              <a:rPr lang="en-US" sz="18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pPr>
            <a:r>
              <a:rPr lang="en-US" sz="18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5496318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C2A25D-9B11-1D3E-E3D6-25B9DBA87A0D}"/>
              </a:ext>
            </a:extLst>
          </p:cNvPr>
          <p:cNvSpPr>
            <a:spLocks noGrp="1"/>
          </p:cNvSpPr>
          <p:nvPr>
            <p:ph type="title"/>
          </p:nvPr>
        </p:nvSpPr>
        <p:spPr>
          <a:xfrm>
            <a:off x="116225" y="156238"/>
            <a:ext cx="8596668" cy="1320800"/>
          </a:xfrm>
        </p:spPr>
        <p:txBody>
          <a:bodyPr/>
          <a:lstStyle/>
          <a:p>
            <a:r>
              <a:rPr lang="en-IN" dirty="0"/>
              <a:t>Cloud Web Server</a:t>
            </a:r>
          </a:p>
        </p:txBody>
      </p:sp>
      <p:sp>
        <p:nvSpPr>
          <p:cNvPr id="3" name="Content Placeholder 2">
            <a:extLst>
              <a:ext uri="{FF2B5EF4-FFF2-40B4-BE49-F238E27FC236}">
                <a16:creationId xmlns:a16="http://schemas.microsoft.com/office/drawing/2014/main" id="{044C2A45-92C7-97E8-187B-B00C923744DC}"/>
              </a:ext>
            </a:extLst>
          </p:cNvPr>
          <p:cNvSpPr>
            <a:spLocks noGrp="1"/>
          </p:cNvSpPr>
          <p:nvPr>
            <p:ph idx="1"/>
          </p:nvPr>
        </p:nvSpPr>
        <p:spPr>
          <a:xfrm>
            <a:off x="677334" y="985014"/>
            <a:ext cx="8920711" cy="4887971"/>
          </a:xfrm>
        </p:spPr>
        <p:txBody>
          <a:bodyPr>
            <a:normAutofit/>
          </a:bodyPr>
          <a:lstStyle/>
          <a:p>
            <a:pPr algn="just">
              <a:lnSpc>
                <a:spcPct val="150000"/>
              </a:lnSpc>
            </a:pPr>
            <a:r>
              <a:rPr lang="en-US" sz="18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pPr>
            <a:r>
              <a:rPr lang="en-US" sz="18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pPr>
            <a:r>
              <a:rPr lang="en-US" sz="1800" dirty="0">
                <a:cs typeface="Times New Roman" panose="02020603050405020304" pitchFamily="18" charset="0"/>
              </a:rPr>
              <a:t>It provides a flexible environment for the developers which allows them to work on projects from anywhere using any device with internet access.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0776501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4892F-68BF-6320-1119-E4708F076EAD}"/>
              </a:ext>
            </a:extLst>
          </p:cNvPr>
          <p:cNvSpPr>
            <a:spLocks noGrp="1"/>
          </p:cNvSpPr>
          <p:nvPr>
            <p:ph type="title"/>
          </p:nvPr>
        </p:nvSpPr>
        <p:spPr>
          <a:xfrm>
            <a:off x="199353" y="235527"/>
            <a:ext cx="8596668" cy="1320800"/>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A950953E-2017-61C8-E594-004E2F591028}"/>
              </a:ext>
            </a:extLst>
          </p:cNvPr>
          <p:cNvSpPr>
            <a:spLocks noGrp="1"/>
          </p:cNvSpPr>
          <p:nvPr>
            <p:ph idx="1"/>
          </p:nvPr>
        </p:nvSpPr>
        <p:spPr>
          <a:xfrm>
            <a:off x="1207270" y="1152671"/>
            <a:ext cx="8596668" cy="3880773"/>
          </a:xfrm>
        </p:spPr>
        <p:txBody>
          <a:bodyPr/>
          <a:lstStyle/>
          <a:p>
            <a:pPr algn="just">
              <a:lnSpc>
                <a:spcPct val="150000"/>
              </a:lnSpc>
            </a:pPr>
            <a:r>
              <a:rPr lang="en-US" sz="1800" dirty="0">
                <a:cs typeface="Times New Roman" pitchFamily="18" charset="0"/>
              </a:rPr>
              <a:t>Operating System	: Windows 10</a:t>
            </a:r>
          </a:p>
          <a:p>
            <a:pPr algn="just">
              <a:lnSpc>
                <a:spcPct val="150000"/>
              </a:lnSpc>
            </a:pPr>
            <a:r>
              <a:rPr lang="en-US" sz="1800" dirty="0">
                <a:cs typeface="Times New Roman" pitchFamily="18" charset="0"/>
              </a:rPr>
              <a:t>Language	               :PYTHON Google </a:t>
            </a:r>
            <a:r>
              <a:rPr lang="en-US" sz="1800" dirty="0" err="1">
                <a:cs typeface="Times New Roman" pitchFamily="18" charset="0"/>
              </a:rPr>
              <a:t>Colab</a:t>
            </a:r>
            <a:endParaRPr lang="en-US" sz="1800" dirty="0">
              <a:cs typeface="Times New Roman" pitchFamily="18" charset="0"/>
            </a:endParaRPr>
          </a:p>
          <a:p>
            <a:endParaRPr lang="en-IN" dirty="0"/>
          </a:p>
        </p:txBody>
      </p:sp>
    </p:spTree>
    <p:extLst>
      <p:ext uri="{BB962C8B-B14F-4D97-AF65-F5344CB8AC3E}">
        <p14:creationId xmlns:p14="http://schemas.microsoft.com/office/powerpoint/2010/main" val="8757574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BF49E-E12D-02A4-4284-4CD92430F43B}"/>
              </a:ext>
            </a:extLst>
          </p:cNvPr>
          <p:cNvSpPr>
            <a:spLocks noGrp="1"/>
          </p:cNvSpPr>
          <p:nvPr>
            <p:ph type="title"/>
          </p:nvPr>
        </p:nvSpPr>
        <p:spPr>
          <a:xfrm>
            <a:off x="459125" y="339436"/>
            <a:ext cx="8596668" cy="1320800"/>
          </a:xfrm>
        </p:spPr>
        <p:txBody>
          <a:bodyPr/>
          <a:lstStyle/>
          <a:p>
            <a:r>
              <a:rPr lang="en-US" b="1"/>
              <a:t>HARDWARE REQUIREMENTS:</a:t>
            </a:r>
            <a:endParaRPr lang="en-IN"/>
          </a:p>
        </p:txBody>
      </p:sp>
      <p:sp>
        <p:nvSpPr>
          <p:cNvPr id="3" name="Content Placeholder 2">
            <a:extLst>
              <a:ext uri="{FF2B5EF4-FFF2-40B4-BE49-F238E27FC236}">
                <a16:creationId xmlns:a16="http://schemas.microsoft.com/office/drawing/2014/main" id="{2267A57D-6196-03BD-D31B-00EA54818273}"/>
              </a:ext>
            </a:extLst>
          </p:cNvPr>
          <p:cNvSpPr>
            <a:spLocks noGrp="1"/>
          </p:cNvSpPr>
          <p:nvPr>
            <p:ph idx="1"/>
          </p:nvPr>
        </p:nvSpPr>
        <p:spPr>
          <a:xfrm>
            <a:off x="1280007" y="1204626"/>
            <a:ext cx="8596668" cy="3880773"/>
          </a:xfrm>
        </p:spPr>
        <p:txBody>
          <a:bodyPr/>
          <a:lstStyle/>
          <a:p>
            <a:pPr algn="just">
              <a:lnSpc>
                <a:spcPct val="150000"/>
              </a:lnSpc>
            </a:pPr>
            <a:r>
              <a:rPr lang="en-US" sz="1800" dirty="0">
                <a:cs typeface="Times New Roman" pitchFamily="18" charset="0"/>
              </a:rPr>
              <a:t>Keyboard</a:t>
            </a:r>
          </a:p>
          <a:p>
            <a:pPr algn="just">
              <a:lnSpc>
                <a:spcPct val="150000"/>
              </a:lnSpc>
            </a:pPr>
            <a:r>
              <a:rPr lang="en-US" sz="1800" dirty="0">
                <a:cs typeface="Times New Roman" pitchFamily="18" charset="0"/>
              </a:rPr>
              <a:t>Mouse </a:t>
            </a:r>
          </a:p>
          <a:p>
            <a:pPr algn="just">
              <a:lnSpc>
                <a:spcPct val="150000"/>
              </a:lnSpc>
            </a:pPr>
            <a:r>
              <a:rPr lang="en-US" sz="1800" dirty="0" err="1">
                <a:cs typeface="Times New Roman" pitchFamily="18" charset="0"/>
              </a:rPr>
              <a:t>Harddisk</a:t>
            </a:r>
            <a:r>
              <a:rPr lang="en-US" sz="1800" dirty="0">
                <a:cs typeface="Times New Roman" pitchFamily="18" charset="0"/>
              </a:rPr>
              <a:t>	</a:t>
            </a:r>
          </a:p>
          <a:p>
            <a:pPr algn="just">
              <a:lnSpc>
                <a:spcPct val="150000"/>
              </a:lnSpc>
            </a:pPr>
            <a:r>
              <a:rPr lang="en-US" sz="1800" dirty="0">
                <a:cs typeface="Times New Roman" pitchFamily="18" charset="0"/>
              </a:rPr>
              <a:t>Ram	</a:t>
            </a:r>
          </a:p>
          <a:p>
            <a:endParaRPr lang="en-IN" dirty="0"/>
          </a:p>
        </p:txBody>
      </p:sp>
    </p:spTree>
    <p:extLst>
      <p:ext uri="{BB962C8B-B14F-4D97-AF65-F5344CB8AC3E}">
        <p14:creationId xmlns:p14="http://schemas.microsoft.com/office/powerpoint/2010/main" val="22511879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DD295F-7606-7F0B-77F8-4DA667CC276A}"/>
              </a:ext>
            </a:extLst>
          </p:cNvPr>
          <p:cNvSpPr>
            <a:spLocks noGrp="1"/>
          </p:cNvSpPr>
          <p:nvPr>
            <p:ph type="title"/>
          </p:nvPr>
        </p:nvSpPr>
        <p:spPr>
          <a:xfrm>
            <a:off x="105834" y="0"/>
            <a:ext cx="8596668" cy="1320800"/>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978CF808-9119-F75F-2A67-C3F30FE72391}"/>
              </a:ext>
            </a:extLst>
          </p:cNvPr>
          <p:cNvSpPr>
            <a:spLocks noGrp="1"/>
          </p:cNvSpPr>
          <p:nvPr>
            <p:ph idx="1"/>
          </p:nvPr>
        </p:nvSpPr>
        <p:spPr>
          <a:xfrm>
            <a:off x="594206" y="862446"/>
            <a:ext cx="8986211" cy="5600700"/>
          </a:xfrm>
        </p:spPr>
        <p:txBody>
          <a:bodyPr>
            <a:normAutofit/>
          </a:bodyPr>
          <a:lstStyle/>
          <a:p>
            <a:pPr algn="just">
              <a:lnSpc>
                <a:spcPct val="150000"/>
              </a:lnSpc>
            </a:pPr>
            <a:r>
              <a:rPr lang="en-US" dirty="0"/>
              <a:t>The results presented in this study demonstrate the capabilities and future potential of modifying transformer models by combining it with other deep learning neural networks. </a:t>
            </a:r>
          </a:p>
          <a:p>
            <a:pPr algn="just">
              <a:lnSpc>
                <a:spcPct val="150000"/>
              </a:lnSpc>
            </a:pPr>
            <a:r>
              <a:rPr lang="en-US" dirty="0"/>
              <a:t>This study brings attention to the possible improvements such models can have on wearable activity recognition, especially when applied to elderly care. The dataset selected consists of motion readings obtained specifically from elderly subjects aged 70-95 years old which allows for model classification performance to be assessed for elderly care. </a:t>
            </a:r>
          </a:p>
          <a:p>
            <a:pPr algn="just">
              <a:lnSpc>
                <a:spcPct val="150000"/>
              </a:lnSpc>
            </a:pPr>
            <a:r>
              <a:rPr lang="en-US" dirty="0"/>
              <a:t>Overall, the combined model proposed in the current study achieved a level of accuracy and precision that match some of the state-of-the-art methods. 239 In the future, the combined model should be tested on larger datasets which consist of more specific actions such as taking medicine. </a:t>
            </a:r>
          </a:p>
        </p:txBody>
      </p:sp>
    </p:spTree>
    <p:extLst>
      <p:ext uri="{BB962C8B-B14F-4D97-AF65-F5344CB8AC3E}">
        <p14:creationId xmlns:p14="http://schemas.microsoft.com/office/powerpoint/2010/main" val="35360408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72D4C4A-6C9D-43A6-C9AB-38C1869D3A9C}"/>
              </a:ext>
            </a:extLst>
          </p:cNvPr>
          <p:cNvSpPr>
            <a:spLocks noGrp="1"/>
          </p:cNvSpPr>
          <p:nvPr>
            <p:ph idx="4294967295"/>
          </p:nvPr>
        </p:nvSpPr>
        <p:spPr>
          <a:xfrm>
            <a:off x="623454" y="414916"/>
            <a:ext cx="8596313" cy="3881437"/>
          </a:xfrm>
        </p:spPr>
        <p:txBody>
          <a:bodyPr/>
          <a:lstStyle/>
          <a:p>
            <a:pPr algn="just">
              <a:lnSpc>
                <a:spcPct val="150000"/>
              </a:lnSpc>
            </a:pPr>
            <a:r>
              <a:rPr lang="en-US" dirty="0"/>
              <a:t>The results should then be applied to offer direct support for humans, especially elderly individuals. </a:t>
            </a:r>
          </a:p>
          <a:p>
            <a:pPr algn="just">
              <a:lnSpc>
                <a:spcPct val="150000"/>
              </a:lnSpc>
            </a:pPr>
            <a:r>
              <a:rPr lang="en-US" dirty="0"/>
              <a:t>Moreover, future work should investigate if the model can be applied in real-time monitoring or be integrated into wearable devices, as well as what modifications to the model architecture would enhance its real-time performance and integration with Internet of Things devices.</a:t>
            </a:r>
            <a:endParaRPr lang="en-IN" dirty="0"/>
          </a:p>
          <a:p>
            <a:endParaRPr lang="en-IN" dirty="0"/>
          </a:p>
        </p:txBody>
      </p:sp>
    </p:spTree>
    <p:extLst>
      <p:ext uri="{BB962C8B-B14F-4D97-AF65-F5344CB8AC3E}">
        <p14:creationId xmlns:p14="http://schemas.microsoft.com/office/powerpoint/2010/main" val="3309930497"/>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36</TotalTime>
  <Words>2646</Words>
  <Application>Microsoft Office PowerPoint</Application>
  <PresentationFormat>Widescreen</PresentationFormat>
  <Paragraphs>101</Paragraphs>
  <Slides>24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Arial</vt:lpstr>
      <vt:lpstr>Times New Roman</vt:lpstr>
      <vt:lpstr>Trebuchet MS</vt:lpstr>
      <vt:lpstr>Wingdings 3</vt:lpstr>
      <vt:lpstr>Facet</vt:lpstr>
      <vt:lpstr>Advancing Healthcare and Elderly Activity Recognition: Active Machine and Deep Learning for FineGrained Heterogeneity Activity Recognition</vt:lpstr>
      <vt:lpstr>Abstract</vt:lpstr>
      <vt:lpstr>PowerPoint Presentation</vt:lpstr>
      <vt:lpstr>Objective</vt:lpstr>
      <vt:lpstr>Existing System</vt:lpstr>
      <vt:lpstr>Disadvantage</vt:lpstr>
      <vt:lpstr>PROPOSED SYSTEM :</vt:lpstr>
      <vt:lpstr>Advantage</vt:lpstr>
      <vt:lpstr>Introduction</vt:lpstr>
      <vt:lpstr>PowerPoint Presentation</vt:lpstr>
      <vt:lpstr>PowerPoint Presentation</vt:lpstr>
      <vt:lpstr>MODULES</vt:lpstr>
      <vt:lpstr>Data Collection Module </vt:lpstr>
      <vt:lpstr>Feature Extraction Module </vt:lpstr>
      <vt:lpstr>Activity Recognition and Classification Module </vt:lpstr>
      <vt:lpstr>Context Awareness and Personalization Module </vt:lpstr>
      <vt:lpstr>Software Details</vt:lpstr>
      <vt:lpstr>Front End</vt:lpstr>
      <vt:lpstr>Database</vt:lpstr>
      <vt:lpstr>Cloud Web Server</vt:lpstr>
      <vt:lpstr>SOFTWARE REQUIREMENTS:</vt:lpstr>
      <vt:lpstr>HARDWARE REQUIREMENTS:</vt:lpstr>
      <vt:lpstr>CONCLUSION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3</cp:revision>
  <dcterms:created xsi:type="dcterms:W3CDTF">2024-11-30T14:03:33Z</dcterms:created>
  <dcterms:modified xsi:type="dcterms:W3CDTF">2024-11-30T14:40:00Z</dcterms:modified>
</cp:coreProperties>
</file>