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7"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369269C-6FA3-4C08-A1E9-3F45090BF9BB}" type="datetimeFigureOut">
              <a:rPr lang="en-IN" smtClean="0"/>
              <a:t>30-11-2024</a:t>
            </a:fld>
            <a:endParaRPr lang="en-IN"/>
          </a:p>
        </p:txBody>
      </p:sp>
      <p:sp>
        <p:nvSpPr>
          <p:cNvPr id="5" name="Footer Placeholder 4"/>
          <p:cNvSpPr>
            <a:spLocks noGrp="1"/>
          </p:cNvSpPr>
          <p:nvPr>
            <p:ph type="ftr" sz="quarter" idx="11"/>
          </p:nvPr>
        </p:nvSpPr>
        <p:spPr>
          <a:xfrm>
            <a:off x="5332412" y="5883275"/>
            <a:ext cx="4324044" cy="365125"/>
          </a:xfrm>
        </p:spPr>
        <p:txBody>
          <a:bodyPr/>
          <a:lstStyle/>
          <a:p>
            <a:endParaRPr lang="en-IN"/>
          </a:p>
        </p:txBody>
      </p:sp>
      <p:sp>
        <p:nvSpPr>
          <p:cNvPr id="6" name="Slide Number Placeholder 5"/>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2770792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69269C-6FA3-4C08-A1E9-3F45090BF9BB}"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a:xfrm>
            <a:off x="10951856" y="5867131"/>
            <a:ext cx="551167" cy="365125"/>
          </a:xfrm>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701242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69269C-6FA3-4C08-A1E9-3F45090BF9BB}"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3602202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369269C-6FA3-4C08-A1E9-3F45090BF9BB}"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2798310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369269C-6FA3-4C08-A1E9-3F45090BF9BB}" type="datetimeFigureOut">
              <a:rPr lang="en-IN" smtClean="0"/>
              <a:t>30-11-2024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829593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369269C-6FA3-4C08-A1E9-3F45090BF9BB}" type="datetimeFigureOut">
              <a:rPr lang="en-IN" smtClean="0"/>
              <a:t>30-11-2024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22923541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69269C-6FA3-4C08-A1E9-3F45090BF9BB}" type="datetimeFigureOut">
              <a:rPr lang="en-IN" smtClean="0"/>
              <a:t>30-11-2024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179968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69269C-6FA3-4C08-A1E9-3F45090BF9BB}"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1040832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69269C-6FA3-4C08-A1E9-3F45090BF9BB}"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2128329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69269C-6FA3-4C08-A1E9-3F45090BF9BB}" type="datetimeFigureOut">
              <a:rPr lang="en-IN" smtClean="0"/>
              <a:t>30-11-2024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2358207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69269C-6FA3-4C08-A1E9-3F45090BF9BB}"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2671066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69269C-6FA3-4C08-A1E9-3F45090BF9BB}"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40175461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69269C-6FA3-4C08-A1E9-3F45090BF9BB}"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33358818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69269C-6FA3-4C08-A1E9-3F45090BF9BB}"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15217026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69269C-6FA3-4C08-A1E9-3F45090BF9BB}"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40521538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69269C-6FA3-4C08-A1E9-3F45090BF9BB}"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37892921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69269C-6FA3-4C08-A1E9-3F45090BF9BB}" type="datetimeFigureOut">
              <a:rPr lang="en-IN" smtClean="0"/>
              <a:t>30-11-2024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C815AF8-5399-4330-882A-6DD7D2F611A1}" type="slidenum">
              <a:rPr lang="en-IN" smtClean="0"/>
              <a:t>‹#›</a:t>
            </a:fld>
            <a:endParaRPr lang="en-IN"/>
          </a:p>
        </p:txBody>
      </p:sp>
    </p:spTree>
    <p:extLst>
      <p:ext uri="{BB962C8B-B14F-4D97-AF65-F5344CB8AC3E}">
        <p14:creationId xmlns:p14="http://schemas.microsoft.com/office/powerpoint/2010/main" val="554255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369269C-6FA3-4C08-A1E9-3F45090BF9BB}" type="datetimeFigureOut">
              <a:rPr lang="en-IN" smtClean="0"/>
              <a:t>30-11-2024</a:t>
            </a:fld>
            <a:endParaRPr lang="en-IN"/>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C815AF8-5399-4330-882A-6DD7D2F611A1}" type="slidenum">
              <a:rPr lang="en-IN" smtClean="0"/>
              <a:t>‹#›</a:t>
            </a:fld>
            <a:endParaRPr lang="en-IN"/>
          </a:p>
        </p:txBody>
      </p:sp>
    </p:spTree>
    <p:extLst>
      <p:ext uri="{BB962C8B-B14F-4D97-AF65-F5344CB8AC3E}">
        <p14:creationId xmlns:p14="http://schemas.microsoft.com/office/powerpoint/2010/main" val="327683165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C9E73-6D5C-B4F2-B440-3EF8857B44FD}"/>
              </a:ext>
            </a:extLst>
          </p:cNvPr>
          <p:cNvSpPr>
            <a:spLocks noGrp="1"/>
          </p:cNvSpPr>
          <p:nvPr>
            <p:ph type="ctrTitle" idx="4294967295"/>
          </p:nvPr>
        </p:nvSpPr>
        <p:spPr>
          <a:xfrm>
            <a:off x="1662546" y="1857520"/>
            <a:ext cx="9833264" cy="2413144"/>
          </a:xfrm>
        </p:spPr>
        <p:txBody>
          <a:bodyPr>
            <a:normAutofit/>
          </a:bodyPr>
          <a:lstStyle/>
          <a:p>
            <a:r>
              <a:rPr lang="en-US" sz="2800" dirty="0"/>
              <a:t>A Comprehensive Review on Cyber-Attacks in Power Systems: Impact Analysis, Detection, and Cyber Security modules</a:t>
            </a:r>
            <a:endParaRPr lang="en-IN" sz="2800" dirty="0"/>
          </a:p>
        </p:txBody>
      </p:sp>
    </p:spTree>
    <p:extLst>
      <p:ext uri="{BB962C8B-B14F-4D97-AF65-F5344CB8AC3E}">
        <p14:creationId xmlns:p14="http://schemas.microsoft.com/office/powerpoint/2010/main" val="1319634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3C2F4F-61EA-F38A-993C-241C22F3AC1A}"/>
              </a:ext>
            </a:extLst>
          </p:cNvPr>
          <p:cNvSpPr>
            <a:spLocks noGrp="1"/>
          </p:cNvSpPr>
          <p:nvPr>
            <p:ph type="title"/>
          </p:nvPr>
        </p:nvSpPr>
        <p:spPr>
          <a:xfrm>
            <a:off x="1086643" y="-446809"/>
            <a:ext cx="10018713" cy="1752599"/>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BBEB03F7-6B21-A59A-EDDF-0021C136B8EA}"/>
              </a:ext>
            </a:extLst>
          </p:cNvPr>
          <p:cNvSpPr>
            <a:spLocks noGrp="1"/>
          </p:cNvSpPr>
          <p:nvPr>
            <p:ph idx="1"/>
          </p:nvPr>
        </p:nvSpPr>
        <p:spPr>
          <a:xfrm>
            <a:off x="1465119" y="994063"/>
            <a:ext cx="10547060" cy="6445828"/>
          </a:xfrm>
        </p:spPr>
        <p:txBody>
          <a:bodyPr>
            <a:noAutofit/>
          </a:bodyPr>
          <a:lstStyle/>
          <a:p>
            <a:pPr algn="just">
              <a:lnSpc>
                <a:spcPct val="150000"/>
              </a:lnSpc>
            </a:pPr>
            <a:r>
              <a:rPr lang="en-US" sz="1800" dirty="0"/>
              <a:t>Continuous communication and information technology advancements facilitate the modernization of the conventional energy grid into an integrated platform. Internet-of-Things (IoT) incorporates power systems, particularly smart grid features and the delivery of new services from the utility side to the end user over a two-way communication channel.</a:t>
            </a:r>
          </a:p>
          <a:p>
            <a:pPr algn="just">
              <a:lnSpc>
                <a:spcPct val="150000"/>
              </a:lnSpc>
            </a:pPr>
            <a:r>
              <a:rPr lang="en-US" sz="1800" dirty="0"/>
              <a:t> However, severe security vulnerabilities have been created due to over-dependency on IoT based communication systems. In addition, critical information exchange between any two entities or devices is always an appealing target for cyber-attackers, especially with financial interest motive by damaging integrity, confidentiality and authenticity in a communication channel. </a:t>
            </a:r>
          </a:p>
          <a:p>
            <a:pPr algn="just">
              <a:lnSpc>
                <a:spcPct val="150000"/>
              </a:lnSpc>
            </a:pPr>
            <a:r>
              <a:rPr lang="en-US" sz="1800" dirty="0"/>
              <a:t>Maintaining data security and preserving privacy in between two entities during the transmission or any data distribution are essential. The potential attacks and impacts of those attacks need to be investigated to develop an effective cyber security infrastructure. Thus, considerable researchers focused on detection and mitigation of these vulnerable cyber-attacks using advanced computation tools.</a:t>
            </a:r>
          </a:p>
          <a:p>
            <a:pPr algn="just">
              <a:lnSpc>
                <a:spcPct val="150000"/>
              </a:lnSpc>
            </a:pPr>
            <a:endParaRPr lang="en-IN" sz="1800" dirty="0"/>
          </a:p>
        </p:txBody>
      </p:sp>
    </p:spTree>
    <p:extLst>
      <p:ext uri="{BB962C8B-B14F-4D97-AF65-F5344CB8AC3E}">
        <p14:creationId xmlns:p14="http://schemas.microsoft.com/office/powerpoint/2010/main" val="3896150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753B54-3D49-E025-907F-66F042F0EC8B}"/>
              </a:ext>
            </a:extLst>
          </p:cNvPr>
          <p:cNvSpPr>
            <a:spLocks noGrp="1"/>
          </p:cNvSpPr>
          <p:nvPr>
            <p:ph idx="4294967295"/>
          </p:nvPr>
        </p:nvSpPr>
        <p:spPr>
          <a:xfrm>
            <a:off x="1600200" y="391391"/>
            <a:ext cx="9989128" cy="5334000"/>
          </a:xfrm>
        </p:spPr>
        <p:txBody>
          <a:bodyPr>
            <a:noAutofit/>
          </a:bodyPr>
          <a:lstStyle/>
          <a:p>
            <a:pPr algn="just">
              <a:lnSpc>
                <a:spcPct val="150000"/>
              </a:lnSpc>
            </a:pPr>
            <a:r>
              <a:rPr lang="en-US" sz="1800" dirty="0"/>
              <a:t>This review article thoroughly investigated possible ways to address cyber security challenges such as smart meter security, end-users privacy, electricity theft cyber-attacks using blockchain and cryptography against communication attacks in smart grid.</a:t>
            </a:r>
          </a:p>
          <a:p>
            <a:pPr algn="just">
              <a:lnSpc>
                <a:spcPct val="150000"/>
              </a:lnSpc>
            </a:pPr>
            <a:r>
              <a:rPr lang="en-US" sz="1800" dirty="0"/>
              <a:t> The operational impacts of cyber-attacks on power system security, as well as the economic impact on deregulated energy markets, have been extensively explored.</a:t>
            </a:r>
          </a:p>
          <a:p>
            <a:pPr algn="just">
              <a:lnSpc>
                <a:spcPct val="150000"/>
              </a:lnSpc>
            </a:pPr>
            <a:r>
              <a:rPr lang="en-US" sz="1800" dirty="0"/>
              <a:t> In addition, the robustness of security features and cryptographic methods against various cyber-attacks is investigated to suggest unexplored cyber-attacks for future scope. Specially, the study of real-world cyber security events, case studies, new findings and new scopes in diverse power industries are carried out. </a:t>
            </a:r>
          </a:p>
          <a:p>
            <a:pPr algn="just">
              <a:lnSpc>
                <a:spcPct val="150000"/>
              </a:lnSpc>
            </a:pPr>
            <a:r>
              <a:rPr lang="en-US" sz="1800" dirty="0"/>
              <a:t>More than 135 research articles has been examined for this review article. This paper mainly concentrates on distribution-side cyberattacks with impact analysis, detection and protection techniques.</a:t>
            </a:r>
            <a:endParaRPr lang="en-IN" sz="1800" dirty="0"/>
          </a:p>
        </p:txBody>
      </p:sp>
    </p:spTree>
    <p:extLst>
      <p:ext uri="{BB962C8B-B14F-4D97-AF65-F5344CB8AC3E}">
        <p14:creationId xmlns:p14="http://schemas.microsoft.com/office/powerpoint/2010/main" val="1658899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45A58-E01F-5019-43F1-C357BD0D7CB4}"/>
              </a:ext>
            </a:extLst>
          </p:cNvPr>
          <p:cNvSpPr>
            <a:spLocks noGrp="1"/>
          </p:cNvSpPr>
          <p:nvPr>
            <p:ph type="title"/>
          </p:nvPr>
        </p:nvSpPr>
        <p:spPr>
          <a:xfrm>
            <a:off x="1390793" y="-436418"/>
            <a:ext cx="10018713" cy="1752599"/>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FDBB80CB-0DC3-7E89-50DB-00A7D9BADE42}"/>
              </a:ext>
            </a:extLst>
          </p:cNvPr>
          <p:cNvSpPr>
            <a:spLocks noGrp="1"/>
          </p:cNvSpPr>
          <p:nvPr>
            <p:ph idx="1"/>
          </p:nvPr>
        </p:nvSpPr>
        <p:spPr>
          <a:xfrm>
            <a:off x="1652155" y="571499"/>
            <a:ext cx="10411977" cy="6369627"/>
          </a:xfrm>
        </p:spPr>
        <p:txBody>
          <a:bodyPr>
            <a:noAutofit/>
          </a:bodyPr>
          <a:lstStyle/>
          <a:p>
            <a:pPr algn="just">
              <a:lnSpc>
                <a:spcPct val="150000"/>
              </a:lnSpc>
            </a:pPr>
            <a:r>
              <a:rPr lang="en-US" sz="1800" dirty="0"/>
              <a:t>Cyber-attacks can have devastating consequences on operations, including system failures, financial losses, and safety risks. They can lead to service disruptions, compromising the reliability of power supply, which in turn impacts economies, industries, and consumers. </a:t>
            </a:r>
          </a:p>
          <a:p>
            <a:pPr algn="just">
              <a:lnSpc>
                <a:spcPct val="150000"/>
              </a:lnSpc>
            </a:pPr>
            <a:r>
              <a:rPr lang="en-US" sz="1800" dirty="0"/>
              <a:t>Timely detection is crucial to minimizing the damage caused by malicious activities. The detection methods explored include traditional techniques like Intrusion Detection Systems (IDS), as well as more advanced approaches such as machine learning, anomaly-based detection, and the application of Artificial Intelligence (AI) for predictive threat identification.</a:t>
            </a:r>
          </a:p>
          <a:p>
            <a:pPr algn="just">
              <a:lnSpc>
                <a:spcPct val="150000"/>
              </a:lnSpc>
            </a:pPr>
            <a:r>
              <a:rPr lang="en-US" sz="1800" dirty="0"/>
              <a:t>These objectives include ensuring system confidentiality, integrity, availability, and resilience against cyber threats. The review examines various cybersecurity frameworks, tools, and strategies implemented to achieve these objectives, such as encryption, access control, secure communication protocols, and risk management.</a:t>
            </a:r>
          </a:p>
          <a:p>
            <a:pPr algn="just">
              <a:lnSpc>
                <a:spcPct val="150000"/>
              </a:lnSpc>
            </a:pPr>
            <a:r>
              <a:rPr lang="en-US" sz="1800" dirty="0"/>
              <a:t> Additionally, the review highlights the importance of developing a culture of cybersecurity within organizations, training employees, and maintaining compliance with industry standards and regulations to safeguard power grids from cyber-attacks.</a:t>
            </a:r>
            <a:endParaRPr lang="en-IN" sz="1800" dirty="0"/>
          </a:p>
        </p:txBody>
      </p:sp>
    </p:spTree>
    <p:extLst>
      <p:ext uri="{BB962C8B-B14F-4D97-AF65-F5344CB8AC3E}">
        <p14:creationId xmlns:p14="http://schemas.microsoft.com/office/powerpoint/2010/main" val="34402921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74C34-4CB4-4AE2-3089-67FCD7124052}"/>
              </a:ext>
            </a:extLst>
          </p:cNvPr>
          <p:cNvSpPr>
            <a:spLocks noGrp="1"/>
          </p:cNvSpPr>
          <p:nvPr>
            <p:ph type="title"/>
          </p:nvPr>
        </p:nvSpPr>
        <p:spPr>
          <a:xfrm>
            <a:off x="1681738" y="-426027"/>
            <a:ext cx="10018713" cy="1752599"/>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12E93711-BC9D-117A-A815-FCF9F2B82D7A}"/>
              </a:ext>
            </a:extLst>
          </p:cNvPr>
          <p:cNvSpPr>
            <a:spLocks noGrp="1"/>
          </p:cNvSpPr>
          <p:nvPr>
            <p:ph idx="1"/>
          </p:nvPr>
        </p:nvSpPr>
        <p:spPr>
          <a:xfrm>
            <a:off x="1674526" y="820882"/>
            <a:ext cx="9923605" cy="4866409"/>
          </a:xfrm>
        </p:spPr>
        <p:txBody>
          <a:bodyPr>
            <a:normAutofit/>
          </a:bodyPr>
          <a:lstStyle/>
          <a:p>
            <a:pPr algn="just">
              <a:lnSpc>
                <a:spcPct val="170000"/>
              </a:lnSpc>
            </a:pPr>
            <a:r>
              <a:rPr lang="en-US" sz="1800" dirty="0"/>
              <a:t>Unlike traditional LFCs, which relied on dedicated communication channels to transfer signals between the generator unit, control </a:t>
            </a:r>
            <a:r>
              <a:rPr lang="en-US" sz="1800" dirty="0" err="1"/>
              <a:t>centre</a:t>
            </a:r>
            <a:r>
              <a:rPr lang="en-US" sz="1800" dirty="0"/>
              <a:t>, and remote terminal units (RTUs), modern deregulated power system LFC methods make use of open communication infrastructure.</a:t>
            </a:r>
          </a:p>
          <a:p>
            <a:pPr algn="just">
              <a:lnSpc>
                <a:spcPct val="170000"/>
              </a:lnSpc>
            </a:pPr>
            <a:r>
              <a:rPr lang="en-US" sz="1800" dirty="0"/>
              <a:t> Attacks such as channel jamming, fake data injection, power system load modifications, and others are more likely to affect the highly </a:t>
            </a:r>
            <a:r>
              <a:rPr lang="en-US" sz="1800" dirty="0" err="1"/>
              <a:t>decentralised</a:t>
            </a:r>
            <a:r>
              <a:rPr lang="en-US" sz="1800" dirty="0"/>
              <a:t> LFC design with an open communication network [4]. </a:t>
            </a:r>
          </a:p>
          <a:p>
            <a:pPr algn="just">
              <a:lnSpc>
                <a:spcPct val="170000"/>
              </a:lnSpc>
            </a:pPr>
            <a:r>
              <a:rPr lang="en-US" sz="1800" dirty="0"/>
              <a:t>Furthermore, LFC techniques are required to produce control signals on a second-by-second basis. Hence, sophisticated data validation algorithms for estimating and validating measurement data are out of the question for the LFC loop.</a:t>
            </a:r>
            <a:endParaRPr lang="en-IN" sz="1800" dirty="0"/>
          </a:p>
        </p:txBody>
      </p:sp>
    </p:spTree>
    <p:extLst>
      <p:ext uri="{BB962C8B-B14F-4D97-AF65-F5344CB8AC3E}">
        <p14:creationId xmlns:p14="http://schemas.microsoft.com/office/powerpoint/2010/main" val="18175621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CAB3D-0291-7DA2-872B-0240FA8145E5}"/>
              </a:ext>
            </a:extLst>
          </p:cNvPr>
          <p:cNvSpPr>
            <a:spLocks noGrp="1"/>
          </p:cNvSpPr>
          <p:nvPr>
            <p:ph type="title"/>
          </p:nvPr>
        </p:nvSpPr>
        <p:spPr>
          <a:xfrm>
            <a:off x="1640175" y="-322118"/>
            <a:ext cx="10018713" cy="1752599"/>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4FC0171-363A-4792-6B2A-EFB36F39A615}"/>
              </a:ext>
            </a:extLst>
          </p:cNvPr>
          <p:cNvSpPr>
            <a:spLocks noGrp="1"/>
          </p:cNvSpPr>
          <p:nvPr>
            <p:ph idx="1"/>
          </p:nvPr>
        </p:nvSpPr>
        <p:spPr>
          <a:xfrm>
            <a:off x="1466992" y="1174173"/>
            <a:ext cx="10707690" cy="5247409"/>
          </a:xfrm>
        </p:spPr>
        <p:txBody>
          <a:bodyPr>
            <a:noAutofit/>
          </a:bodyPr>
          <a:lstStyle/>
          <a:p>
            <a:pPr algn="just">
              <a:lnSpc>
                <a:spcPct val="150000"/>
              </a:lnSpc>
            </a:pPr>
            <a:r>
              <a:rPr lang="en-US" sz="1800" b="1" dirty="0"/>
              <a:t>System Disruptions</a:t>
            </a:r>
            <a:r>
              <a:rPr lang="en-US" sz="1800" dirty="0"/>
              <a:t>: Cyber-attacks can cause real-time failures in power grid operations, leading to power outages and disruptions. For example, attacks on </a:t>
            </a:r>
            <a:r>
              <a:rPr lang="en-US" sz="1800" b="1" dirty="0"/>
              <a:t>SCADA</a:t>
            </a:r>
            <a:r>
              <a:rPr lang="en-US" sz="1800" dirty="0"/>
              <a:t> or control systems can interfere with the ability to monitor and control grid operations, potentially causing cascading failures across the power network.</a:t>
            </a:r>
          </a:p>
          <a:p>
            <a:pPr algn="just">
              <a:lnSpc>
                <a:spcPct val="150000"/>
              </a:lnSpc>
            </a:pPr>
            <a:r>
              <a:rPr lang="en-US" sz="1800" b="1" dirty="0"/>
              <a:t>Impact on Market Stability</a:t>
            </a:r>
            <a:r>
              <a:rPr lang="en-US" sz="1800" dirty="0"/>
              <a:t>: Cyber-attacks can affect energy markets, causing price fluctuations and loss of consumer trust in energy providers, which impacts the financial stability of both utilities and the wider market.</a:t>
            </a:r>
          </a:p>
          <a:p>
            <a:pPr algn="just">
              <a:lnSpc>
                <a:spcPct val="150000"/>
              </a:lnSpc>
            </a:pPr>
            <a:r>
              <a:rPr lang="en-US" sz="1800" b="1" dirty="0"/>
              <a:t>National Security Threats</a:t>
            </a:r>
            <a:r>
              <a:rPr lang="en-US" sz="1800" dirty="0"/>
              <a:t>: Power systems are considered part of critical national infrastructure. An attack could jeopardize the nation’s defense capabilities, emergency response services, and public safety by disrupting essential services like healthcare and transportation.</a:t>
            </a:r>
          </a:p>
          <a:p>
            <a:pPr algn="just">
              <a:lnSpc>
                <a:spcPct val="150000"/>
              </a:lnSpc>
            </a:pPr>
            <a:r>
              <a:rPr lang="en-US" sz="1800" b="1" dirty="0"/>
              <a:t>Interoperability Issues</a:t>
            </a:r>
            <a:r>
              <a:rPr lang="en-US" sz="1800" dirty="0"/>
              <a:t>: Power systems often consist of a mix of components from different vendors, which may not be fully compatible with each other. This lack of standardization can create vulnerabilities and make it difficult to implement uniform</a:t>
            </a:r>
            <a:endParaRPr lang="en-IN" sz="1800" dirty="0"/>
          </a:p>
        </p:txBody>
      </p:sp>
    </p:spTree>
    <p:extLst>
      <p:ext uri="{BB962C8B-B14F-4D97-AF65-F5344CB8AC3E}">
        <p14:creationId xmlns:p14="http://schemas.microsoft.com/office/powerpoint/2010/main" val="47558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DEF5F-D4F4-CC3B-6946-017D5ED1FD09}"/>
              </a:ext>
            </a:extLst>
          </p:cNvPr>
          <p:cNvSpPr>
            <a:spLocks noGrp="1"/>
          </p:cNvSpPr>
          <p:nvPr>
            <p:ph type="title"/>
          </p:nvPr>
        </p:nvSpPr>
        <p:spPr>
          <a:xfrm>
            <a:off x="1484310" y="-519546"/>
            <a:ext cx="10018713" cy="1752599"/>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FD677047-BDCB-E61F-AB10-FE2D9ED8629E}"/>
              </a:ext>
            </a:extLst>
          </p:cNvPr>
          <p:cNvSpPr>
            <a:spLocks noGrp="1"/>
          </p:cNvSpPr>
          <p:nvPr>
            <p:ph idx="1"/>
          </p:nvPr>
        </p:nvSpPr>
        <p:spPr>
          <a:xfrm>
            <a:off x="1679864" y="921326"/>
            <a:ext cx="10512136" cy="5531429"/>
          </a:xfrm>
        </p:spPr>
        <p:txBody>
          <a:bodyPr>
            <a:noAutofit/>
          </a:bodyPr>
          <a:lstStyle/>
          <a:p>
            <a:pPr algn="just">
              <a:lnSpc>
                <a:spcPct val="150000"/>
              </a:lnSpc>
            </a:pPr>
            <a:r>
              <a:rPr lang="en-US" sz="1800" dirty="0"/>
              <a:t>That fact has catapulted tensions across global powers, making cyber warfare a more significant aspect of modern geopolitical conflict. Collective efforts by governments, </a:t>
            </a:r>
            <a:r>
              <a:rPr lang="en-US" sz="1800" dirty="0" err="1"/>
              <a:t>organisations</a:t>
            </a:r>
            <a:r>
              <a:rPr lang="en-US" sz="1800" dirty="0"/>
              <a:t>, and individuals will be required to solve the prevalence of cyber threats.</a:t>
            </a:r>
          </a:p>
          <a:p>
            <a:pPr algn="just">
              <a:lnSpc>
                <a:spcPct val="150000"/>
              </a:lnSpc>
            </a:pPr>
            <a:r>
              <a:rPr lang="en-US" sz="1800" dirty="0"/>
              <a:t> Cybersecurity measures must keep pace with this ever-changing threat landscape. Now, firewalls and anti-virus software are not enough. Modern companies have a way of taking a much more holistic approach to security: zero-trust architecture, multi-factor authentication, AI-driven threat detection, real-time monitoring of network activities, and much more.</a:t>
            </a:r>
          </a:p>
          <a:p>
            <a:pPr algn="just">
              <a:lnSpc>
                <a:spcPct val="150000"/>
              </a:lnSpc>
            </a:pPr>
            <a:r>
              <a:rPr lang="en-US" sz="1800" dirty="0"/>
              <a:t> According to regulatory requirements, many jurisdictions have introduced new frameworks to strengthen cyber resilience. Some of the brightest initiatives developed to evolve security standards include the European Union's General Data Protection Regulation and the United States' Cybersecurity and Infrastructure Security Agency. </a:t>
            </a:r>
          </a:p>
          <a:p>
            <a:pPr algn="just">
              <a:lnSpc>
                <a:spcPct val="150000"/>
              </a:lnSpc>
            </a:pPr>
            <a:r>
              <a:rPr lang="en-US" sz="1800" dirty="0"/>
              <a:t>This review paper tries to </a:t>
            </a:r>
            <a:r>
              <a:rPr lang="en-US" sz="1800" dirty="0" err="1"/>
              <a:t>analyse</a:t>
            </a:r>
            <a:r>
              <a:rPr lang="en-US" sz="1800" dirty="0"/>
              <a:t> current cyber-attack trends, assess the far-reaching impacts such incidents have, and discuss strategies that governments, </a:t>
            </a:r>
            <a:r>
              <a:rPr lang="en-US" sz="1800" dirty="0" err="1"/>
              <a:t>organisations</a:t>
            </a:r>
            <a:r>
              <a:rPr lang="en-US" sz="1800" dirty="0"/>
              <a:t>, and individuals can take to step up and respond to the growing threats. </a:t>
            </a:r>
            <a:endParaRPr lang="en-IN" sz="1800" dirty="0"/>
          </a:p>
        </p:txBody>
      </p:sp>
    </p:spTree>
    <p:extLst>
      <p:ext uri="{BB962C8B-B14F-4D97-AF65-F5344CB8AC3E}">
        <p14:creationId xmlns:p14="http://schemas.microsoft.com/office/powerpoint/2010/main" val="42576857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4F92F-958C-4468-FDA0-8B59AF76E99E}"/>
              </a:ext>
            </a:extLst>
          </p:cNvPr>
          <p:cNvSpPr>
            <a:spLocks noGrp="1"/>
          </p:cNvSpPr>
          <p:nvPr>
            <p:ph type="title"/>
          </p:nvPr>
        </p:nvSpPr>
        <p:spPr>
          <a:xfrm>
            <a:off x="1484310" y="-571500"/>
            <a:ext cx="10018713" cy="1752599"/>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3B2BDE51-4A1C-E025-F44F-6A13457A853D}"/>
              </a:ext>
            </a:extLst>
          </p:cNvPr>
          <p:cNvSpPr>
            <a:spLocks noGrp="1"/>
          </p:cNvSpPr>
          <p:nvPr>
            <p:ph idx="1"/>
          </p:nvPr>
        </p:nvSpPr>
        <p:spPr>
          <a:xfrm>
            <a:off x="1901536" y="1059872"/>
            <a:ext cx="9871650" cy="5049982"/>
          </a:xfrm>
        </p:spPr>
        <p:txBody>
          <a:bodyPr>
            <a:noAutofit/>
          </a:bodyPr>
          <a:lstStyle/>
          <a:p>
            <a:pPr algn="just">
              <a:lnSpc>
                <a:spcPct val="150000"/>
              </a:lnSpc>
            </a:pPr>
            <a:r>
              <a:rPr lang="en-US" sz="1800" b="1" dirty="0"/>
              <a:t>Phishing and Social Engineering</a:t>
            </a:r>
            <a:r>
              <a:rPr lang="en-US" sz="1800" dirty="0"/>
              <a:t>: Cyber-attacks exploiting human vulnerabilities to gain access to network systems.</a:t>
            </a:r>
          </a:p>
          <a:p>
            <a:pPr algn="just">
              <a:lnSpc>
                <a:spcPct val="150000"/>
              </a:lnSpc>
            </a:pPr>
            <a:r>
              <a:rPr lang="en-US" sz="1800" b="1" dirty="0"/>
              <a:t>Physical Layer Security (PLS)</a:t>
            </a:r>
            <a:r>
              <a:rPr lang="en-US" sz="1800" dirty="0"/>
              <a:t>: Techniques that protect the physical communication channels used in power systems from cyber-attacks.</a:t>
            </a:r>
          </a:p>
          <a:p>
            <a:pPr algn="just">
              <a:lnSpc>
                <a:spcPct val="150000"/>
              </a:lnSpc>
            </a:pPr>
            <a:r>
              <a:rPr lang="en-US" sz="1800" b="1" dirty="0"/>
              <a:t>Security Information and Event Management (SIEM)</a:t>
            </a:r>
            <a:r>
              <a:rPr lang="en-US" sz="1800" dirty="0"/>
              <a:t>: Integrating multiple security systems into a centralized platform to improve threat detection and response.</a:t>
            </a:r>
            <a:r>
              <a:rPr lang="en-US" sz="1800" b="1" dirty="0"/>
              <a:t> </a:t>
            </a:r>
          </a:p>
          <a:p>
            <a:pPr algn="just">
              <a:lnSpc>
                <a:spcPct val="150000"/>
              </a:lnSpc>
            </a:pPr>
            <a:r>
              <a:rPr lang="en-US" sz="1800" b="1" dirty="0"/>
              <a:t>Regulations and Standards</a:t>
            </a:r>
            <a:r>
              <a:rPr lang="en-US" sz="1800" dirty="0"/>
              <a:t>: Industry standards and government regulations (e.g., NIST, IEC 62443) help utilities and power grid operators implement adequate security measures, ensuring overall system integrity.</a:t>
            </a:r>
          </a:p>
          <a:p>
            <a:pPr algn="just">
              <a:lnSpc>
                <a:spcPct val="150000"/>
              </a:lnSpc>
            </a:pPr>
            <a:r>
              <a:rPr lang="en-US" sz="1800" b="1" dirty="0"/>
              <a:t>Legacy Systems</a:t>
            </a:r>
            <a:r>
              <a:rPr lang="en-US" sz="1800" dirty="0"/>
              <a:t>: Older power grid infrastructure and control systems that are not designed with modern cybersecurity measures.</a:t>
            </a:r>
            <a:endParaRPr lang="en-IN" sz="1800" dirty="0"/>
          </a:p>
        </p:txBody>
      </p:sp>
    </p:spTree>
    <p:extLst>
      <p:ext uri="{BB962C8B-B14F-4D97-AF65-F5344CB8AC3E}">
        <p14:creationId xmlns:p14="http://schemas.microsoft.com/office/powerpoint/2010/main" val="24950972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B5581-06E0-3D6A-C517-467F8956B026}"/>
              </a:ext>
            </a:extLst>
          </p:cNvPr>
          <p:cNvSpPr>
            <a:spLocks noGrp="1"/>
          </p:cNvSpPr>
          <p:nvPr>
            <p:ph type="title"/>
          </p:nvPr>
        </p:nvSpPr>
        <p:spPr>
          <a:xfrm>
            <a:off x="1484310" y="-536864"/>
            <a:ext cx="10018713" cy="1752599"/>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2F15A516-AB2F-2303-60BA-4804215C98A1}"/>
              </a:ext>
            </a:extLst>
          </p:cNvPr>
          <p:cNvSpPr>
            <a:spLocks noGrp="1"/>
          </p:cNvSpPr>
          <p:nvPr>
            <p:ph idx="1"/>
          </p:nvPr>
        </p:nvSpPr>
        <p:spPr>
          <a:xfrm>
            <a:off x="1392382" y="1028698"/>
            <a:ext cx="10453253" cy="4966856"/>
          </a:xfrm>
        </p:spPr>
        <p:txBody>
          <a:bodyPr>
            <a:noAutofit/>
          </a:bodyPr>
          <a:lstStyle/>
          <a:p>
            <a:pPr algn="just">
              <a:lnSpc>
                <a:spcPct val="150000"/>
              </a:lnSpc>
            </a:pPr>
            <a:r>
              <a:rPr lang="en-US" sz="1800" dirty="0"/>
              <a:t>Integration of cutting-edge generating schemes, control techniques, data transmission advancements through open communication networks, and security measures of communication networks through smart systems are all contributing to the field of power systems' ongoing improvement. On the other hand, power systems are facing new problems as a result of integrating new technology.</a:t>
            </a:r>
          </a:p>
          <a:p>
            <a:pPr algn="just">
              <a:lnSpc>
                <a:spcPct val="150000"/>
              </a:lnSpc>
            </a:pPr>
            <a:r>
              <a:rPr lang="en-US" sz="1800" dirty="0"/>
              <a:t> Incorporating RES into power generation is a great way to reduce pollution and help the environment, but running power systems that rely on RES results in poor frequency stability performance because the power they produce is intermittent.</a:t>
            </a:r>
          </a:p>
          <a:p>
            <a:pPr algn="just">
              <a:lnSpc>
                <a:spcPct val="150000"/>
              </a:lnSpc>
            </a:pPr>
            <a:r>
              <a:rPr lang="en-US" sz="1800" dirty="0"/>
              <a:t> Nevertheless, as RES technologies have expanded, smart inverters have become more popular, and smart controlled loads have been developed to accommodate both distributed generation and RES, RES have become a substantial energy source in several nations. </a:t>
            </a:r>
          </a:p>
          <a:p>
            <a:pPr algn="just">
              <a:lnSpc>
                <a:spcPct val="150000"/>
              </a:lnSpc>
            </a:pPr>
            <a:r>
              <a:rPr lang="en-US" sz="1800" dirty="0"/>
              <a:t>With their ability to manage power flow and detect faults, smart inverters are indispensable in power networks that </a:t>
            </a:r>
            <a:r>
              <a:rPr lang="en-US" sz="1800" dirty="0" err="1"/>
              <a:t>utilise</a:t>
            </a:r>
            <a:r>
              <a:rPr lang="en-US" sz="1800" dirty="0"/>
              <a:t> distributed energy resources (DER). They also serve as an interface between the grid and DER. </a:t>
            </a:r>
            <a:endParaRPr lang="en-IN" sz="1800" dirty="0"/>
          </a:p>
        </p:txBody>
      </p:sp>
    </p:spTree>
    <p:extLst>
      <p:ext uri="{BB962C8B-B14F-4D97-AF65-F5344CB8AC3E}">
        <p14:creationId xmlns:p14="http://schemas.microsoft.com/office/powerpoint/2010/main" val="557548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4D86E6-3DDC-CDCC-A885-F156EED6EAAE}"/>
              </a:ext>
            </a:extLst>
          </p:cNvPr>
          <p:cNvSpPr>
            <a:spLocks noGrp="1"/>
          </p:cNvSpPr>
          <p:nvPr>
            <p:ph idx="4294967295"/>
          </p:nvPr>
        </p:nvSpPr>
        <p:spPr>
          <a:xfrm>
            <a:off x="1506682" y="-457199"/>
            <a:ext cx="10328564" cy="6473536"/>
          </a:xfrm>
        </p:spPr>
        <p:txBody>
          <a:bodyPr>
            <a:normAutofit/>
          </a:bodyPr>
          <a:lstStyle/>
          <a:p>
            <a:pPr algn="just">
              <a:lnSpc>
                <a:spcPct val="150000"/>
              </a:lnSpc>
            </a:pPr>
            <a:r>
              <a:rPr lang="en-US" sz="1800" dirty="0"/>
              <a:t>Cyberattacks are a real threat to smart technologies because of the power system instability they might cause and the fact that they support both wired and wireless communication technologies.</a:t>
            </a:r>
          </a:p>
          <a:p>
            <a:pPr algn="just">
              <a:lnSpc>
                <a:spcPct val="150000"/>
              </a:lnSpc>
            </a:pPr>
            <a:r>
              <a:rPr lang="en-US" sz="1800" dirty="0"/>
              <a:t>Another factor that can make smart power grids with intermittent DER more susceptible to attacks is the development of wide-area control and monitoring tools based on the Internet of Things (IoT). </a:t>
            </a:r>
          </a:p>
          <a:p>
            <a:pPr algn="just">
              <a:lnSpc>
                <a:spcPct val="150000"/>
              </a:lnSpc>
            </a:pPr>
            <a:r>
              <a:rPr lang="en-US" sz="1800" dirty="0"/>
              <a:t>Consequently, from the perspective of power system operations, increase of stability and attack-resilient control of power systems are crucial areas that necessitate ongoing research. The focus of this research is on the load frequency control (LFC) system's cyber-security and frequency stability in relation to this [2].</a:t>
            </a:r>
          </a:p>
          <a:p>
            <a:pPr algn="just">
              <a:lnSpc>
                <a:spcPct val="150000"/>
              </a:lnSpc>
            </a:pPr>
            <a:r>
              <a:rPr lang="en-US" sz="1800" dirty="0"/>
              <a:t> Any significant frequency deviance from the nominal value has the potential to compromise the operational safety, dependability, and security of a power system, making frequency performance monitoring and regulation an absolute necessity. </a:t>
            </a:r>
            <a:endParaRPr lang="en-IN" sz="1800" dirty="0"/>
          </a:p>
        </p:txBody>
      </p:sp>
    </p:spTree>
    <p:extLst>
      <p:ext uri="{BB962C8B-B14F-4D97-AF65-F5344CB8AC3E}">
        <p14:creationId xmlns:p14="http://schemas.microsoft.com/office/powerpoint/2010/main" val="17268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D82FCA-7374-79D8-571E-489C43262D10}"/>
              </a:ext>
            </a:extLst>
          </p:cNvPr>
          <p:cNvSpPr>
            <a:spLocks noGrp="1"/>
          </p:cNvSpPr>
          <p:nvPr>
            <p:ph type="title"/>
          </p:nvPr>
        </p:nvSpPr>
        <p:spPr>
          <a:xfrm>
            <a:off x="1754475" y="-446809"/>
            <a:ext cx="10018713" cy="1752599"/>
          </a:xfrm>
        </p:spPr>
        <p:txBody>
          <a:bodyPr/>
          <a:lstStyle/>
          <a:p>
            <a:r>
              <a:rPr lang="en-IN" dirty="0"/>
              <a:t>MODULES</a:t>
            </a:r>
          </a:p>
        </p:txBody>
      </p:sp>
      <p:sp>
        <p:nvSpPr>
          <p:cNvPr id="3" name="Content Placeholder 2">
            <a:extLst>
              <a:ext uri="{FF2B5EF4-FFF2-40B4-BE49-F238E27FC236}">
                <a16:creationId xmlns:a16="http://schemas.microsoft.com/office/drawing/2014/main" id="{A1AB8141-537F-E3D2-A388-3AE0034CB377}"/>
              </a:ext>
            </a:extLst>
          </p:cNvPr>
          <p:cNvSpPr>
            <a:spLocks noGrp="1"/>
          </p:cNvSpPr>
          <p:nvPr>
            <p:ph idx="1"/>
          </p:nvPr>
        </p:nvSpPr>
        <p:spPr>
          <a:xfrm>
            <a:off x="2055810" y="952498"/>
            <a:ext cx="10018713" cy="3124201"/>
          </a:xfrm>
        </p:spPr>
        <p:txBody>
          <a:bodyPr/>
          <a:lstStyle/>
          <a:p>
            <a:pPr algn="just">
              <a:lnSpc>
                <a:spcPct val="150000"/>
              </a:lnSpc>
            </a:pPr>
            <a:r>
              <a:rPr lang="en-IN" b="1" dirty="0"/>
              <a:t>Intrusion Detection Systems (IDS)</a:t>
            </a:r>
          </a:p>
          <a:p>
            <a:pPr algn="just">
              <a:lnSpc>
                <a:spcPct val="150000"/>
              </a:lnSpc>
            </a:pPr>
            <a:r>
              <a:rPr lang="en-US" b="1" dirty="0"/>
              <a:t>Machine Learning and Artificial Intelligence (AI)</a:t>
            </a:r>
            <a:endParaRPr lang="en-IN" b="1" dirty="0"/>
          </a:p>
          <a:p>
            <a:pPr algn="just">
              <a:lnSpc>
                <a:spcPct val="150000"/>
              </a:lnSpc>
            </a:pPr>
            <a:r>
              <a:rPr lang="en-IN" b="1" dirty="0"/>
              <a:t>Access Control and Authentication</a:t>
            </a:r>
          </a:p>
          <a:p>
            <a:pPr algn="just">
              <a:lnSpc>
                <a:spcPct val="150000"/>
              </a:lnSpc>
            </a:pPr>
            <a:r>
              <a:rPr lang="en-IN" b="1" dirty="0"/>
              <a:t>Encryption and Secure Communication</a:t>
            </a:r>
          </a:p>
        </p:txBody>
      </p:sp>
    </p:spTree>
    <p:extLst>
      <p:ext uri="{BB962C8B-B14F-4D97-AF65-F5344CB8AC3E}">
        <p14:creationId xmlns:p14="http://schemas.microsoft.com/office/powerpoint/2010/main" val="5328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B31D1-8F9B-7552-A316-F7947BD1DA1B}"/>
              </a:ext>
            </a:extLst>
          </p:cNvPr>
          <p:cNvSpPr>
            <a:spLocks noGrp="1"/>
          </p:cNvSpPr>
          <p:nvPr>
            <p:ph type="title"/>
          </p:nvPr>
        </p:nvSpPr>
        <p:spPr>
          <a:xfrm>
            <a:off x="1660956" y="-249382"/>
            <a:ext cx="10018713" cy="1752599"/>
          </a:xfrm>
        </p:spPr>
        <p:txBody>
          <a:bodyPr>
            <a:normAutofit/>
          </a:bodyPr>
          <a:lstStyle/>
          <a:p>
            <a:r>
              <a:rPr lang="en-US" b="1" dirty="0"/>
              <a:t>Intrusion Detection Systems (IDS)</a:t>
            </a:r>
            <a:endParaRPr lang="en-IN" dirty="0"/>
          </a:p>
        </p:txBody>
      </p:sp>
      <p:sp>
        <p:nvSpPr>
          <p:cNvPr id="3" name="Content Placeholder 2">
            <a:extLst>
              <a:ext uri="{FF2B5EF4-FFF2-40B4-BE49-F238E27FC236}">
                <a16:creationId xmlns:a16="http://schemas.microsoft.com/office/drawing/2014/main" id="{51AC1205-9026-92F6-D3CC-75E4139E2507}"/>
              </a:ext>
            </a:extLst>
          </p:cNvPr>
          <p:cNvSpPr>
            <a:spLocks noGrp="1"/>
          </p:cNvSpPr>
          <p:nvPr>
            <p:ph idx="1"/>
          </p:nvPr>
        </p:nvSpPr>
        <p:spPr>
          <a:xfrm>
            <a:off x="1837602" y="921327"/>
            <a:ext cx="10018713" cy="3124201"/>
          </a:xfrm>
        </p:spPr>
        <p:txBody>
          <a:bodyPr>
            <a:normAutofit/>
          </a:bodyPr>
          <a:lstStyle/>
          <a:p>
            <a:pPr algn="just">
              <a:lnSpc>
                <a:spcPct val="150000"/>
              </a:lnSpc>
            </a:pPr>
            <a:r>
              <a:rPr lang="en-US" sz="1800" dirty="0"/>
              <a:t>These systems are designed to monitor network traffic and detect unauthorized activities. </a:t>
            </a:r>
          </a:p>
          <a:p>
            <a:pPr algn="just">
              <a:lnSpc>
                <a:spcPct val="150000"/>
              </a:lnSpc>
            </a:pPr>
            <a:r>
              <a:rPr lang="en-US" sz="1800" b="1" dirty="0"/>
              <a:t>Signature-based IDS</a:t>
            </a:r>
            <a:r>
              <a:rPr lang="en-US" sz="1800" dirty="0"/>
              <a:t> identifies known attack patterns, while </a:t>
            </a:r>
            <a:r>
              <a:rPr lang="en-US" sz="1800" b="1" dirty="0"/>
              <a:t>anomaly-based IDS</a:t>
            </a:r>
            <a:r>
              <a:rPr lang="en-US" sz="1800" dirty="0"/>
              <a:t> detects deviations from normal behavior. </a:t>
            </a:r>
          </a:p>
          <a:p>
            <a:pPr algn="just">
              <a:lnSpc>
                <a:spcPct val="150000"/>
              </a:lnSpc>
            </a:pPr>
            <a:r>
              <a:rPr lang="en-US" sz="1800" dirty="0"/>
              <a:t>These systems can help identify intrusions before attackers gain full control.</a:t>
            </a:r>
            <a:endParaRPr lang="en-IN" sz="1800" dirty="0"/>
          </a:p>
        </p:txBody>
      </p:sp>
    </p:spTree>
    <p:extLst>
      <p:ext uri="{BB962C8B-B14F-4D97-AF65-F5344CB8AC3E}">
        <p14:creationId xmlns:p14="http://schemas.microsoft.com/office/powerpoint/2010/main" val="24184140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28DBD-F958-2E42-C6A7-0E1AC4B673F1}"/>
              </a:ext>
            </a:extLst>
          </p:cNvPr>
          <p:cNvSpPr>
            <a:spLocks noGrp="1"/>
          </p:cNvSpPr>
          <p:nvPr>
            <p:ph type="title"/>
          </p:nvPr>
        </p:nvSpPr>
        <p:spPr>
          <a:xfrm>
            <a:off x="1640175" y="190500"/>
            <a:ext cx="10018713" cy="1752599"/>
          </a:xfrm>
        </p:spPr>
        <p:txBody>
          <a:bodyPr/>
          <a:lstStyle/>
          <a:p>
            <a:r>
              <a:rPr lang="en-US" b="1" dirty="0"/>
              <a:t>Machine Learning and Artificial Intelligence (AI)</a:t>
            </a:r>
            <a:endParaRPr lang="en-IN" dirty="0"/>
          </a:p>
        </p:txBody>
      </p:sp>
      <p:sp>
        <p:nvSpPr>
          <p:cNvPr id="3" name="Content Placeholder 2">
            <a:extLst>
              <a:ext uri="{FF2B5EF4-FFF2-40B4-BE49-F238E27FC236}">
                <a16:creationId xmlns:a16="http://schemas.microsoft.com/office/drawing/2014/main" id="{17E0488F-DD08-3B75-21AC-2D92409ECA76}"/>
              </a:ext>
            </a:extLst>
          </p:cNvPr>
          <p:cNvSpPr>
            <a:spLocks noGrp="1"/>
          </p:cNvSpPr>
          <p:nvPr>
            <p:ph idx="1"/>
          </p:nvPr>
        </p:nvSpPr>
        <p:spPr>
          <a:xfrm>
            <a:off x="1640175" y="872835"/>
            <a:ext cx="10183378" cy="3868883"/>
          </a:xfrm>
        </p:spPr>
        <p:txBody>
          <a:bodyPr>
            <a:normAutofit/>
          </a:bodyPr>
          <a:lstStyle/>
          <a:p>
            <a:pPr algn="just">
              <a:lnSpc>
                <a:spcPct val="150000"/>
              </a:lnSpc>
            </a:pPr>
            <a:r>
              <a:rPr lang="en-US" sz="1800" dirty="0"/>
              <a:t>AI-driven detection systems offer advanced capabilities to detect previously unseen attacks by learning from historical attack data.</a:t>
            </a:r>
          </a:p>
          <a:p>
            <a:pPr algn="just">
              <a:lnSpc>
                <a:spcPct val="150000"/>
              </a:lnSpc>
            </a:pPr>
            <a:r>
              <a:rPr lang="en-US" sz="1800" dirty="0"/>
              <a:t> Machine learning algorithms can detect patterns in network traffic, making it possible to identify emerging threats that may evade traditional detection methods.</a:t>
            </a:r>
            <a:endParaRPr lang="en-IN" sz="1800" dirty="0"/>
          </a:p>
        </p:txBody>
      </p:sp>
    </p:spTree>
    <p:extLst>
      <p:ext uri="{BB962C8B-B14F-4D97-AF65-F5344CB8AC3E}">
        <p14:creationId xmlns:p14="http://schemas.microsoft.com/office/powerpoint/2010/main" val="34999274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D7E23-97F4-5AE2-91F4-701F677B7AED}"/>
              </a:ext>
            </a:extLst>
          </p:cNvPr>
          <p:cNvSpPr>
            <a:spLocks noGrp="1"/>
          </p:cNvSpPr>
          <p:nvPr>
            <p:ph type="title"/>
          </p:nvPr>
        </p:nvSpPr>
        <p:spPr>
          <a:xfrm>
            <a:off x="1609002" y="-176645"/>
            <a:ext cx="10018713" cy="1752599"/>
          </a:xfrm>
        </p:spPr>
        <p:txBody>
          <a:bodyPr/>
          <a:lstStyle/>
          <a:p>
            <a:r>
              <a:rPr lang="en-US" b="1" dirty="0"/>
              <a:t>Access Control and Authentication</a:t>
            </a:r>
            <a:endParaRPr lang="en-IN" dirty="0"/>
          </a:p>
        </p:txBody>
      </p:sp>
      <p:sp>
        <p:nvSpPr>
          <p:cNvPr id="3" name="Content Placeholder 2">
            <a:extLst>
              <a:ext uri="{FF2B5EF4-FFF2-40B4-BE49-F238E27FC236}">
                <a16:creationId xmlns:a16="http://schemas.microsoft.com/office/drawing/2014/main" id="{B0B80BB8-1F83-F0B4-7090-9C40A2A1E1AA}"/>
              </a:ext>
            </a:extLst>
          </p:cNvPr>
          <p:cNvSpPr>
            <a:spLocks noGrp="1"/>
          </p:cNvSpPr>
          <p:nvPr>
            <p:ph idx="1"/>
          </p:nvPr>
        </p:nvSpPr>
        <p:spPr>
          <a:xfrm>
            <a:off x="1889556" y="699654"/>
            <a:ext cx="10018713" cy="3124201"/>
          </a:xfrm>
        </p:spPr>
        <p:txBody>
          <a:bodyPr>
            <a:normAutofit/>
          </a:bodyPr>
          <a:lstStyle/>
          <a:p>
            <a:pPr algn="just">
              <a:lnSpc>
                <a:spcPct val="150000"/>
              </a:lnSpc>
            </a:pPr>
            <a:r>
              <a:rPr lang="en-US" sz="1800" dirty="0"/>
              <a:t>Ensuring that only authorized users can access sensitive power system components is crucial. </a:t>
            </a:r>
          </a:p>
          <a:p>
            <a:pPr algn="just">
              <a:lnSpc>
                <a:spcPct val="150000"/>
              </a:lnSpc>
            </a:pPr>
            <a:r>
              <a:rPr lang="en-US" sz="1800" dirty="0"/>
              <a:t>Multi-factor authentication (MFA) and strict access control policies reduce the risk of unauthorized access, especially for remote monitoring and control systems.</a:t>
            </a:r>
            <a:endParaRPr lang="en-IN" sz="1800" dirty="0"/>
          </a:p>
        </p:txBody>
      </p:sp>
    </p:spTree>
    <p:extLst>
      <p:ext uri="{BB962C8B-B14F-4D97-AF65-F5344CB8AC3E}">
        <p14:creationId xmlns:p14="http://schemas.microsoft.com/office/powerpoint/2010/main" val="24220150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091F8-93E8-345C-D742-EC3F1C12344F}"/>
              </a:ext>
            </a:extLst>
          </p:cNvPr>
          <p:cNvSpPr>
            <a:spLocks noGrp="1"/>
          </p:cNvSpPr>
          <p:nvPr>
            <p:ph type="title"/>
          </p:nvPr>
        </p:nvSpPr>
        <p:spPr>
          <a:xfrm>
            <a:off x="1702520" y="-135082"/>
            <a:ext cx="10018713" cy="1752599"/>
          </a:xfrm>
        </p:spPr>
        <p:txBody>
          <a:bodyPr/>
          <a:lstStyle/>
          <a:p>
            <a:r>
              <a:rPr lang="en-US" b="1" dirty="0"/>
              <a:t>Encryption and Secure Communication</a:t>
            </a:r>
            <a:endParaRPr lang="en-IN" dirty="0"/>
          </a:p>
        </p:txBody>
      </p:sp>
      <p:sp>
        <p:nvSpPr>
          <p:cNvPr id="3" name="Content Placeholder 2">
            <a:extLst>
              <a:ext uri="{FF2B5EF4-FFF2-40B4-BE49-F238E27FC236}">
                <a16:creationId xmlns:a16="http://schemas.microsoft.com/office/drawing/2014/main" id="{9B6CB54F-089C-941A-45A8-8B58B8262318}"/>
              </a:ext>
            </a:extLst>
          </p:cNvPr>
          <p:cNvSpPr>
            <a:spLocks noGrp="1"/>
          </p:cNvSpPr>
          <p:nvPr>
            <p:ph idx="1"/>
          </p:nvPr>
        </p:nvSpPr>
        <p:spPr>
          <a:xfrm>
            <a:off x="1978673" y="-135082"/>
            <a:ext cx="9466405" cy="4720936"/>
          </a:xfrm>
        </p:spPr>
        <p:txBody>
          <a:bodyPr>
            <a:normAutofit/>
          </a:bodyPr>
          <a:lstStyle/>
          <a:p>
            <a:pPr algn="just">
              <a:lnSpc>
                <a:spcPct val="150000"/>
              </a:lnSpc>
            </a:pPr>
            <a:r>
              <a:rPr lang="en-US" sz="1800" dirty="0"/>
              <a:t>To protect sensitive data transmitted between devices and control systems, encryption techniques are used. </a:t>
            </a:r>
          </a:p>
          <a:p>
            <a:pPr algn="just">
              <a:lnSpc>
                <a:spcPct val="150000"/>
              </a:lnSpc>
            </a:pPr>
            <a:r>
              <a:rPr lang="en-US" sz="1800" dirty="0"/>
              <a:t>Secure communication protocols, such as </a:t>
            </a:r>
            <a:r>
              <a:rPr lang="en-US" sz="1800" b="1" dirty="0"/>
              <a:t>TLS (Transport Layer Security)</a:t>
            </a:r>
            <a:r>
              <a:rPr lang="en-US" sz="1800" dirty="0"/>
              <a:t> and </a:t>
            </a:r>
            <a:r>
              <a:rPr lang="en-US" sz="1800" b="1" dirty="0"/>
              <a:t>VPNs (Virtual Private Networks)</a:t>
            </a:r>
            <a:r>
              <a:rPr lang="en-US" sz="1800" dirty="0"/>
              <a:t>, are implemented to prevent interception and tampering with data.</a:t>
            </a:r>
            <a:endParaRPr lang="en-IN" sz="1800" dirty="0"/>
          </a:p>
        </p:txBody>
      </p:sp>
    </p:spTree>
    <p:extLst>
      <p:ext uri="{BB962C8B-B14F-4D97-AF65-F5344CB8AC3E}">
        <p14:creationId xmlns:p14="http://schemas.microsoft.com/office/powerpoint/2010/main" val="3318473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20EE7-B61C-535B-A9FA-087F9F4353EB}"/>
              </a:ext>
            </a:extLst>
          </p:cNvPr>
          <p:cNvSpPr>
            <a:spLocks noGrp="1"/>
          </p:cNvSpPr>
          <p:nvPr>
            <p:ph type="title"/>
          </p:nvPr>
        </p:nvSpPr>
        <p:spPr>
          <a:xfrm>
            <a:off x="1338838" y="-270164"/>
            <a:ext cx="10018713" cy="1752599"/>
          </a:xfrm>
        </p:spPr>
        <p:txBody>
          <a:bodyPr/>
          <a:lstStyle/>
          <a:p>
            <a:r>
              <a:rPr lang="en-IN" dirty="0"/>
              <a:t>Software Details</a:t>
            </a:r>
          </a:p>
        </p:txBody>
      </p:sp>
      <p:sp>
        <p:nvSpPr>
          <p:cNvPr id="3" name="Content Placeholder 2">
            <a:extLst>
              <a:ext uri="{FF2B5EF4-FFF2-40B4-BE49-F238E27FC236}">
                <a16:creationId xmlns:a16="http://schemas.microsoft.com/office/drawing/2014/main" id="{E0D5A130-E5CA-B553-5353-FAD633C8DB0C}"/>
              </a:ext>
            </a:extLst>
          </p:cNvPr>
          <p:cNvSpPr>
            <a:spLocks noGrp="1"/>
          </p:cNvSpPr>
          <p:nvPr>
            <p:ph idx="1"/>
          </p:nvPr>
        </p:nvSpPr>
        <p:spPr>
          <a:xfrm>
            <a:off x="1660956" y="1243444"/>
            <a:ext cx="10018713" cy="3536374"/>
          </a:xfrm>
        </p:spPr>
        <p:txBody>
          <a:bodyPr>
            <a:normAutofit/>
          </a:bodyPr>
          <a:lstStyle/>
          <a:p>
            <a:pPr algn="just">
              <a:lnSpc>
                <a:spcPct val="150000"/>
              </a:lnSpc>
              <a:buFont typeface="Arial" panose="020B0604020202020204" pitchFamily="34" charset="0"/>
              <a:buChar char="•"/>
            </a:pPr>
            <a:r>
              <a:rPr lang="en-US" sz="19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9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9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562876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4DF4E-4899-E1A4-FF67-23BD13629B0D}"/>
              </a:ext>
            </a:extLst>
          </p:cNvPr>
          <p:cNvSpPr>
            <a:spLocks noGrp="1"/>
          </p:cNvSpPr>
          <p:nvPr>
            <p:ph type="title"/>
          </p:nvPr>
        </p:nvSpPr>
        <p:spPr>
          <a:xfrm>
            <a:off x="1086643" y="-405245"/>
            <a:ext cx="10018713" cy="1752599"/>
          </a:xfrm>
        </p:spPr>
        <p:txBody>
          <a:bodyPr/>
          <a:lstStyle/>
          <a:p>
            <a:r>
              <a:rPr lang="en-IN" dirty="0"/>
              <a:t>Front End</a:t>
            </a:r>
          </a:p>
        </p:txBody>
      </p:sp>
      <p:sp>
        <p:nvSpPr>
          <p:cNvPr id="3" name="Content Placeholder 2">
            <a:extLst>
              <a:ext uri="{FF2B5EF4-FFF2-40B4-BE49-F238E27FC236}">
                <a16:creationId xmlns:a16="http://schemas.microsoft.com/office/drawing/2014/main" id="{CFFE4920-DE84-A22F-352C-EF9744B37762}"/>
              </a:ext>
            </a:extLst>
          </p:cNvPr>
          <p:cNvSpPr>
            <a:spLocks noGrp="1"/>
          </p:cNvSpPr>
          <p:nvPr>
            <p:ph idx="1"/>
          </p:nvPr>
        </p:nvSpPr>
        <p:spPr>
          <a:xfrm>
            <a:off x="1527464" y="890153"/>
            <a:ext cx="10328849" cy="4191001"/>
          </a:xfrm>
        </p:spPr>
        <p:txBody>
          <a:bodyPr>
            <a:normAutofit fontScale="70000" lnSpcReduction="20000"/>
          </a:bodyPr>
          <a:lstStyle/>
          <a:p>
            <a:pPr algn="just">
              <a:lnSpc>
                <a:spcPct val="170000"/>
              </a:lnSpc>
              <a:buFont typeface="Arial" panose="020B0604020202020204" pitchFamily="34" charset="0"/>
              <a:buChar char="•"/>
            </a:pPr>
            <a:r>
              <a:rPr lang="en-US" sz="26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70000"/>
              </a:lnSpc>
              <a:buFont typeface="Arial" panose="020B0604020202020204" pitchFamily="34" charset="0"/>
              <a:buChar char="•"/>
            </a:pPr>
            <a:r>
              <a:rPr lang="en-US" sz="26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6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3862245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749B68-F209-7645-1906-A043ED938834}"/>
              </a:ext>
            </a:extLst>
          </p:cNvPr>
          <p:cNvSpPr>
            <a:spLocks noGrp="1"/>
          </p:cNvSpPr>
          <p:nvPr>
            <p:ph type="title"/>
          </p:nvPr>
        </p:nvSpPr>
        <p:spPr>
          <a:xfrm>
            <a:off x="1255711" y="-332509"/>
            <a:ext cx="10018713" cy="1752599"/>
          </a:xfrm>
        </p:spPr>
        <p:txBody>
          <a:bodyPr/>
          <a:lstStyle/>
          <a:p>
            <a:r>
              <a:rPr lang="en-IN" dirty="0"/>
              <a:t>Database</a:t>
            </a:r>
          </a:p>
        </p:txBody>
      </p:sp>
      <p:sp>
        <p:nvSpPr>
          <p:cNvPr id="3" name="Content Placeholder 2">
            <a:extLst>
              <a:ext uri="{FF2B5EF4-FFF2-40B4-BE49-F238E27FC236}">
                <a16:creationId xmlns:a16="http://schemas.microsoft.com/office/drawing/2014/main" id="{F73A6F11-4685-E123-7C70-7788B85592B0}"/>
              </a:ext>
            </a:extLst>
          </p:cNvPr>
          <p:cNvSpPr>
            <a:spLocks noGrp="1"/>
          </p:cNvSpPr>
          <p:nvPr>
            <p:ph idx="1"/>
          </p:nvPr>
        </p:nvSpPr>
        <p:spPr>
          <a:xfrm>
            <a:off x="1505093" y="879761"/>
            <a:ext cx="10423959" cy="4066311"/>
          </a:xfrm>
        </p:spPr>
        <p:txBody>
          <a:bodyPr>
            <a:normAutofit fontScale="70000" lnSpcReduction="20000"/>
          </a:bodyPr>
          <a:lstStyle/>
          <a:p>
            <a:pPr algn="just">
              <a:lnSpc>
                <a:spcPct val="170000"/>
              </a:lnSpc>
              <a:buFont typeface="Arial" panose="020B0604020202020204" pitchFamily="34" charset="0"/>
              <a:buChar char="•"/>
            </a:pPr>
            <a:r>
              <a:rPr lang="en-US" sz="26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70000"/>
              </a:lnSpc>
              <a:buFont typeface="Arial" panose="020B0604020202020204" pitchFamily="34" charset="0"/>
              <a:buChar char="•"/>
            </a:pPr>
            <a:r>
              <a:rPr lang="en-US" sz="26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70000"/>
              </a:lnSpc>
              <a:buFont typeface="Arial" panose="020B0604020202020204" pitchFamily="34" charset="0"/>
              <a:buChar char="•"/>
            </a:pPr>
            <a:r>
              <a:rPr lang="en-US" sz="26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6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6417489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26A6D3-856F-2029-4338-CE839E6B7067}"/>
              </a:ext>
            </a:extLst>
          </p:cNvPr>
          <p:cNvSpPr>
            <a:spLocks noGrp="1"/>
          </p:cNvSpPr>
          <p:nvPr>
            <p:ph type="title"/>
          </p:nvPr>
        </p:nvSpPr>
        <p:spPr>
          <a:xfrm>
            <a:off x="1086643" y="-374072"/>
            <a:ext cx="10018713" cy="1752599"/>
          </a:xfrm>
        </p:spPr>
        <p:txBody>
          <a:bodyPr/>
          <a:lstStyle/>
          <a:p>
            <a:r>
              <a:rPr lang="en-IN" dirty="0"/>
              <a:t>Cloud Web Server</a:t>
            </a:r>
          </a:p>
        </p:txBody>
      </p:sp>
      <p:sp>
        <p:nvSpPr>
          <p:cNvPr id="3" name="Content Placeholder 2">
            <a:extLst>
              <a:ext uri="{FF2B5EF4-FFF2-40B4-BE49-F238E27FC236}">
                <a16:creationId xmlns:a16="http://schemas.microsoft.com/office/drawing/2014/main" id="{684502AC-0182-7C10-B839-D93F760E62E7}"/>
              </a:ext>
            </a:extLst>
          </p:cNvPr>
          <p:cNvSpPr>
            <a:spLocks noGrp="1"/>
          </p:cNvSpPr>
          <p:nvPr>
            <p:ph idx="1"/>
          </p:nvPr>
        </p:nvSpPr>
        <p:spPr>
          <a:xfrm>
            <a:off x="1534675" y="976746"/>
            <a:ext cx="10018713" cy="5334000"/>
          </a:xfrm>
        </p:spPr>
        <p:txBody>
          <a:bodyPr>
            <a:normAutofit/>
          </a:bodyPr>
          <a:lstStyle/>
          <a:p>
            <a:pPr algn="just">
              <a:lnSpc>
                <a:spcPct val="17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7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7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0919817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9EA4E-6912-372B-5F06-62E45E148347}"/>
              </a:ext>
            </a:extLst>
          </p:cNvPr>
          <p:cNvSpPr>
            <a:spLocks noGrp="1"/>
          </p:cNvSpPr>
          <p:nvPr>
            <p:ph type="title"/>
          </p:nvPr>
        </p:nvSpPr>
        <p:spPr>
          <a:xfrm>
            <a:off x="1764865" y="-363682"/>
            <a:ext cx="10018713" cy="1752599"/>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A90D687D-5824-C0FB-FA42-2D4447E8E81F}"/>
              </a:ext>
            </a:extLst>
          </p:cNvPr>
          <p:cNvSpPr>
            <a:spLocks noGrp="1"/>
          </p:cNvSpPr>
          <p:nvPr>
            <p:ph idx="1"/>
          </p:nvPr>
        </p:nvSpPr>
        <p:spPr>
          <a:xfrm>
            <a:off x="3458583" y="609599"/>
            <a:ext cx="10018713" cy="3124201"/>
          </a:xfrm>
        </p:spPr>
        <p:txBody>
          <a:bodyPr/>
          <a:lstStyle/>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30541124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AEE11-B89A-24D9-D55D-9C8B38218540}"/>
              </a:ext>
            </a:extLst>
          </p:cNvPr>
          <p:cNvSpPr>
            <a:spLocks noGrp="1"/>
          </p:cNvSpPr>
          <p:nvPr>
            <p:ph type="title"/>
          </p:nvPr>
        </p:nvSpPr>
        <p:spPr>
          <a:xfrm>
            <a:off x="1534675" y="-342900"/>
            <a:ext cx="10018713" cy="1752599"/>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A530C1FA-7926-F52E-CAE5-02C9F177F7C4}"/>
              </a:ext>
            </a:extLst>
          </p:cNvPr>
          <p:cNvSpPr>
            <a:spLocks noGrp="1"/>
          </p:cNvSpPr>
          <p:nvPr>
            <p:ph idx="1"/>
          </p:nvPr>
        </p:nvSpPr>
        <p:spPr>
          <a:xfrm>
            <a:off x="3707964" y="1066799"/>
            <a:ext cx="10018713" cy="3124201"/>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37713931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F4C6D-97E5-3DE5-1551-9BBFBB3B30D7}"/>
              </a:ext>
            </a:extLst>
          </p:cNvPr>
          <p:cNvSpPr>
            <a:spLocks noGrp="1"/>
          </p:cNvSpPr>
          <p:nvPr>
            <p:ph type="title"/>
          </p:nvPr>
        </p:nvSpPr>
        <p:spPr>
          <a:xfrm>
            <a:off x="1619393" y="-290945"/>
            <a:ext cx="10018713" cy="1752599"/>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3D00EF3D-33DA-888C-E651-34B4623F6A5D}"/>
              </a:ext>
            </a:extLst>
          </p:cNvPr>
          <p:cNvSpPr>
            <a:spLocks noGrp="1"/>
          </p:cNvSpPr>
          <p:nvPr>
            <p:ph idx="1"/>
          </p:nvPr>
        </p:nvSpPr>
        <p:spPr>
          <a:xfrm>
            <a:off x="1776846" y="1035627"/>
            <a:ext cx="9861260" cy="5209309"/>
          </a:xfrm>
        </p:spPr>
        <p:txBody>
          <a:bodyPr>
            <a:noAutofit/>
          </a:bodyPr>
          <a:lstStyle/>
          <a:p>
            <a:pPr algn="just">
              <a:lnSpc>
                <a:spcPct val="150000"/>
              </a:lnSpc>
            </a:pPr>
            <a:r>
              <a:rPr lang="en-US" sz="1800" dirty="0"/>
              <a:t>In this new millennium, cyberspace and associated technologies have emerged as a major driving force. Because of cyberspace's features—its cheap entry prices, anonymity, vulnerability, and asymmetry—the phenomenon of power dissipation has emerged.</a:t>
            </a:r>
          </a:p>
          <a:p>
            <a:pPr algn="just">
              <a:lnSpc>
                <a:spcPct val="150000"/>
              </a:lnSpc>
            </a:pPr>
            <a:r>
              <a:rPr lang="en-US" sz="1800" dirty="0"/>
              <a:t> This suggests that private companies, </a:t>
            </a:r>
            <a:r>
              <a:rPr lang="en-US" sz="1800" dirty="0" err="1"/>
              <a:t>organised</a:t>
            </a:r>
            <a:r>
              <a:rPr lang="en-US" sz="1800" dirty="0"/>
              <a:t> criminal groups, individuals, and terrorist </a:t>
            </a:r>
            <a:r>
              <a:rPr lang="en-US" sz="1800" dirty="0" err="1"/>
              <a:t>organisations</a:t>
            </a:r>
            <a:r>
              <a:rPr lang="en-US" sz="1800" dirty="0"/>
              <a:t> are the new power brokers, although governments still play a significant role. Governments' ability to maintain national security will, of course, be unaffected by this occurrence.</a:t>
            </a:r>
          </a:p>
          <a:p>
            <a:pPr algn="just">
              <a:lnSpc>
                <a:spcPct val="150000"/>
              </a:lnSpc>
            </a:pPr>
            <a:r>
              <a:rPr lang="en-US" sz="1800" dirty="0"/>
              <a:t> Several methods exist for assessing this impact. The idea of safety comes first. Nowadays, the danger of a decline in the quality of life of citizens poses a greater threat to national security than traditional military concerns and internal/external border difficulties. </a:t>
            </a:r>
          </a:p>
          <a:p>
            <a:pPr algn="just">
              <a:lnSpc>
                <a:spcPct val="150000"/>
              </a:lnSpc>
            </a:pPr>
            <a:r>
              <a:rPr lang="en-US" sz="1800" dirty="0"/>
              <a:t>Second, the physical location of cyber threats is becoming irrelevant. There used to be a designated place where military dangers could be found. This made it easy to handle, at least from an identifying standpoint. The third factor is the seriousness of cyber dangers.</a:t>
            </a:r>
            <a:endParaRPr lang="en-IN" sz="1800" dirty="0"/>
          </a:p>
        </p:txBody>
      </p:sp>
    </p:spTree>
    <p:extLst>
      <p:ext uri="{BB962C8B-B14F-4D97-AF65-F5344CB8AC3E}">
        <p14:creationId xmlns:p14="http://schemas.microsoft.com/office/powerpoint/2010/main" val="35779145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Parallax</Template>
  <TotalTime>32</TotalTime>
  <Words>2352</Words>
  <Application>Microsoft Office PowerPoint</Application>
  <PresentationFormat>Widescreen</PresentationFormat>
  <Paragraphs>88</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Corbel</vt:lpstr>
      <vt:lpstr>Times New Roman</vt:lpstr>
      <vt:lpstr>Parallax</vt:lpstr>
      <vt:lpstr>A Comprehensive Review on Cyber-Attacks in Power Systems: Impact Analysis, Detection, and Cyber Security modules</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Intrusion Detection Systems (IDS)</vt:lpstr>
      <vt:lpstr>Machine Learning and Artificial Intelligence (AI)</vt:lpstr>
      <vt:lpstr>Access Control and Authentication</vt:lpstr>
      <vt:lpstr>Encryption and Secure Communication</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2024-11-30T10:28:01Z</dcterms:created>
  <dcterms:modified xsi:type="dcterms:W3CDTF">2024-11-30T11:00:41Z</dcterms:modified>
</cp:coreProperties>
</file>