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57A22-E887-4372-B0A6-F614EC7FFBFC}"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40447510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A57A22-E887-4372-B0A6-F614EC7FFBFC}"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3220351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A57A22-E887-4372-B0A6-F614EC7FFBFC}"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853348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1210132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A57A22-E887-4372-B0A6-F614EC7FFBFC}" type="datetimeFigureOut">
              <a:rPr lang="en-IN" smtClean="0"/>
              <a:t>30-11-2024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3028641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A57A22-E887-4372-B0A6-F614EC7FFBFC}"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2822759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A57A22-E887-4372-B0A6-F614EC7FFBFC}" type="datetimeFigureOut">
              <a:rPr lang="en-IN" smtClean="0"/>
              <a:t>30-11-2024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2087748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684423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978394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24241405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285849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71931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A57A22-E887-4372-B0A6-F614EC7FFBFC}"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880932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8A57A22-E887-4372-B0A6-F614EC7FFBFC}"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2741469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8A57A22-E887-4372-B0A6-F614EC7FFBFC}"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6539359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A57A22-E887-4372-B0A6-F614EC7FFBFC}"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37606174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A57A22-E887-4372-B0A6-F614EC7FFBFC}"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9FA5F3A-5194-4560-AC2F-4E88A14F3A04}" type="slidenum">
              <a:rPr lang="en-IN" smtClean="0"/>
              <a:t>‹#›</a:t>
            </a:fld>
            <a:endParaRPr lang="en-IN"/>
          </a:p>
        </p:txBody>
      </p:sp>
    </p:spTree>
    <p:extLst>
      <p:ext uri="{BB962C8B-B14F-4D97-AF65-F5344CB8AC3E}">
        <p14:creationId xmlns:p14="http://schemas.microsoft.com/office/powerpoint/2010/main" val="63186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8A57A22-E887-4372-B0A6-F614EC7FFBFC}" type="datetimeFigureOut">
              <a:rPr lang="en-IN" smtClean="0"/>
              <a:t>30-11-2024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9FA5F3A-5194-4560-AC2F-4E88A14F3A04}" type="slidenum">
              <a:rPr lang="en-IN" smtClean="0"/>
              <a:t>‹#›</a:t>
            </a:fld>
            <a:endParaRPr lang="en-IN"/>
          </a:p>
        </p:txBody>
      </p:sp>
    </p:spTree>
    <p:extLst>
      <p:ext uri="{BB962C8B-B14F-4D97-AF65-F5344CB8AC3E}">
        <p14:creationId xmlns:p14="http://schemas.microsoft.com/office/powerpoint/2010/main" val="23277591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6A10E-2479-5101-6AA1-F004819F6664}"/>
              </a:ext>
            </a:extLst>
          </p:cNvPr>
          <p:cNvSpPr>
            <a:spLocks noGrp="1"/>
          </p:cNvSpPr>
          <p:nvPr>
            <p:ph type="ctrTitle" idx="4294967295"/>
          </p:nvPr>
        </p:nvSpPr>
        <p:spPr>
          <a:xfrm>
            <a:off x="1122219" y="1932853"/>
            <a:ext cx="10102562" cy="2337810"/>
          </a:xfrm>
        </p:spPr>
        <p:txBody>
          <a:bodyPr>
            <a:normAutofit/>
          </a:bodyPr>
          <a:lstStyle/>
          <a:p>
            <a:r>
              <a:rPr lang="en-IN" sz="2400" b="0" dirty="0">
                <a:effectLst/>
              </a:rPr>
              <a:t>A Blockchain Oracle Interoperability Technique for Permissioned Blockchain</a:t>
            </a:r>
          </a:p>
        </p:txBody>
      </p:sp>
    </p:spTree>
    <p:extLst>
      <p:ext uri="{BB962C8B-B14F-4D97-AF65-F5344CB8AC3E}">
        <p14:creationId xmlns:p14="http://schemas.microsoft.com/office/powerpoint/2010/main" val="43051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FE98E-F846-4F7C-ADF2-6F2CC7EDD03E}"/>
              </a:ext>
            </a:extLst>
          </p:cNvPr>
          <p:cNvSpPr>
            <a:spLocks noGrp="1"/>
          </p:cNvSpPr>
          <p:nvPr>
            <p:ph type="title"/>
          </p:nvPr>
        </p:nvSpPr>
        <p:spPr>
          <a:xfrm>
            <a:off x="913795" y="-169718"/>
            <a:ext cx="10353761" cy="1326321"/>
          </a:xfrm>
        </p:spPr>
        <p:txBody>
          <a:bodyPr/>
          <a:lstStyle/>
          <a:p>
            <a:r>
              <a:rPr lang="en-US" b="1"/>
              <a:t>Abstract</a:t>
            </a:r>
            <a:endParaRPr lang="en-IN" dirty="0"/>
          </a:p>
        </p:txBody>
      </p:sp>
      <p:sp>
        <p:nvSpPr>
          <p:cNvPr id="3" name="Content Placeholder 2">
            <a:extLst>
              <a:ext uri="{FF2B5EF4-FFF2-40B4-BE49-F238E27FC236}">
                <a16:creationId xmlns:a16="http://schemas.microsoft.com/office/drawing/2014/main" id="{76B94DF3-0984-9FAD-0055-64B6DBDA031A}"/>
              </a:ext>
            </a:extLst>
          </p:cNvPr>
          <p:cNvSpPr>
            <a:spLocks noGrp="1"/>
          </p:cNvSpPr>
          <p:nvPr>
            <p:ph idx="1"/>
          </p:nvPr>
        </p:nvSpPr>
        <p:spPr>
          <a:xfrm>
            <a:off x="477982" y="898813"/>
            <a:ext cx="11073116" cy="5304560"/>
          </a:xfrm>
        </p:spPr>
        <p:txBody>
          <a:bodyPr>
            <a:noAutofit/>
          </a:bodyPr>
          <a:lstStyle/>
          <a:p>
            <a:pPr algn="just">
              <a:lnSpc>
                <a:spcPct val="150000"/>
              </a:lnSpc>
            </a:pPr>
            <a:r>
              <a:rPr lang="en-US" sz="1800" dirty="0"/>
              <a:t>Blockchain interoperability has become an essential requirement for the advancement of blockchain technology in numerous fields. Enterprise organizations are increasingly utilizing permissioned blockchains </a:t>
            </a:r>
            <a:r>
              <a:rPr lang="en-US" sz="1800" dirty="0">
                <a:effectLst/>
              </a:rPr>
              <a:t>to</a:t>
            </a:r>
            <a:r>
              <a:rPr lang="en-US" sz="1800" dirty="0"/>
              <a:t> manage and store their organizations’ data and transactions in a private immutable ledger. </a:t>
            </a:r>
          </a:p>
          <a:p>
            <a:pPr algn="just">
              <a:lnSpc>
                <a:spcPct val="150000"/>
              </a:lnSpc>
            </a:pPr>
            <a:r>
              <a:rPr lang="en-US" sz="1800" dirty="0"/>
              <a:t>Interoperability enables permissioned blockchain platforms to communicate and exchange information which is paramount for fully exploiting permissioned blockchains as facilitators for B2B applications. Additionally, the cross-network invocation of smart contracts under agreed conditions enhances business operations.</a:t>
            </a:r>
          </a:p>
          <a:p>
            <a:pPr algn="just">
              <a:lnSpc>
                <a:spcPct val="150000"/>
              </a:lnSpc>
            </a:pPr>
            <a:r>
              <a:rPr lang="en-US" sz="1800" dirty="0"/>
              <a:t> Blockchain oracles can enable permissioned blockchain interoperability and cross-network transactions in a seamless and private manner. However, they have not been studied in the literature as interoperability techniques between permission blockchains. </a:t>
            </a:r>
          </a:p>
        </p:txBody>
      </p:sp>
    </p:spTree>
    <p:extLst>
      <p:ext uri="{BB962C8B-B14F-4D97-AF65-F5344CB8AC3E}">
        <p14:creationId xmlns:p14="http://schemas.microsoft.com/office/powerpoint/2010/main" val="487255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032621-FC25-872F-BD43-D1E09D39BF44}"/>
              </a:ext>
            </a:extLst>
          </p:cNvPr>
          <p:cNvSpPr>
            <a:spLocks noGrp="1"/>
          </p:cNvSpPr>
          <p:nvPr>
            <p:ph idx="4294967295"/>
          </p:nvPr>
        </p:nvSpPr>
        <p:spPr>
          <a:xfrm>
            <a:off x="654626" y="495300"/>
            <a:ext cx="10353675" cy="3695700"/>
          </a:xfrm>
        </p:spPr>
        <p:txBody>
          <a:bodyPr/>
          <a:lstStyle/>
          <a:p>
            <a:pPr algn="just">
              <a:lnSpc>
                <a:spcPct val="150000"/>
              </a:lnSpc>
            </a:pPr>
            <a:r>
              <a:rPr lang="en-US" sz="1800" dirty="0"/>
              <a:t>This study proposes a blockchain oracle interoperability technique designed specifically for permissioned blockchain platforms. </a:t>
            </a:r>
          </a:p>
          <a:p>
            <a:pPr algn="just">
              <a:lnSpc>
                <a:spcPct val="150000"/>
              </a:lnSpc>
            </a:pPr>
            <a:r>
              <a:rPr lang="en-US" sz="1800" dirty="0"/>
              <a:t>We presented the architecture of the blockchain oracle interoperability technique and a prototypical implementation to demonstrate the practicality of the proposed technique. In addition, we obtained cross-network transaction latency measurements and analyzed the results. </a:t>
            </a:r>
            <a:endParaRPr lang="en-IN" sz="1800" dirty="0"/>
          </a:p>
          <a:p>
            <a:endParaRPr lang="en-IN" dirty="0"/>
          </a:p>
        </p:txBody>
      </p:sp>
    </p:spTree>
    <p:extLst>
      <p:ext uri="{BB962C8B-B14F-4D97-AF65-F5344CB8AC3E}">
        <p14:creationId xmlns:p14="http://schemas.microsoft.com/office/powerpoint/2010/main" val="3975522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6C232-B472-A524-64BC-70FFA9FEFADB}"/>
              </a:ext>
            </a:extLst>
          </p:cNvPr>
          <p:cNvSpPr>
            <a:spLocks noGrp="1"/>
          </p:cNvSpPr>
          <p:nvPr>
            <p:ph type="title"/>
          </p:nvPr>
        </p:nvSpPr>
        <p:spPr>
          <a:xfrm>
            <a:off x="913795" y="-138545"/>
            <a:ext cx="10353761" cy="1326321"/>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D90BE0CB-FE22-DB29-5660-573FF451564F}"/>
              </a:ext>
            </a:extLst>
          </p:cNvPr>
          <p:cNvSpPr>
            <a:spLocks noGrp="1"/>
          </p:cNvSpPr>
          <p:nvPr>
            <p:ph idx="1"/>
          </p:nvPr>
        </p:nvSpPr>
        <p:spPr>
          <a:xfrm>
            <a:off x="913795" y="957569"/>
            <a:ext cx="10721860" cy="4942861"/>
          </a:xfrm>
        </p:spPr>
        <p:txBody>
          <a:bodyPr>
            <a:noAutofit/>
          </a:bodyPr>
          <a:lstStyle/>
          <a:p>
            <a:pPr algn="just"/>
            <a:r>
              <a:rPr lang="en-US" sz="1800" dirty="0">
                <a:effectLst/>
              </a:rPr>
              <a:t>first blockchain interoperability project. The main contributions of this paper are: </a:t>
            </a:r>
          </a:p>
          <a:p>
            <a:pPr marL="457200" indent="-457200" algn="just">
              <a:buAutoNum type="arabicParenR"/>
            </a:pPr>
            <a:r>
              <a:rPr lang="en-US" sz="1800" dirty="0">
                <a:effectLst/>
              </a:rPr>
              <a:t>the identification of patterns in existing blockchain interoperability solutions by observing 35 blockchain interoperability solutions, </a:t>
            </a:r>
          </a:p>
          <a:p>
            <a:pPr marL="457200" indent="-457200" algn="just">
              <a:buAutoNum type="arabicParenR"/>
            </a:pPr>
            <a:r>
              <a:rPr lang="en-US" sz="1800" dirty="0">
                <a:effectLst/>
              </a:rPr>
              <a:t> a specification of these patterns using the Alexandrian template, and </a:t>
            </a:r>
          </a:p>
          <a:p>
            <a:pPr marL="457200" indent="-457200" algn="just">
              <a:buAutoNum type="arabicParenR"/>
            </a:pPr>
            <a:r>
              <a:rPr lang="en-US" sz="1800" dirty="0">
                <a:effectLst/>
              </a:rPr>
              <a:t>an evaluation using semi-structured interviews conducted to five blockchain experts to evaluate clarity, completeness, and utility of the patterns.</a:t>
            </a:r>
          </a:p>
          <a:p>
            <a:pPr algn="just"/>
            <a:r>
              <a:rPr lang="en-US" sz="1800" dirty="0">
                <a:effectLst/>
              </a:rPr>
              <a:t> The remainder of the paper is </a:t>
            </a:r>
            <a:r>
              <a:rPr lang="en-US" sz="1800" dirty="0" err="1">
                <a:effectLst/>
              </a:rPr>
              <a:t>organised</a:t>
            </a:r>
            <a:r>
              <a:rPr lang="en-US" sz="1800" dirty="0">
                <a:effectLst/>
              </a:rPr>
              <a:t> as follows. Section II provides background concepts. Section III describes the research approach. </a:t>
            </a:r>
          </a:p>
          <a:p>
            <a:pPr algn="just"/>
            <a:r>
              <a:rPr lang="en-US" sz="1800" dirty="0">
                <a:effectLst/>
              </a:rPr>
              <a:t>Section IV describes the identified design patterns. Section V presents the results of the evaluation and discussion. Section VI </a:t>
            </a:r>
            <a:r>
              <a:rPr lang="en-US" sz="1800" dirty="0" err="1">
                <a:effectLst/>
              </a:rPr>
              <a:t>analysed</a:t>
            </a:r>
            <a:r>
              <a:rPr lang="en-US" sz="1800" dirty="0">
                <a:effectLst/>
              </a:rPr>
              <a:t> the related work. Finally, Section VII presents conclusions and future work.</a:t>
            </a:r>
            <a:endParaRPr lang="en-IN" sz="1800" dirty="0">
              <a:effectLst/>
            </a:endParaRPr>
          </a:p>
        </p:txBody>
      </p:sp>
    </p:spTree>
    <p:extLst>
      <p:ext uri="{BB962C8B-B14F-4D97-AF65-F5344CB8AC3E}">
        <p14:creationId xmlns:p14="http://schemas.microsoft.com/office/powerpoint/2010/main" val="800666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FC33C-E733-80A0-1538-0FE748C53872}"/>
              </a:ext>
            </a:extLst>
          </p:cNvPr>
          <p:cNvSpPr>
            <a:spLocks noGrp="1"/>
          </p:cNvSpPr>
          <p:nvPr>
            <p:ph type="title"/>
          </p:nvPr>
        </p:nvSpPr>
        <p:spPr>
          <a:xfrm>
            <a:off x="1059268" y="-259521"/>
            <a:ext cx="10353761" cy="1326321"/>
          </a:xfrm>
        </p:spPr>
        <p:txBody>
          <a:bodyPr/>
          <a:lstStyle/>
          <a:p>
            <a:r>
              <a:rPr lang="en-US"/>
              <a:t>Existing System</a:t>
            </a:r>
            <a:endParaRPr lang="en-IN"/>
          </a:p>
        </p:txBody>
      </p:sp>
      <p:sp>
        <p:nvSpPr>
          <p:cNvPr id="3" name="Content Placeholder 2">
            <a:extLst>
              <a:ext uri="{FF2B5EF4-FFF2-40B4-BE49-F238E27FC236}">
                <a16:creationId xmlns:a16="http://schemas.microsoft.com/office/drawing/2014/main" id="{256C15FB-7C6B-5A73-F78C-C9479ADE36C2}"/>
              </a:ext>
            </a:extLst>
          </p:cNvPr>
          <p:cNvSpPr>
            <a:spLocks noGrp="1"/>
          </p:cNvSpPr>
          <p:nvPr>
            <p:ph idx="1"/>
          </p:nvPr>
        </p:nvSpPr>
        <p:spPr>
          <a:xfrm>
            <a:off x="913794" y="973282"/>
            <a:ext cx="10353762" cy="4724400"/>
          </a:xfrm>
        </p:spPr>
        <p:txBody>
          <a:bodyPr>
            <a:normAutofit/>
          </a:bodyPr>
          <a:lstStyle/>
          <a:p>
            <a:pPr algn="just">
              <a:lnSpc>
                <a:spcPct val="150000"/>
              </a:lnSpc>
            </a:pPr>
            <a:r>
              <a:rPr lang="en-US" sz="1800" dirty="0">
                <a:effectLst/>
              </a:rPr>
              <a:t>They can also invoke other Smart contracts or transfer digital assets from one user to another. Smart contracts can only use its local data as they follow the closed-world assumption of blockchain computation.</a:t>
            </a:r>
          </a:p>
          <a:p>
            <a:pPr algn="just">
              <a:lnSpc>
                <a:spcPct val="150000"/>
              </a:lnSpc>
            </a:pPr>
            <a:r>
              <a:rPr lang="en-US" sz="1800" dirty="0">
                <a:effectLst/>
              </a:rPr>
              <a:t> In case they require data from external systems, they need to use Oracles to import these data. Oracles are a trusted third party that may have many forms. </a:t>
            </a:r>
          </a:p>
          <a:p>
            <a:pPr algn="just">
              <a:lnSpc>
                <a:spcPct val="150000"/>
              </a:lnSpc>
            </a:pPr>
            <a:r>
              <a:rPr lang="en-US" sz="1800" dirty="0">
                <a:effectLst/>
              </a:rPr>
              <a:t>Oracles can be normal users that submit external data to the Smart Contract </a:t>
            </a:r>
            <a:r>
              <a:rPr lang="en-US" sz="1800" dirty="0" err="1">
                <a:effectLst/>
              </a:rPr>
              <a:t>sor</a:t>
            </a:r>
            <a:r>
              <a:rPr lang="en-US" sz="1800" dirty="0">
                <a:effectLst/>
              </a:rPr>
              <a:t> they can be </a:t>
            </a:r>
            <a:r>
              <a:rPr lang="en-US" sz="1800" dirty="0" err="1">
                <a:effectLst/>
              </a:rPr>
              <a:t>specialised</a:t>
            </a:r>
            <a:r>
              <a:rPr lang="en-US" sz="1800" dirty="0">
                <a:effectLst/>
              </a:rPr>
              <a:t> software that invoke the Smart Contracts to provide these data. Chainlink1 is an example of an Oracle.</a:t>
            </a:r>
            <a:endParaRPr lang="en-IN" sz="1800" dirty="0">
              <a:effectLst/>
            </a:endParaRPr>
          </a:p>
        </p:txBody>
      </p:sp>
    </p:spTree>
    <p:extLst>
      <p:ext uri="{BB962C8B-B14F-4D97-AF65-F5344CB8AC3E}">
        <p14:creationId xmlns:p14="http://schemas.microsoft.com/office/powerpoint/2010/main" val="2987226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B3AB1-193E-B34A-8B0F-AFB4D67436D6}"/>
              </a:ext>
            </a:extLst>
          </p:cNvPr>
          <p:cNvSpPr>
            <a:spLocks noGrp="1"/>
          </p:cNvSpPr>
          <p:nvPr>
            <p:ph type="title"/>
          </p:nvPr>
        </p:nvSpPr>
        <p:spPr>
          <a:xfrm>
            <a:off x="1059268" y="-259521"/>
            <a:ext cx="10353761" cy="1326321"/>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893B60D5-0F7D-0CC6-EF61-ACE95632B8E5}"/>
              </a:ext>
            </a:extLst>
          </p:cNvPr>
          <p:cNvSpPr>
            <a:spLocks noGrp="1"/>
          </p:cNvSpPr>
          <p:nvPr>
            <p:ph idx="1"/>
          </p:nvPr>
        </p:nvSpPr>
        <p:spPr>
          <a:xfrm>
            <a:off x="488373" y="633845"/>
            <a:ext cx="11232572" cy="6151419"/>
          </a:xfrm>
        </p:spPr>
        <p:txBody>
          <a:bodyPr>
            <a:noAutofit/>
          </a:bodyPr>
          <a:lstStyle/>
          <a:p>
            <a:pPr algn="just">
              <a:lnSpc>
                <a:spcPct val="150000"/>
              </a:lnSpc>
            </a:pPr>
            <a:r>
              <a:rPr lang="en-US" sz="1800" b="1" dirty="0"/>
              <a:t>Dependency on Oracle Providers:</a:t>
            </a:r>
            <a:r>
              <a:rPr lang="en-US" sz="1800" dirty="0"/>
              <a:t> In a permissioned blockchain, oracles may come from centralized sources or trusted entities. This creates a centralization risk, as the integrity of the smart contract is dependent on a single point of failure. If the oracle is compromised or provides incorrect data, it could undermine the trust in the entire blockchain system.</a:t>
            </a:r>
          </a:p>
          <a:p>
            <a:pPr algn="just">
              <a:lnSpc>
                <a:spcPct val="150000"/>
              </a:lnSpc>
            </a:pPr>
            <a:r>
              <a:rPr lang="en-US" sz="1800" b="1" dirty="0"/>
              <a:t>Data Integrity Issues:</a:t>
            </a:r>
            <a:r>
              <a:rPr lang="en-US" sz="1800" dirty="0"/>
              <a:t> Since oracles pull data from external sources, any discrepancy in how data is collected, processed, or transmitted to the blockchain could lead to inaccuracies in the contract execution. This could lead to disputes or financial losses.</a:t>
            </a:r>
          </a:p>
          <a:p>
            <a:pPr algn="just">
              <a:lnSpc>
                <a:spcPct val="150000"/>
              </a:lnSpc>
            </a:pPr>
            <a:r>
              <a:rPr lang="en-US" sz="1800" b="1" dirty="0"/>
              <a:t>Vendor Lock-in:</a:t>
            </a:r>
            <a:r>
              <a:rPr lang="en-US" sz="1800" dirty="0"/>
              <a:t> Since oracles in permissioned blockchains are often tied to specific vendors or solutions, there could be a risk of becoming reliant on a specific oracle provider, limiting flexibility and the ability to switch to better or more secure alternatives in the future.</a:t>
            </a:r>
          </a:p>
          <a:p>
            <a:pPr algn="just">
              <a:lnSpc>
                <a:spcPct val="150000"/>
              </a:lnSpc>
            </a:pPr>
            <a:r>
              <a:rPr lang="en-US" sz="1800" b="1" dirty="0"/>
              <a:t>Loss of Confidentiality in Permissioned Blockchains:</a:t>
            </a:r>
            <a:r>
              <a:rPr lang="en-US" sz="1800" dirty="0"/>
              <a:t> Even though permissioned blockchains are designed for enterprise-level use with higher privacy control, interacting with oracles might expose more information than necessary, potentially violating confidentiality agreements or privacy requirements.</a:t>
            </a:r>
            <a:endParaRPr lang="en-IN" sz="1800" dirty="0"/>
          </a:p>
        </p:txBody>
      </p:sp>
    </p:spTree>
    <p:extLst>
      <p:ext uri="{BB962C8B-B14F-4D97-AF65-F5344CB8AC3E}">
        <p14:creationId xmlns:p14="http://schemas.microsoft.com/office/powerpoint/2010/main" val="1450709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E655A-AE6D-B8D3-4B2E-083AC7093EF3}"/>
              </a:ext>
            </a:extLst>
          </p:cNvPr>
          <p:cNvSpPr>
            <a:spLocks noGrp="1"/>
          </p:cNvSpPr>
          <p:nvPr>
            <p:ph type="title"/>
          </p:nvPr>
        </p:nvSpPr>
        <p:spPr>
          <a:xfrm>
            <a:off x="1194349" y="-259521"/>
            <a:ext cx="10353761" cy="1326321"/>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5B4C947D-BCA1-4E89-181E-0EC203881678}"/>
              </a:ext>
            </a:extLst>
          </p:cNvPr>
          <p:cNvSpPr>
            <a:spLocks noGrp="1"/>
          </p:cNvSpPr>
          <p:nvPr>
            <p:ph idx="1"/>
          </p:nvPr>
        </p:nvSpPr>
        <p:spPr>
          <a:xfrm>
            <a:off x="540328" y="779317"/>
            <a:ext cx="11388436" cy="5943601"/>
          </a:xfrm>
        </p:spPr>
        <p:txBody>
          <a:bodyPr>
            <a:normAutofit fontScale="55000" lnSpcReduction="20000"/>
          </a:bodyPr>
          <a:lstStyle/>
          <a:p>
            <a:pPr algn="just">
              <a:lnSpc>
                <a:spcPct val="170000"/>
              </a:lnSpc>
            </a:pPr>
            <a:r>
              <a:rPr lang="en-US" sz="3300" dirty="0">
                <a:effectLst/>
              </a:rPr>
              <a:t>The system introduces a modular architecture composed of several key components, including the </a:t>
            </a:r>
            <a:r>
              <a:rPr lang="en-US" sz="3300" b="1" dirty="0">
                <a:effectLst/>
              </a:rPr>
              <a:t>Oracle Data Source Module</a:t>
            </a:r>
            <a:r>
              <a:rPr lang="en-US" sz="3300" dirty="0">
                <a:effectLst/>
              </a:rPr>
              <a:t> for retrieving off-chain data from trusted external sources, and the </a:t>
            </a:r>
            <a:r>
              <a:rPr lang="en-US" sz="3300" b="1" dirty="0">
                <a:effectLst/>
              </a:rPr>
              <a:t>Data Validation and Aggregation Module</a:t>
            </a:r>
            <a:r>
              <a:rPr lang="en-US" sz="3300" dirty="0">
                <a:effectLst/>
              </a:rPr>
              <a:t> for ensuring the integrity and consistency of the data before it enters the blockchain ecosystem. </a:t>
            </a:r>
          </a:p>
          <a:p>
            <a:pPr algn="just">
              <a:lnSpc>
                <a:spcPct val="170000"/>
              </a:lnSpc>
            </a:pPr>
            <a:r>
              <a:rPr lang="en-US" sz="3300" dirty="0">
                <a:effectLst/>
              </a:rPr>
              <a:t>The </a:t>
            </a:r>
            <a:r>
              <a:rPr lang="en-US" sz="3300" b="1" dirty="0">
                <a:effectLst/>
              </a:rPr>
              <a:t>Oracle Gateway Module</a:t>
            </a:r>
            <a:r>
              <a:rPr lang="en-US" sz="3300" dirty="0">
                <a:effectLst/>
              </a:rPr>
              <a:t> facilitates communication between the permissioned blockchain and external oracles, converting and standardizing data to meet blockchain requirements.</a:t>
            </a:r>
          </a:p>
          <a:p>
            <a:pPr algn="just">
              <a:lnSpc>
                <a:spcPct val="170000"/>
              </a:lnSpc>
            </a:pPr>
            <a:r>
              <a:rPr lang="en-US" sz="3300" dirty="0">
                <a:effectLst/>
              </a:rPr>
              <a:t> A critical component of the system is the </a:t>
            </a:r>
            <a:r>
              <a:rPr lang="en-US" sz="3300" b="1" dirty="0">
                <a:effectLst/>
              </a:rPr>
              <a:t>Smart Contract Interface Module</a:t>
            </a:r>
            <a:r>
              <a:rPr lang="en-US" sz="3300" dirty="0">
                <a:effectLst/>
              </a:rPr>
              <a:t>, which allows external data to trigger contract execution and influence decision-making within the blockchain network.</a:t>
            </a:r>
          </a:p>
          <a:p>
            <a:pPr algn="just">
              <a:lnSpc>
                <a:spcPct val="170000"/>
              </a:lnSpc>
            </a:pPr>
            <a:r>
              <a:rPr lang="en-US" sz="3300" dirty="0">
                <a:effectLst/>
              </a:rPr>
              <a:t>To ensure data privacy and security, the </a:t>
            </a:r>
            <a:r>
              <a:rPr lang="en-US" sz="3300" b="1" dirty="0">
                <a:effectLst/>
              </a:rPr>
              <a:t>Data Privacy and Security Module</a:t>
            </a:r>
            <a:r>
              <a:rPr lang="en-US" sz="3300" dirty="0">
                <a:effectLst/>
              </a:rPr>
              <a:t> employs encryption, digital signatures, and privacy-preserving technologies like zero-knowledge proofs (ZKPs) to protect sensitive information during transmission.</a:t>
            </a:r>
          </a:p>
          <a:p>
            <a:endParaRPr lang="en-IN" dirty="0"/>
          </a:p>
        </p:txBody>
      </p:sp>
    </p:spTree>
    <p:extLst>
      <p:ext uri="{BB962C8B-B14F-4D97-AF65-F5344CB8AC3E}">
        <p14:creationId xmlns:p14="http://schemas.microsoft.com/office/powerpoint/2010/main" val="384215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CBD1E-57B7-0A2D-FE4F-41C2B0C360D8}"/>
              </a:ext>
            </a:extLst>
          </p:cNvPr>
          <p:cNvSpPr>
            <a:spLocks noGrp="1"/>
          </p:cNvSpPr>
          <p:nvPr>
            <p:ph type="title"/>
          </p:nvPr>
        </p:nvSpPr>
        <p:spPr>
          <a:xfrm>
            <a:off x="944364" y="-259521"/>
            <a:ext cx="10353761" cy="1326321"/>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142AA007-EA88-1FB0-528A-D81BEF518ACB}"/>
              </a:ext>
            </a:extLst>
          </p:cNvPr>
          <p:cNvSpPr>
            <a:spLocks noGrp="1"/>
          </p:cNvSpPr>
          <p:nvPr>
            <p:ph idx="1"/>
          </p:nvPr>
        </p:nvSpPr>
        <p:spPr>
          <a:xfrm>
            <a:off x="690821" y="675409"/>
            <a:ext cx="10810357" cy="5715000"/>
          </a:xfrm>
        </p:spPr>
        <p:txBody>
          <a:bodyPr>
            <a:noAutofit/>
          </a:bodyPr>
          <a:lstStyle/>
          <a:p>
            <a:pPr algn="just">
              <a:lnSpc>
                <a:spcPct val="150000"/>
              </a:lnSpc>
            </a:pPr>
            <a:r>
              <a:rPr lang="en-US" sz="1800" b="1" dirty="0"/>
              <a:t>Wide Range of Data Sources:</a:t>
            </a:r>
            <a:r>
              <a:rPr lang="en-US" sz="1800" dirty="0"/>
              <a:t> With interoperability between multiple oracles, permissioned blockchains can source data from diverse providers, enhancing the variety and reliability of the data available to the blockchain network.</a:t>
            </a:r>
          </a:p>
          <a:p>
            <a:pPr algn="just">
              <a:lnSpc>
                <a:spcPct val="150000"/>
              </a:lnSpc>
            </a:pPr>
            <a:r>
              <a:rPr lang="en-US" sz="1800" b="1" dirty="0"/>
              <a:t>Increased Decision-Making Capability:</a:t>
            </a:r>
            <a:r>
              <a:rPr lang="en-US" sz="1800" dirty="0"/>
              <a:t> Oracles facilitate smarter, more adaptive contract execution, where decisions can be made based on dynamic conditions. This increases the scope and functionality of permissioned blockchains, making them more responsive to real-world changes.</a:t>
            </a:r>
          </a:p>
          <a:p>
            <a:pPr algn="just">
              <a:lnSpc>
                <a:spcPct val="150000"/>
              </a:lnSpc>
            </a:pPr>
            <a:r>
              <a:rPr lang="en-US" sz="1800" b="1" dirty="0"/>
              <a:t>Oracle Aggregation for Data Consensus:</a:t>
            </a:r>
            <a:r>
              <a:rPr lang="en-US" sz="1800" dirty="0"/>
              <a:t> When multiple oracles are used to source the same data, the results can be cross-checked, and a consensus can be reached. This reduces the risk of manipulation or errors from any single oracle and builds more confidence in the data’s accuracy.</a:t>
            </a:r>
          </a:p>
          <a:p>
            <a:pPr algn="just">
              <a:lnSpc>
                <a:spcPct val="150000"/>
              </a:lnSpc>
            </a:pPr>
            <a:r>
              <a:rPr lang="en-US" sz="1800" b="1" dirty="0"/>
              <a:t>Redundancy and Reliability:</a:t>
            </a:r>
            <a:r>
              <a:rPr lang="en-US" sz="1800" dirty="0"/>
              <a:t> By integrating multiple oracles that source data from different platforms, businesses can achieve redundancy, improving the availability and reliability of external data feeds to the blockchain.</a:t>
            </a:r>
            <a:endParaRPr lang="en-IN" sz="1800" dirty="0"/>
          </a:p>
        </p:txBody>
      </p:sp>
    </p:spTree>
    <p:extLst>
      <p:ext uri="{BB962C8B-B14F-4D97-AF65-F5344CB8AC3E}">
        <p14:creationId xmlns:p14="http://schemas.microsoft.com/office/powerpoint/2010/main" val="3418143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209C7-E4B3-9097-16F6-B1EAC3C84D60}"/>
              </a:ext>
            </a:extLst>
          </p:cNvPr>
          <p:cNvSpPr>
            <a:spLocks noGrp="1"/>
          </p:cNvSpPr>
          <p:nvPr>
            <p:ph type="title"/>
          </p:nvPr>
        </p:nvSpPr>
        <p:spPr>
          <a:xfrm>
            <a:off x="913795" y="-169718"/>
            <a:ext cx="10353761" cy="1326321"/>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CC87D6C0-F698-B16C-00F5-DDFA63E78382}"/>
              </a:ext>
            </a:extLst>
          </p:cNvPr>
          <p:cNvSpPr>
            <a:spLocks noGrp="1"/>
          </p:cNvSpPr>
          <p:nvPr>
            <p:ph idx="1"/>
          </p:nvPr>
        </p:nvSpPr>
        <p:spPr>
          <a:xfrm>
            <a:off x="758406" y="959176"/>
            <a:ext cx="10830792" cy="6961909"/>
          </a:xfrm>
        </p:spPr>
        <p:txBody>
          <a:bodyPr>
            <a:noAutofit/>
          </a:bodyPr>
          <a:lstStyle/>
          <a:p>
            <a:pPr algn="just">
              <a:lnSpc>
                <a:spcPct val="150000"/>
              </a:lnSpc>
            </a:pPr>
            <a:r>
              <a:rPr lang="en-US" sz="1800" dirty="0">
                <a:effectLst/>
              </a:rPr>
              <a:t>Design patterns are best practices for known problems in a specific context, and several design patterns have been specified on different domains (e.g. object oriented programming and software architecture). Blockchain domain is not the exception, and some patterns have been specified [1], [2]. </a:t>
            </a:r>
          </a:p>
          <a:p>
            <a:pPr algn="just">
              <a:lnSpc>
                <a:spcPct val="150000"/>
              </a:lnSpc>
            </a:pPr>
            <a:r>
              <a:rPr lang="en-US" sz="1800" dirty="0">
                <a:effectLst/>
              </a:rPr>
              <a:t>Blockchain interoperability is a recent research area, as blockchains are silos of information that cannot interoperate with each other or other software systems [3], [4]. It is a challenge for a blockchain to communicate with another software system or accept data [5]. </a:t>
            </a:r>
          </a:p>
          <a:p>
            <a:pPr algn="just">
              <a:lnSpc>
                <a:spcPct val="150000"/>
              </a:lnSpc>
            </a:pPr>
            <a:r>
              <a:rPr lang="en-US" sz="1800" dirty="0">
                <a:effectLst/>
              </a:rPr>
              <a:t>In recent years, the academic and industry community has proposed several solutions to deal with this challenge [4]. </a:t>
            </a:r>
          </a:p>
          <a:p>
            <a:pPr algn="just">
              <a:lnSpc>
                <a:spcPct val="150000"/>
              </a:lnSpc>
            </a:pPr>
            <a:r>
              <a:rPr lang="en-US" sz="1800" dirty="0">
                <a:effectLst/>
              </a:rPr>
              <a:t>An observer can note that these solutions share some similarities with each other, and some of them may be identified as common practices to recurrent problems (i.e. patterns). However, to the best of our knowledge, no design patterns or best practices have been proposed to help software architects build these types of solution. </a:t>
            </a:r>
          </a:p>
        </p:txBody>
      </p:sp>
    </p:spTree>
    <p:extLst>
      <p:ext uri="{BB962C8B-B14F-4D97-AF65-F5344CB8AC3E}">
        <p14:creationId xmlns:p14="http://schemas.microsoft.com/office/powerpoint/2010/main" val="109243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E0B321-5688-C667-2A94-D313538D4F14}"/>
              </a:ext>
            </a:extLst>
          </p:cNvPr>
          <p:cNvSpPr>
            <a:spLocks noGrp="1"/>
          </p:cNvSpPr>
          <p:nvPr>
            <p:ph idx="4294967295"/>
          </p:nvPr>
        </p:nvSpPr>
        <p:spPr>
          <a:xfrm>
            <a:off x="394854" y="424296"/>
            <a:ext cx="11191010" cy="6009408"/>
          </a:xfrm>
        </p:spPr>
        <p:txBody>
          <a:bodyPr>
            <a:noAutofit/>
          </a:bodyPr>
          <a:lstStyle/>
          <a:p>
            <a:pPr algn="just">
              <a:lnSpc>
                <a:spcPct val="150000"/>
              </a:lnSpc>
            </a:pPr>
            <a:r>
              <a:rPr lang="en-US" sz="1800" dirty="0">
                <a:effectLst/>
              </a:rPr>
              <a:t>Taking into account all this, this work poses the following research question: What patterns can be identified from existing blockchain interoperability solutions? To answer this question, we </a:t>
            </a:r>
            <a:r>
              <a:rPr lang="en-US" sz="1800" dirty="0" err="1">
                <a:effectLst/>
              </a:rPr>
              <a:t>analysed</a:t>
            </a:r>
            <a:r>
              <a:rPr lang="en-US" sz="1800" dirty="0">
                <a:effectLst/>
              </a:rPr>
              <a:t> 35 blockchain interoperability solutions and identified six patterns. </a:t>
            </a:r>
          </a:p>
          <a:p>
            <a:pPr algn="just">
              <a:lnSpc>
                <a:spcPct val="150000"/>
              </a:lnSpc>
            </a:pPr>
            <a:r>
              <a:rPr lang="en-US" sz="1800" dirty="0">
                <a:effectLst/>
              </a:rPr>
              <a:t>Each pattern was specified following the Alexandrian template [6] and qualitative methods were used to evaluate them. Semi-structured</a:t>
            </a:r>
            <a:endParaRPr lang="en-IN" sz="1800" dirty="0">
              <a:effectLst/>
            </a:endParaRPr>
          </a:p>
          <a:p>
            <a:pPr algn="just">
              <a:lnSpc>
                <a:spcPct val="150000"/>
              </a:lnSpc>
            </a:pPr>
            <a:r>
              <a:rPr lang="en-US" sz="1800" dirty="0"/>
              <a:t>interviews were conducted to five blockchain experts to evaluate clarity, completeness and utility of the patterns. The results show that there exist patterns in blockchain interoperability solutions. </a:t>
            </a:r>
          </a:p>
          <a:p>
            <a:pPr algn="just">
              <a:lnSpc>
                <a:spcPct val="150000"/>
              </a:lnSpc>
            </a:pPr>
            <a:r>
              <a:rPr lang="en-US" sz="1800" dirty="0"/>
              <a:t>All interviewees identified two patterns or more and all patterns were identified by at least one interviewee. The results also show that the patterns had different levels of confidence related to clarity, completeness, and utility. </a:t>
            </a:r>
          </a:p>
          <a:p>
            <a:pPr algn="just">
              <a:lnSpc>
                <a:spcPct val="150000"/>
              </a:lnSpc>
            </a:pPr>
            <a:r>
              <a:rPr lang="en-US" sz="1800" dirty="0"/>
              <a:t>For example, one pattern (i.e. Light Client) was not clear enough and not understood by most of the interviewees. All interviewees considered the patterns to be a good contribution, but could be improved and suggested some improvements to be more complete.</a:t>
            </a:r>
            <a:endParaRPr lang="en-IN" sz="1800" dirty="0"/>
          </a:p>
        </p:txBody>
      </p:sp>
    </p:spTree>
    <p:extLst>
      <p:ext uri="{BB962C8B-B14F-4D97-AF65-F5344CB8AC3E}">
        <p14:creationId xmlns:p14="http://schemas.microsoft.com/office/powerpoint/2010/main" val="4080482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53D00-E14E-B09C-3049-F03E55551845}"/>
              </a:ext>
            </a:extLst>
          </p:cNvPr>
          <p:cNvSpPr>
            <a:spLocks noGrp="1"/>
          </p:cNvSpPr>
          <p:nvPr>
            <p:ph type="title"/>
          </p:nvPr>
        </p:nvSpPr>
        <p:spPr>
          <a:xfrm>
            <a:off x="991855" y="-259521"/>
            <a:ext cx="10353761" cy="1326321"/>
          </a:xfrm>
        </p:spPr>
        <p:txBody>
          <a:bodyPr/>
          <a:lstStyle/>
          <a:p>
            <a:r>
              <a:rPr lang="en-IN" dirty="0"/>
              <a:t>MODULES</a:t>
            </a:r>
          </a:p>
        </p:txBody>
      </p:sp>
      <p:sp>
        <p:nvSpPr>
          <p:cNvPr id="3" name="Content Placeholder 2">
            <a:extLst>
              <a:ext uri="{FF2B5EF4-FFF2-40B4-BE49-F238E27FC236}">
                <a16:creationId xmlns:a16="http://schemas.microsoft.com/office/drawing/2014/main" id="{D0F6C115-C017-4450-43B9-2E922D4828DD}"/>
              </a:ext>
            </a:extLst>
          </p:cNvPr>
          <p:cNvSpPr>
            <a:spLocks noGrp="1"/>
          </p:cNvSpPr>
          <p:nvPr>
            <p:ph idx="1"/>
          </p:nvPr>
        </p:nvSpPr>
        <p:spPr>
          <a:xfrm>
            <a:off x="1412559" y="1337528"/>
            <a:ext cx="10353762" cy="3695136"/>
          </a:xfrm>
        </p:spPr>
        <p:txBody>
          <a:bodyPr>
            <a:normAutofit/>
          </a:bodyPr>
          <a:lstStyle/>
          <a:p>
            <a:pPr algn="just">
              <a:lnSpc>
                <a:spcPct val="150000"/>
              </a:lnSpc>
            </a:pPr>
            <a:r>
              <a:rPr lang="en-IN" sz="2400" dirty="0"/>
              <a:t>Oracle Data Source Module</a:t>
            </a:r>
          </a:p>
          <a:p>
            <a:pPr algn="just">
              <a:lnSpc>
                <a:spcPct val="150000"/>
              </a:lnSpc>
            </a:pPr>
            <a:r>
              <a:rPr lang="en-US" sz="2400" dirty="0"/>
              <a:t>Data Validation and Aggregation Module</a:t>
            </a:r>
            <a:endParaRPr lang="en-IN" sz="2400" dirty="0"/>
          </a:p>
          <a:p>
            <a:pPr algn="just">
              <a:lnSpc>
                <a:spcPct val="150000"/>
              </a:lnSpc>
            </a:pPr>
            <a:r>
              <a:rPr lang="en-IN" sz="2400" dirty="0"/>
              <a:t>Oracle Gateway/Interface Module</a:t>
            </a:r>
          </a:p>
          <a:p>
            <a:pPr algn="just">
              <a:lnSpc>
                <a:spcPct val="150000"/>
              </a:lnSpc>
            </a:pPr>
            <a:r>
              <a:rPr lang="en-IN" sz="2400" dirty="0"/>
              <a:t>Smart Contract Interface Module</a:t>
            </a:r>
          </a:p>
        </p:txBody>
      </p:sp>
    </p:spTree>
    <p:extLst>
      <p:ext uri="{BB962C8B-B14F-4D97-AF65-F5344CB8AC3E}">
        <p14:creationId xmlns:p14="http://schemas.microsoft.com/office/powerpoint/2010/main" val="3881615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9EBD3-FA4F-3523-BEA1-23CAAA4B588B}"/>
              </a:ext>
            </a:extLst>
          </p:cNvPr>
          <p:cNvSpPr>
            <a:spLocks noGrp="1"/>
          </p:cNvSpPr>
          <p:nvPr>
            <p:ph type="title"/>
          </p:nvPr>
        </p:nvSpPr>
        <p:spPr>
          <a:xfrm>
            <a:off x="913795" y="204355"/>
            <a:ext cx="10353761" cy="1326321"/>
          </a:xfrm>
        </p:spPr>
        <p:txBody>
          <a:bodyPr/>
          <a:lstStyle/>
          <a:p>
            <a:r>
              <a:rPr lang="en-IN" b="1" dirty="0"/>
              <a:t>Oracle Data Source Module</a:t>
            </a:r>
            <a:br>
              <a:rPr lang="en-IN" b="1" dirty="0"/>
            </a:br>
            <a:endParaRPr lang="en-IN" dirty="0"/>
          </a:p>
        </p:txBody>
      </p:sp>
      <p:sp>
        <p:nvSpPr>
          <p:cNvPr id="3" name="Content Placeholder 2">
            <a:extLst>
              <a:ext uri="{FF2B5EF4-FFF2-40B4-BE49-F238E27FC236}">
                <a16:creationId xmlns:a16="http://schemas.microsoft.com/office/drawing/2014/main" id="{49B83343-7FA0-469F-5087-E8671FEE286E}"/>
              </a:ext>
            </a:extLst>
          </p:cNvPr>
          <p:cNvSpPr>
            <a:spLocks noGrp="1"/>
          </p:cNvSpPr>
          <p:nvPr>
            <p:ph idx="1"/>
          </p:nvPr>
        </p:nvSpPr>
        <p:spPr>
          <a:xfrm>
            <a:off x="924443" y="1298738"/>
            <a:ext cx="10353762" cy="4260524"/>
          </a:xfrm>
        </p:spPr>
        <p:txBody>
          <a:bodyPr>
            <a:normAutofit/>
          </a:bodyPr>
          <a:lstStyle/>
          <a:p>
            <a:pPr algn="just">
              <a:lnSpc>
                <a:spcPct val="150000"/>
              </a:lnSpc>
              <a:buFont typeface="Arial" panose="020B0604020202020204" pitchFamily="34" charset="0"/>
              <a:buChar char="•"/>
            </a:pPr>
            <a:r>
              <a:rPr lang="en-IN" sz="1800" b="1" dirty="0">
                <a:effectLst/>
              </a:rPr>
              <a:t>Description:</a:t>
            </a:r>
            <a:r>
              <a:rPr lang="en-IN" sz="1800" dirty="0">
                <a:effectLst/>
              </a:rPr>
              <a:t> This module is responsible for fetching data from external sources. It connects the permissioned blockchain to various data providers, which could include APIs, third-party databases, IoT devices, or other blockchain networks. These data sources can provide information such as weather conditions, financial data, or event-triggered information.</a:t>
            </a:r>
          </a:p>
          <a:p>
            <a:pPr algn="just">
              <a:lnSpc>
                <a:spcPct val="150000"/>
              </a:lnSpc>
              <a:buFont typeface="Arial" panose="020B0604020202020204" pitchFamily="34" charset="0"/>
              <a:buChar char="•"/>
            </a:pPr>
            <a:r>
              <a:rPr lang="en-IN" sz="1800" b="1" dirty="0">
                <a:effectLst/>
              </a:rPr>
              <a:t>Key Components:</a:t>
            </a:r>
            <a:endParaRPr lang="en-IN" sz="1800" dirty="0">
              <a:effectLst/>
            </a:endParaRPr>
          </a:p>
          <a:p>
            <a:pPr marL="742950" lvl="1" indent="-285750" algn="just">
              <a:lnSpc>
                <a:spcPct val="150000"/>
              </a:lnSpc>
              <a:buFont typeface="Arial" panose="020B0604020202020204" pitchFamily="34" charset="0"/>
              <a:buChar char="•"/>
            </a:pPr>
            <a:r>
              <a:rPr lang="en-IN" dirty="0">
                <a:effectLst/>
              </a:rPr>
              <a:t>Data providers (APIs, external servers, IoT networks).</a:t>
            </a:r>
          </a:p>
          <a:p>
            <a:pPr marL="742950" lvl="1" indent="-285750" algn="just">
              <a:lnSpc>
                <a:spcPct val="150000"/>
              </a:lnSpc>
              <a:buFont typeface="Arial" panose="020B0604020202020204" pitchFamily="34" charset="0"/>
              <a:buChar char="•"/>
            </a:pPr>
            <a:r>
              <a:rPr lang="en-IN" dirty="0">
                <a:effectLst/>
              </a:rPr>
              <a:t>Data retrieval mechanisms (HTTP requests, WebSocket connections, etc.).</a:t>
            </a:r>
          </a:p>
          <a:p>
            <a:pPr marL="742950" lvl="1" indent="-285750" algn="just">
              <a:lnSpc>
                <a:spcPct val="150000"/>
              </a:lnSpc>
              <a:buFont typeface="Arial" panose="020B0604020202020204" pitchFamily="34" charset="0"/>
              <a:buChar char="•"/>
            </a:pPr>
            <a:r>
              <a:rPr lang="en-IN" dirty="0">
                <a:effectLst/>
              </a:rPr>
              <a:t>Protocol adapters (for handling different data formats or communication protocols).</a:t>
            </a:r>
          </a:p>
          <a:p>
            <a:endParaRPr lang="en-IN" dirty="0"/>
          </a:p>
        </p:txBody>
      </p:sp>
    </p:spTree>
    <p:extLst>
      <p:ext uri="{BB962C8B-B14F-4D97-AF65-F5344CB8AC3E}">
        <p14:creationId xmlns:p14="http://schemas.microsoft.com/office/powerpoint/2010/main" val="228303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9B1C9-18F2-C243-A5F6-29DEBEA21ACE}"/>
              </a:ext>
            </a:extLst>
          </p:cNvPr>
          <p:cNvSpPr>
            <a:spLocks noGrp="1"/>
          </p:cNvSpPr>
          <p:nvPr>
            <p:ph type="title"/>
          </p:nvPr>
        </p:nvSpPr>
        <p:spPr>
          <a:xfrm>
            <a:off x="913795" y="79664"/>
            <a:ext cx="10353761" cy="1326321"/>
          </a:xfrm>
        </p:spPr>
        <p:txBody>
          <a:bodyPr>
            <a:normAutofit fontScale="90000"/>
          </a:bodyPr>
          <a:lstStyle/>
          <a:p>
            <a:r>
              <a:rPr lang="en-US" b="1" dirty="0"/>
              <a:t>Data Validation and Aggregation Module</a:t>
            </a:r>
            <a:br>
              <a:rPr lang="en-US" b="1" dirty="0"/>
            </a:br>
            <a:endParaRPr lang="en-IN" dirty="0"/>
          </a:p>
        </p:txBody>
      </p:sp>
      <p:sp>
        <p:nvSpPr>
          <p:cNvPr id="3" name="Content Placeholder 2">
            <a:extLst>
              <a:ext uri="{FF2B5EF4-FFF2-40B4-BE49-F238E27FC236}">
                <a16:creationId xmlns:a16="http://schemas.microsoft.com/office/drawing/2014/main" id="{4D7EC4D4-91D1-EBA3-9529-8391C7E323BF}"/>
              </a:ext>
            </a:extLst>
          </p:cNvPr>
          <p:cNvSpPr>
            <a:spLocks noGrp="1"/>
          </p:cNvSpPr>
          <p:nvPr>
            <p:ph idx="1"/>
          </p:nvPr>
        </p:nvSpPr>
        <p:spPr>
          <a:xfrm>
            <a:off x="675666" y="1132609"/>
            <a:ext cx="10602539" cy="4814455"/>
          </a:xfrm>
        </p:spPr>
        <p:txBody>
          <a:bodyPr>
            <a:normAutofit/>
          </a:bodyPr>
          <a:lstStyle/>
          <a:p>
            <a:pPr algn="just">
              <a:lnSpc>
                <a:spcPct val="150000"/>
              </a:lnSpc>
              <a:buFont typeface="Arial" panose="020B0604020202020204" pitchFamily="34" charset="0"/>
              <a:buChar char="•"/>
            </a:pPr>
            <a:r>
              <a:rPr lang="en-US" sz="1800" b="1" dirty="0"/>
              <a:t>Description:</a:t>
            </a:r>
            <a:r>
              <a:rPr lang="en-US" sz="1800" dirty="0"/>
              <a:t> Once data is retrieved by the Oracle Data Source Module, it needs to be validated for integrity and accuracy. This module ensures that the data is authentic, consistent, and free from tampering. It can also aggregate data from multiple sources to create more reliable and accurate inputs for the blockchain.</a:t>
            </a:r>
          </a:p>
          <a:p>
            <a:pPr algn="just">
              <a:lnSpc>
                <a:spcPct val="150000"/>
              </a:lnSpc>
              <a:buFont typeface="Arial" panose="020B0604020202020204" pitchFamily="34" charset="0"/>
              <a:buChar char="•"/>
            </a:pPr>
            <a:r>
              <a:rPr lang="en-US" sz="1800" b="1" dirty="0"/>
              <a:t>Key Components:</a:t>
            </a:r>
            <a:endParaRPr lang="en-US" sz="1800" dirty="0"/>
          </a:p>
          <a:p>
            <a:pPr marL="742950" lvl="1" indent="-285750" algn="just">
              <a:lnSpc>
                <a:spcPct val="150000"/>
              </a:lnSpc>
              <a:buFont typeface="Arial" panose="020B0604020202020204" pitchFamily="34" charset="0"/>
              <a:buChar char="•"/>
            </a:pPr>
            <a:r>
              <a:rPr lang="en-US" b="1" dirty="0"/>
              <a:t>Validation Rules:</a:t>
            </a:r>
            <a:r>
              <a:rPr lang="en-US" dirty="0"/>
              <a:t> Define criteria for validating the data (e.g., checksums, signatures, timestamps).</a:t>
            </a:r>
          </a:p>
          <a:p>
            <a:pPr marL="742950" lvl="1" indent="-285750" algn="just">
              <a:lnSpc>
                <a:spcPct val="150000"/>
              </a:lnSpc>
              <a:buFont typeface="Arial" panose="020B0604020202020204" pitchFamily="34" charset="0"/>
              <a:buChar char="•"/>
            </a:pPr>
            <a:r>
              <a:rPr lang="en-US" b="1" dirty="0"/>
              <a:t>Consensus Mechanism:</a:t>
            </a:r>
            <a:r>
              <a:rPr lang="en-US" dirty="0"/>
              <a:t> If multiple oracles provide data, the module may implement a consensus algorithm to aggregate the results and select the most accurate or reliable data.</a:t>
            </a:r>
          </a:p>
          <a:p>
            <a:endParaRPr lang="en-IN" dirty="0"/>
          </a:p>
        </p:txBody>
      </p:sp>
    </p:spTree>
    <p:extLst>
      <p:ext uri="{BB962C8B-B14F-4D97-AF65-F5344CB8AC3E}">
        <p14:creationId xmlns:p14="http://schemas.microsoft.com/office/powerpoint/2010/main" val="544750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3E6E2-AA81-F5C2-5289-E08EE3F008C0}"/>
              </a:ext>
            </a:extLst>
          </p:cNvPr>
          <p:cNvSpPr>
            <a:spLocks noGrp="1"/>
          </p:cNvSpPr>
          <p:nvPr>
            <p:ph type="title"/>
          </p:nvPr>
        </p:nvSpPr>
        <p:spPr>
          <a:xfrm>
            <a:off x="923582" y="110837"/>
            <a:ext cx="10353761" cy="1326321"/>
          </a:xfrm>
        </p:spPr>
        <p:txBody>
          <a:bodyPr/>
          <a:lstStyle/>
          <a:p>
            <a:r>
              <a:rPr lang="en-US" b="1" dirty="0"/>
              <a:t>Oracle Gateway/Interface Module</a:t>
            </a:r>
            <a:br>
              <a:rPr lang="en-US" b="1" dirty="0"/>
            </a:br>
            <a:endParaRPr lang="en-IN" dirty="0"/>
          </a:p>
        </p:txBody>
      </p:sp>
      <p:sp>
        <p:nvSpPr>
          <p:cNvPr id="3" name="Content Placeholder 2">
            <a:extLst>
              <a:ext uri="{FF2B5EF4-FFF2-40B4-BE49-F238E27FC236}">
                <a16:creationId xmlns:a16="http://schemas.microsoft.com/office/drawing/2014/main" id="{6070A886-75F4-8A3C-84D7-67AB31E93E09}"/>
              </a:ext>
            </a:extLst>
          </p:cNvPr>
          <p:cNvSpPr>
            <a:spLocks noGrp="1"/>
          </p:cNvSpPr>
          <p:nvPr>
            <p:ph idx="1"/>
          </p:nvPr>
        </p:nvSpPr>
        <p:spPr>
          <a:xfrm>
            <a:off x="717834" y="1184564"/>
            <a:ext cx="10550584" cy="4741718"/>
          </a:xfrm>
        </p:spPr>
        <p:txBody>
          <a:bodyPr>
            <a:normAutofit/>
          </a:bodyPr>
          <a:lstStyle/>
          <a:p>
            <a:pPr algn="just">
              <a:lnSpc>
                <a:spcPct val="150000"/>
              </a:lnSpc>
              <a:buFont typeface="Arial" panose="020B0604020202020204" pitchFamily="34" charset="0"/>
              <a:buChar char="•"/>
            </a:pPr>
            <a:r>
              <a:rPr lang="en-US" sz="1800" b="1" dirty="0"/>
              <a:t>Description:</a:t>
            </a:r>
            <a:r>
              <a:rPr lang="en-US" sz="1800" dirty="0"/>
              <a:t> This module acts as a bridge between the permissioned blockchain and the external oracles. It ensures that the data from the oracles is translated into a format that the blockchain can understand and integrate into its smart contracts. The module handles the communication between the blockchain and the oracle infrastructure.</a:t>
            </a:r>
          </a:p>
          <a:p>
            <a:pPr algn="just">
              <a:lnSpc>
                <a:spcPct val="150000"/>
              </a:lnSpc>
              <a:buFont typeface="Arial" panose="020B0604020202020204" pitchFamily="34" charset="0"/>
              <a:buChar char="•"/>
            </a:pPr>
            <a:r>
              <a:rPr lang="en-US" sz="1800" b="1" dirty="0"/>
              <a:t>Key Components:</a:t>
            </a:r>
            <a:endParaRPr lang="en-US" sz="1800" dirty="0"/>
          </a:p>
          <a:p>
            <a:pPr marL="742950" lvl="1" indent="-285750" algn="just">
              <a:lnSpc>
                <a:spcPct val="150000"/>
              </a:lnSpc>
              <a:buFont typeface="Arial" panose="020B0604020202020204" pitchFamily="34" charset="0"/>
              <a:buChar char="•"/>
            </a:pPr>
            <a:r>
              <a:rPr lang="en-US" b="1" dirty="0"/>
              <a:t>Protocol Conversion:</a:t>
            </a:r>
            <a:r>
              <a:rPr lang="en-US" dirty="0"/>
              <a:t> Converts data between the blockchain’s internal format and the oracle’s external data format.</a:t>
            </a:r>
          </a:p>
          <a:p>
            <a:pPr marL="742950" lvl="1" indent="-285750" algn="just">
              <a:lnSpc>
                <a:spcPct val="150000"/>
              </a:lnSpc>
              <a:buFont typeface="Arial" panose="020B0604020202020204" pitchFamily="34" charset="0"/>
              <a:buChar char="•"/>
            </a:pPr>
            <a:r>
              <a:rPr lang="en-US" b="1" dirty="0"/>
              <a:t>Communication Layer:</a:t>
            </a:r>
            <a:r>
              <a:rPr lang="en-US" dirty="0"/>
              <a:t> Implements the communication protocol (such as REST, </a:t>
            </a:r>
            <a:r>
              <a:rPr lang="en-US" dirty="0" err="1"/>
              <a:t>gRPC</a:t>
            </a:r>
            <a:r>
              <a:rPr lang="en-US" dirty="0"/>
              <a:t>, or others) that enables interaction between oracles and the blockchain.</a:t>
            </a:r>
          </a:p>
          <a:p>
            <a:endParaRPr lang="en-IN" dirty="0"/>
          </a:p>
        </p:txBody>
      </p:sp>
    </p:spTree>
    <p:extLst>
      <p:ext uri="{BB962C8B-B14F-4D97-AF65-F5344CB8AC3E}">
        <p14:creationId xmlns:p14="http://schemas.microsoft.com/office/powerpoint/2010/main" val="18493416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8593E-AC3D-4DFC-005F-D3D7BD22C9D3}"/>
              </a:ext>
            </a:extLst>
          </p:cNvPr>
          <p:cNvSpPr>
            <a:spLocks noGrp="1"/>
          </p:cNvSpPr>
          <p:nvPr>
            <p:ph type="title"/>
          </p:nvPr>
        </p:nvSpPr>
        <p:spPr>
          <a:xfrm>
            <a:off x="913796" y="142009"/>
            <a:ext cx="10353761" cy="1326321"/>
          </a:xfrm>
        </p:spPr>
        <p:txBody>
          <a:bodyPr/>
          <a:lstStyle/>
          <a:p>
            <a:r>
              <a:rPr lang="en-US" b="1" dirty="0"/>
              <a:t>Smart Contract Interface Module</a:t>
            </a:r>
            <a:br>
              <a:rPr lang="en-US" b="1" dirty="0"/>
            </a:br>
            <a:endParaRPr lang="en-IN" dirty="0"/>
          </a:p>
        </p:txBody>
      </p:sp>
      <p:sp>
        <p:nvSpPr>
          <p:cNvPr id="3" name="Content Placeholder 2">
            <a:extLst>
              <a:ext uri="{FF2B5EF4-FFF2-40B4-BE49-F238E27FC236}">
                <a16:creationId xmlns:a16="http://schemas.microsoft.com/office/drawing/2014/main" id="{FDAD0CB3-8C8E-FC91-608E-32F66F5079A7}"/>
              </a:ext>
            </a:extLst>
          </p:cNvPr>
          <p:cNvSpPr>
            <a:spLocks noGrp="1"/>
          </p:cNvSpPr>
          <p:nvPr>
            <p:ph idx="1"/>
          </p:nvPr>
        </p:nvSpPr>
        <p:spPr>
          <a:xfrm>
            <a:off x="654883" y="1208809"/>
            <a:ext cx="10623321" cy="4440382"/>
          </a:xfrm>
        </p:spPr>
        <p:txBody>
          <a:bodyPr>
            <a:noAutofit/>
          </a:bodyPr>
          <a:lstStyle/>
          <a:p>
            <a:pPr algn="just">
              <a:lnSpc>
                <a:spcPct val="150000"/>
              </a:lnSpc>
              <a:buFont typeface="Arial" panose="020B0604020202020204" pitchFamily="34" charset="0"/>
              <a:buChar char="•"/>
            </a:pPr>
            <a:r>
              <a:rPr lang="en-US" sz="1800" b="1" dirty="0"/>
              <a:t>Description:</a:t>
            </a:r>
            <a:r>
              <a:rPr lang="en-US" sz="1800" dirty="0"/>
              <a:t> This module defines how the oracle data interacts with the blockchain’s smart contracts. It manages the logic for incorporating external data into contract execution. It includes predefined interfaces that specify how oracles will trigger smart contract functions based on off-chain events or data.</a:t>
            </a:r>
          </a:p>
          <a:p>
            <a:pPr algn="just">
              <a:lnSpc>
                <a:spcPct val="150000"/>
              </a:lnSpc>
              <a:buFont typeface="Arial" panose="020B0604020202020204" pitchFamily="34" charset="0"/>
              <a:buChar char="•"/>
            </a:pPr>
            <a:r>
              <a:rPr lang="en-US" sz="1800" b="1" dirty="0"/>
              <a:t>Key Components:</a:t>
            </a:r>
            <a:endParaRPr lang="en-US" sz="1800" dirty="0"/>
          </a:p>
          <a:p>
            <a:pPr marL="742950" lvl="1" indent="-285750" algn="just">
              <a:lnSpc>
                <a:spcPct val="150000"/>
              </a:lnSpc>
              <a:buFont typeface="Arial" panose="020B0604020202020204" pitchFamily="34" charset="0"/>
              <a:buChar char="•"/>
            </a:pPr>
            <a:r>
              <a:rPr lang="en-US" b="1" dirty="0"/>
              <a:t>Oracle Callbacks:</a:t>
            </a:r>
            <a:r>
              <a:rPr lang="en-US" dirty="0"/>
              <a:t> Functions within smart contracts that are invoked when the oracle returns data.</a:t>
            </a:r>
          </a:p>
          <a:p>
            <a:pPr marL="742950" lvl="1" indent="-285750" algn="just">
              <a:lnSpc>
                <a:spcPct val="150000"/>
              </a:lnSpc>
              <a:buFont typeface="Arial" panose="020B0604020202020204" pitchFamily="34" charset="0"/>
              <a:buChar char="•"/>
            </a:pPr>
            <a:r>
              <a:rPr lang="en-US" b="1" dirty="0"/>
              <a:t>Event Listeners:</a:t>
            </a:r>
            <a:r>
              <a:rPr lang="en-US" dirty="0"/>
              <a:t> Listens for events from the oracle and triggers the appropriate smart contract execution.</a:t>
            </a:r>
          </a:p>
        </p:txBody>
      </p:sp>
    </p:spTree>
    <p:extLst>
      <p:ext uri="{BB962C8B-B14F-4D97-AF65-F5344CB8AC3E}">
        <p14:creationId xmlns:p14="http://schemas.microsoft.com/office/powerpoint/2010/main" val="4099820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5267A-AFEC-BEC0-30D1-09F759521D45}"/>
              </a:ext>
            </a:extLst>
          </p:cNvPr>
          <p:cNvSpPr>
            <a:spLocks noGrp="1"/>
          </p:cNvSpPr>
          <p:nvPr>
            <p:ph type="title"/>
          </p:nvPr>
        </p:nvSpPr>
        <p:spPr>
          <a:xfrm>
            <a:off x="841058" y="-159327"/>
            <a:ext cx="10353761" cy="1326321"/>
          </a:xfrm>
        </p:spPr>
        <p:txBody>
          <a:bodyPr/>
          <a:lstStyle/>
          <a:p>
            <a:r>
              <a:rPr lang="en-IN" dirty="0"/>
              <a:t>Software Details</a:t>
            </a:r>
          </a:p>
        </p:txBody>
      </p:sp>
      <p:sp>
        <p:nvSpPr>
          <p:cNvPr id="3" name="Content Placeholder 2">
            <a:extLst>
              <a:ext uri="{FF2B5EF4-FFF2-40B4-BE49-F238E27FC236}">
                <a16:creationId xmlns:a16="http://schemas.microsoft.com/office/drawing/2014/main" id="{8D894049-0D3B-91D3-E23C-55A1AF56CAAA}"/>
              </a:ext>
            </a:extLst>
          </p:cNvPr>
          <p:cNvSpPr>
            <a:spLocks noGrp="1"/>
          </p:cNvSpPr>
          <p:nvPr>
            <p:ph idx="1"/>
          </p:nvPr>
        </p:nvSpPr>
        <p:spPr>
          <a:xfrm>
            <a:off x="997181" y="1166994"/>
            <a:ext cx="10353762" cy="3695136"/>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38712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B8E95-4E14-9631-B8C5-0CA1C8C78005}"/>
              </a:ext>
            </a:extLst>
          </p:cNvPr>
          <p:cNvSpPr>
            <a:spLocks noGrp="1"/>
          </p:cNvSpPr>
          <p:nvPr>
            <p:ph type="title"/>
          </p:nvPr>
        </p:nvSpPr>
        <p:spPr>
          <a:xfrm>
            <a:off x="1017704" y="-107373"/>
            <a:ext cx="10353761" cy="1326321"/>
          </a:xfrm>
        </p:spPr>
        <p:txBody>
          <a:bodyPr/>
          <a:lstStyle/>
          <a:p>
            <a:r>
              <a:rPr lang="en-IN" dirty="0"/>
              <a:t>Front End</a:t>
            </a:r>
          </a:p>
        </p:txBody>
      </p:sp>
      <p:sp>
        <p:nvSpPr>
          <p:cNvPr id="3" name="Content Placeholder 2">
            <a:extLst>
              <a:ext uri="{FF2B5EF4-FFF2-40B4-BE49-F238E27FC236}">
                <a16:creationId xmlns:a16="http://schemas.microsoft.com/office/drawing/2014/main" id="{C480A689-D7FA-7FDC-EEA3-55FCDE3CB48B}"/>
              </a:ext>
            </a:extLst>
          </p:cNvPr>
          <p:cNvSpPr>
            <a:spLocks noGrp="1"/>
          </p:cNvSpPr>
          <p:nvPr>
            <p:ph idx="1"/>
          </p:nvPr>
        </p:nvSpPr>
        <p:spPr>
          <a:xfrm>
            <a:off x="919119" y="1070263"/>
            <a:ext cx="10353761" cy="4305300"/>
          </a:xfrm>
        </p:spPr>
        <p:txBody>
          <a:bodyPr>
            <a:normAutofit fontScale="92500" lnSpcReduction="20000"/>
          </a:bodyPr>
          <a:lstStyle/>
          <a:p>
            <a:pPr algn="just">
              <a:lnSpc>
                <a:spcPct val="160000"/>
              </a:lnSpc>
              <a:buFont typeface="Arial" panose="020B0604020202020204" pitchFamily="34" charset="0"/>
              <a:buChar char="•"/>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buFont typeface="Arial" panose="020B0604020202020204" pitchFamily="34" charset="0"/>
              <a:buChar char="•"/>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27316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5C8FE-38B4-55C0-4F48-16B06BF68947}"/>
              </a:ext>
            </a:extLst>
          </p:cNvPr>
          <p:cNvSpPr>
            <a:spLocks noGrp="1"/>
          </p:cNvSpPr>
          <p:nvPr>
            <p:ph type="title"/>
          </p:nvPr>
        </p:nvSpPr>
        <p:spPr>
          <a:xfrm>
            <a:off x="1028095" y="-259521"/>
            <a:ext cx="10353761" cy="1326321"/>
          </a:xfrm>
        </p:spPr>
        <p:txBody>
          <a:bodyPr/>
          <a:lstStyle/>
          <a:p>
            <a:r>
              <a:rPr lang="en-IN" dirty="0"/>
              <a:t>Database</a:t>
            </a:r>
          </a:p>
        </p:txBody>
      </p:sp>
      <p:sp>
        <p:nvSpPr>
          <p:cNvPr id="3" name="Content Placeholder 2">
            <a:extLst>
              <a:ext uri="{FF2B5EF4-FFF2-40B4-BE49-F238E27FC236}">
                <a16:creationId xmlns:a16="http://schemas.microsoft.com/office/drawing/2014/main" id="{80DB5C4F-1E25-1590-20FD-6DCA7CDBBF02}"/>
              </a:ext>
            </a:extLst>
          </p:cNvPr>
          <p:cNvSpPr>
            <a:spLocks noGrp="1"/>
          </p:cNvSpPr>
          <p:nvPr>
            <p:ph idx="1"/>
          </p:nvPr>
        </p:nvSpPr>
        <p:spPr>
          <a:xfrm>
            <a:off x="893270" y="838200"/>
            <a:ext cx="10560975" cy="4724400"/>
          </a:xfrm>
        </p:spPr>
        <p:txBody>
          <a:bodyPr>
            <a:normAutofit/>
          </a:bodyPr>
          <a:lstStyle/>
          <a:p>
            <a:pPr algn="just">
              <a:lnSpc>
                <a:spcPct val="150000"/>
              </a:lnSpc>
              <a:buFont typeface="Arial" panose="020B0604020202020204" pitchFamily="34" charset="0"/>
              <a:buChar char="•"/>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552731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891BD-4E3B-DDFC-C3A2-EF7AC4B86BD0}"/>
              </a:ext>
            </a:extLst>
          </p:cNvPr>
          <p:cNvSpPr>
            <a:spLocks noGrp="1"/>
          </p:cNvSpPr>
          <p:nvPr>
            <p:ph type="title"/>
          </p:nvPr>
        </p:nvSpPr>
        <p:spPr>
          <a:xfrm>
            <a:off x="560505" y="-148937"/>
            <a:ext cx="10353761" cy="1326321"/>
          </a:xfrm>
        </p:spPr>
        <p:txBody>
          <a:bodyPr/>
          <a:lstStyle/>
          <a:p>
            <a:r>
              <a:rPr lang="en-IN" dirty="0"/>
              <a:t>Cloud Web Server</a:t>
            </a:r>
          </a:p>
        </p:txBody>
      </p:sp>
      <p:sp>
        <p:nvSpPr>
          <p:cNvPr id="3" name="Content Placeholder 2">
            <a:extLst>
              <a:ext uri="{FF2B5EF4-FFF2-40B4-BE49-F238E27FC236}">
                <a16:creationId xmlns:a16="http://schemas.microsoft.com/office/drawing/2014/main" id="{294E16B8-4629-100F-4BA5-7BE91556E597}"/>
              </a:ext>
            </a:extLst>
          </p:cNvPr>
          <p:cNvSpPr>
            <a:spLocks noGrp="1"/>
          </p:cNvSpPr>
          <p:nvPr>
            <p:ph idx="1"/>
          </p:nvPr>
        </p:nvSpPr>
        <p:spPr>
          <a:xfrm>
            <a:off x="643632" y="979956"/>
            <a:ext cx="10707052" cy="4613816"/>
          </a:xfrm>
        </p:spPr>
        <p:txBody>
          <a:bodyPr>
            <a:normAutofit fontScale="85000" lnSpcReduction="10000"/>
          </a:bodyPr>
          <a:lstStyle/>
          <a:p>
            <a:pPr algn="just">
              <a:lnSpc>
                <a:spcPct val="170000"/>
              </a:lnSpc>
              <a:buFont typeface="Arial" panose="020B0604020202020204" pitchFamily="34" charset="0"/>
              <a:buChar char="•"/>
            </a:pPr>
            <a:r>
              <a:rPr lang="en-US" sz="21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buFont typeface="Arial" panose="020B0604020202020204" pitchFamily="34" charset="0"/>
              <a:buChar char="•"/>
            </a:pPr>
            <a:r>
              <a:rPr lang="en-US" sz="21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buFont typeface="Arial" panose="020B0604020202020204" pitchFamily="34" charset="0"/>
              <a:buChar char="•"/>
            </a:pPr>
            <a:r>
              <a:rPr lang="en-US" sz="2100" dirty="0">
                <a:cs typeface="Times New Roman" panose="02020603050405020304" pitchFamily="18" charset="0"/>
              </a:rPr>
              <a:t>It provides a flexible environment for the developers which allows them to work on projects from anywhere using any device with internet access.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4864856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F48B-B8A6-BDFC-0A8F-ED7585972551}"/>
              </a:ext>
            </a:extLst>
          </p:cNvPr>
          <p:cNvSpPr>
            <a:spLocks noGrp="1"/>
          </p:cNvSpPr>
          <p:nvPr>
            <p:ph type="title"/>
          </p:nvPr>
        </p:nvSpPr>
        <p:spPr>
          <a:xfrm>
            <a:off x="809886" y="-169718"/>
            <a:ext cx="10353761" cy="1326321"/>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5D6FC9EF-D77A-A23A-3F99-58132C6640F8}"/>
              </a:ext>
            </a:extLst>
          </p:cNvPr>
          <p:cNvSpPr>
            <a:spLocks noGrp="1"/>
          </p:cNvSpPr>
          <p:nvPr>
            <p:ph idx="1"/>
          </p:nvPr>
        </p:nvSpPr>
        <p:spPr>
          <a:xfrm>
            <a:off x="3085495" y="766027"/>
            <a:ext cx="10353762" cy="3695136"/>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22199851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09079-EE70-7FB3-3262-F23CEDC8064E}"/>
              </a:ext>
            </a:extLst>
          </p:cNvPr>
          <p:cNvSpPr>
            <a:spLocks noGrp="1"/>
          </p:cNvSpPr>
          <p:nvPr>
            <p:ph type="title"/>
          </p:nvPr>
        </p:nvSpPr>
        <p:spPr>
          <a:xfrm>
            <a:off x="913796" y="0"/>
            <a:ext cx="10353761" cy="1326321"/>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D706C8B2-1633-ACC5-9607-8FE447610121}"/>
              </a:ext>
            </a:extLst>
          </p:cNvPr>
          <p:cNvSpPr>
            <a:spLocks noGrp="1"/>
          </p:cNvSpPr>
          <p:nvPr>
            <p:ph idx="1"/>
          </p:nvPr>
        </p:nvSpPr>
        <p:spPr>
          <a:xfrm>
            <a:off x="3386831" y="1326321"/>
            <a:ext cx="10353762" cy="3695136"/>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a:t>
            </a:r>
            <a:r>
              <a:rPr lang="en-US" sz="2000" dirty="0">
                <a:cs typeface="Times New Roman" pitchFamily="18" charset="0"/>
              </a:rPr>
              <a:t>	</a:t>
            </a:r>
          </a:p>
          <a:p>
            <a:endParaRPr lang="en-IN" dirty="0"/>
          </a:p>
        </p:txBody>
      </p:sp>
    </p:spTree>
    <p:extLst>
      <p:ext uri="{BB962C8B-B14F-4D97-AF65-F5344CB8AC3E}">
        <p14:creationId xmlns:p14="http://schemas.microsoft.com/office/powerpoint/2010/main" val="18856956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0BE65-465E-66B5-BACE-6A16C0412621}"/>
              </a:ext>
            </a:extLst>
          </p:cNvPr>
          <p:cNvSpPr>
            <a:spLocks noGrp="1"/>
          </p:cNvSpPr>
          <p:nvPr>
            <p:ph type="title"/>
          </p:nvPr>
        </p:nvSpPr>
        <p:spPr>
          <a:xfrm>
            <a:off x="1059268" y="-159327"/>
            <a:ext cx="10353761" cy="1326321"/>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6E769911-2321-B227-1117-1951F6F5D7BD}"/>
              </a:ext>
            </a:extLst>
          </p:cNvPr>
          <p:cNvSpPr>
            <a:spLocks noGrp="1"/>
          </p:cNvSpPr>
          <p:nvPr>
            <p:ph idx="1"/>
          </p:nvPr>
        </p:nvSpPr>
        <p:spPr>
          <a:xfrm>
            <a:off x="467591" y="935181"/>
            <a:ext cx="11533909" cy="5434446"/>
          </a:xfrm>
        </p:spPr>
        <p:txBody>
          <a:bodyPr>
            <a:noAutofit/>
          </a:bodyPr>
          <a:lstStyle/>
          <a:p>
            <a:pPr algn="just">
              <a:lnSpc>
                <a:spcPct val="150000"/>
              </a:lnSpc>
            </a:pPr>
            <a:r>
              <a:rPr lang="en-US" sz="1800" dirty="0">
                <a:effectLst/>
              </a:rPr>
              <a:t>This study identified six blockchain interoperability patterns by observing 35 blockchain interoperability solutions. These patterns were specified using the Alexandrian template and evaluated using qualitative methods. Semi-structured interviews were conducted with five blockchain experts to evaluate their comprehension, completeness, and utility.</a:t>
            </a:r>
          </a:p>
          <a:p>
            <a:pPr algn="just">
              <a:lnSpc>
                <a:spcPct val="150000"/>
              </a:lnSpc>
            </a:pPr>
            <a:r>
              <a:rPr lang="en-US" sz="1800" dirty="0">
                <a:effectLst/>
              </a:rPr>
              <a:t> As a result, it was possible to partially answer the proposed research question What patterns can be identified from existing blockchain interoperability solutions? All interviewees identified two or more patterns, and all patterns were identified by at least one interviewee. </a:t>
            </a:r>
          </a:p>
          <a:p>
            <a:pPr algn="just">
              <a:lnSpc>
                <a:spcPct val="150000"/>
              </a:lnSpc>
            </a:pPr>
            <a:r>
              <a:rPr lang="en-US" sz="1800" dirty="0">
                <a:effectLst/>
              </a:rPr>
              <a:t>This result led us to confirm that a small sample of the software industry identified the patterns. Furthermore, the results showed different levels of confidence. Some patterns (i.e. API Gateway and Temporal transfer patterns) were clearly identified by the sample population, while other patterns (i.e. </a:t>
            </a:r>
            <a:r>
              <a:rPr lang="en-US" sz="1800" dirty="0" err="1">
                <a:effectLst/>
              </a:rPr>
              <a:t>Relayer</a:t>
            </a:r>
            <a:r>
              <a:rPr lang="en-US" sz="1800" dirty="0">
                <a:effectLst/>
              </a:rPr>
              <a:t> and Aggregator patterns) were likely identified. </a:t>
            </a:r>
          </a:p>
        </p:txBody>
      </p:sp>
    </p:spTree>
    <p:extLst>
      <p:ext uri="{BB962C8B-B14F-4D97-AF65-F5344CB8AC3E}">
        <p14:creationId xmlns:p14="http://schemas.microsoft.com/office/powerpoint/2010/main" val="9596174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490618-A6DC-CD92-10AA-4B6CCEDF0A9A}"/>
              </a:ext>
            </a:extLst>
          </p:cNvPr>
          <p:cNvSpPr>
            <a:spLocks noGrp="1"/>
          </p:cNvSpPr>
          <p:nvPr>
            <p:ph idx="4294967295"/>
          </p:nvPr>
        </p:nvSpPr>
        <p:spPr>
          <a:xfrm>
            <a:off x="748145" y="277089"/>
            <a:ext cx="10364065" cy="4045529"/>
          </a:xfrm>
        </p:spPr>
        <p:txBody>
          <a:bodyPr>
            <a:normAutofit fontScale="92500" lnSpcReduction="10000"/>
          </a:bodyPr>
          <a:lstStyle/>
          <a:p>
            <a:pPr algn="just">
              <a:lnSpc>
                <a:spcPct val="160000"/>
              </a:lnSpc>
            </a:pPr>
            <a:r>
              <a:rPr lang="en-US" sz="1800" dirty="0">
                <a:effectLst/>
              </a:rPr>
              <a:t>A pattern (i.e. Light Client) was not clear enough and could not be understood by most of the sample population. This remark highlights the robustness of the evaluation method in detecting patterns that do not meet the expected clarity to be understood by the sample population. </a:t>
            </a:r>
          </a:p>
          <a:p>
            <a:pPr algn="just">
              <a:lnSpc>
                <a:spcPct val="160000"/>
              </a:lnSpc>
            </a:pPr>
            <a:r>
              <a:rPr lang="en-US" sz="1800" dirty="0">
                <a:effectLst/>
              </a:rPr>
              <a:t>Finally, the sample considered that the proposed patterns may help blockchain developers speed up their development in their first blockchain interoperability experience.</a:t>
            </a:r>
          </a:p>
          <a:p>
            <a:pPr algn="just">
              <a:lnSpc>
                <a:spcPct val="160000"/>
              </a:lnSpc>
            </a:pPr>
            <a:r>
              <a:rPr lang="en-US" sz="1800" dirty="0"/>
              <a:t>Future work includes improving the patterns through suggestions from the interviewees. In addition, use quantitative methods to evaluate quantitative characteristics of the patterns. Finally, the development of guidelines to help software architects design interoperability solutions based on these patterns.</a:t>
            </a:r>
            <a:endParaRPr lang="en-IN" sz="1800" dirty="0">
              <a:effectLst/>
            </a:endParaRPr>
          </a:p>
          <a:p>
            <a:endParaRPr lang="en-IN" dirty="0"/>
          </a:p>
        </p:txBody>
      </p:sp>
    </p:spTree>
    <p:extLst>
      <p:ext uri="{BB962C8B-B14F-4D97-AF65-F5344CB8AC3E}">
        <p14:creationId xmlns:p14="http://schemas.microsoft.com/office/powerpoint/2010/main" val="41226029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92</TotalTime>
  <Words>2508</Words>
  <Application>Microsoft Office PowerPoint</Application>
  <PresentationFormat>Widescreen</PresentationFormat>
  <Paragraphs>99</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Bookman Old Style</vt:lpstr>
      <vt:lpstr>Rockwell</vt:lpstr>
      <vt:lpstr>Times New Roman</vt:lpstr>
      <vt:lpstr>Damask</vt:lpstr>
      <vt:lpstr>A Blockchain Oracle Interoperability Technique for Permissioned Blockchain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Oracle Data Source Module </vt:lpstr>
      <vt:lpstr>Data Validation and Aggregation Module </vt:lpstr>
      <vt:lpstr>Oracle Gateway/Interface Module </vt:lpstr>
      <vt:lpstr>Smart Contract Interface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2024-11-30T08:46:50Z</dcterms:created>
  <dcterms:modified xsi:type="dcterms:W3CDTF">2024-11-30T10:19:18Z</dcterms:modified>
</cp:coreProperties>
</file>