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5/21/2023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5/21/2023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5/21/2023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dx.doi.org/10.4018/joeuc.202010010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dx.doi.org/10.1109/TDSC.2019.2935044" TargetMode="External"/><Relationship Id="rId2" Type="http://schemas.openxmlformats.org/officeDocument/2006/relationships/hyperlink" Target="http://dx.doi.org/10.1016/j.future.2017.10.022" TargetMode="External"/><Relationship Id="rId1" Type="http://schemas.openxmlformats.org/officeDocument/2006/relationships/slideLayout" Target="../slideLayouts/slideLayout2.xml"/><Relationship Id="rId4" Type="http://schemas.openxmlformats.org/officeDocument/2006/relationships/hyperlink" Target="https://doi.org/10.1109/TDSC.2019.2935044"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dx.doi.org/10.1109/ACCESS.2018.2801266" TargetMode="External"/><Relationship Id="rId2" Type="http://schemas.openxmlformats.org/officeDocument/2006/relationships/hyperlink" Target="http://dx.doi.org/10.1016/j.future.2019.01.018"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dx.doi.org/10.1016/j.ipm.2020.10246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dirty="0" smtClean="0">
                <a:latin typeface="Times New Roman" pitchFamily="18" charset="0"/>
                <a:cs typeface="Times New Roman" pitchFamily="18" charset="0"/>
              </a:rPr>
              <a:t> </a:t>
            </a:r>
            <a:r>
              <a:rPr lang="en-US" sz="4800" b="1" dirty="0" smtClean="0">
                <a:latin typeface="Times New Roman" pitchFamily="18" charset="0"/>
                <a:cs typeface="Times New Roman" pitchFamily="18" charset="0"/>
              </a:rPr>
              <a:t>DATA LEAKAGE DETECTION USING CYBER SECURITY</a:t>
            </a:r>
            <a:endParaRPr lang="en-US" sz="48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19200" y="1143000"/>
            <a:ext cx="7543800" cy="4953000"/>
          </a:xfrm>
        </p:spPr>
        <p:txBody>
          <a:bodyPr>
            <a:noAutofit/>
          </a:bodyPr>
          <a:lstStyle/>
          <a:p>
            <a:pPr algn="just"/>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concept of sharing of personal health data over cloud storage in a healthcare-cyber physical system has become popular in recent times as it improves access quality.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privacy of health data can only be preserved by keeping it in an encrypted form, but it affects usability and flexibility in terms of effective search. Attribute-based searchable encryption (ABSE) has proven its worth by providing fine-grained searching capabilities in the shared cloud storage</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However, it is not practical to apply this scheme to the devices with limited resources and storage capacity because a typical ABSE involves serious computations.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a healthcare cloud-based cyber-physical system (CCPS), the data is often collected by resource-constraint devices; therefore, here also, we cannot directly apply ABSE schemes</a:t>
            </a:r>
            <a:r>
              <a:rPr lang="en-US" sz="2000" dirty="0" smtClean="0">
                <a:latin typeface="Times New Roman" pitchFamily="18" charset="0"/>
                <a:cs typeface="Times New Roman" pitchFamily="18" charset="0"/>
              </a:rPr>
              <a:t>.. </a:t>
            </a:r>
            <a:endParaRPr lang="en-US" sz="2000" b="0" i="0" dirty="0">
              <a:solidFill>
                <a:srgbClr val="000000"/>
              </a:solidFill>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smtClean="0"/>
              <a:t>The existing systems are poor in processing large volumes of multi-structured healthcare data with less security using AES </a:t>
            </a:r>
            <a:r>
              <a:rPr lang="en-US" sz="2000" dirty="0" err="1" smtClean="0"/>
              <a:t>Algorithum</a:t>
            </a:r>
            <a:r>
              <a:rPr lang="en-US" sz="2000" dirty="0" smtClean="0"/>
              <a:t> and not providing accurate health recommendation data</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lvl="0"/>
            <a:r>
              <a:rPr lang="en-US" sz="2000" dirty="0" smtClean="0"/>
              <a:t>Problem transformation method </a:t>
            </a:r>
            <a:r>
              <a:rPr lang="en-US" sz="2000" dirty="0" err="1" smtClean="0"/>
              <a:t>ﬁrst</a:t>
            </a:r>
            <a:r>
              <a:rPr lang="en-US" sz="2000" dirty="0" smtClean="0"/>
              <a:t> transforms one </a:t>
            </a:r>
            <a:r>
              <a:rPr lang="en-US" sz="2000" dirty="0" err="1" smtClean="0"/>
              <a:t>multilabel</a:t>
            </a:r>
            <a:r>
              <a:rPr lang="en-US" sz="2000" dirty="0" smtClean="0"/>
              <a:t> dataset into multiple single-label datasets, and then exploits existing single-label learning algorithm to process each single-label dataset. </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lvl="0"/>
            <a:r>
              <a:rPr lang="en-US" sz="2000" dirty="0" smtClean="0">
                <a:latin typeface="Times New Roman" pitchFamily="18" charset="0"/>
                <a:cs typeface="Times New Roman" pitchFamily="18" charset="0"/>
              </a:rPr>
              <a:t> </a:t>
            </a:r>
            <a:r>
              <a:rPr lang="en-US" sz="2000" dirty="0" smtClean="0"/>
              <a:t>The main aim of this research is to provide secure management in accessing the medical records using block chain technology by unique identification of the data security.</a:t>
            </a:r>
          </a:p>
          <a:p>
            <a:pPr lvl="0"/>
            <a:r>
              <a:rPr lang="en-US" sz="2000" dirty="0" smtClean="0"/>
              <a:t>Using Block Chain Crypto System Algorithm the laboratory test data and basic information of patients are Encrypted.</a:t>
            </a:r>
          </a:p>
          <a:p>
            <a:pPr lvl="0"/>
            <a:r>
              <a:rPr lang="en-US" sz="2000" dirty="0" smtClean="0"/>
              <a:t>The clinical dataset is an information system that offers  knowledge and personalized information to users in enhancing health and healthcare outcomes .</a:t>
            </a:r>
          </a:p>
          <a:p>
            <a:pPr>
              <a:buNone/>
            </a:pPr>
            <a:endParaRPr lang="en-US" sz="2000" dirty="0" smtClean="0"/>
          </a:p>
          <a:p>
            <a:pPr algn="just">
              <a:buNone/>
            </a:pPr>
            <a:endParaRPr lang="en-US" sz="2000" b="0" i="0" dirty="0">
              <a:solidFill>
                <a:srgbClr val="000000"/>
              </a:solidFill>
              <a:effectLst/>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800600"/>
          </a:xfrm>
        </p:spPr>
        <p:txBody>
          <a:bodyPr>
            <a:noAutofit/>
          </a:bodyPr>
          <a:lstStyle/>
          <a:p>
            <a:pPr lvl="0"/>
            <a:r>
              <a:rPr lang="en-US" sz="2000" dirty="0" smtClean="0">
                <a:latin typeface="Times New Roman" pitchFamily="18" charset="0"/>
                <a:cs typeface="Times New Roman" pitchFamily="18" charset="0"/>
              </a:rPr>
              <a:t>Instead, it is managed by </a:t>
            </a:r>
            <a:r>
              <a:rPr lang="en-US" sz="2000" dirty="0" err="1" smtClean="0">
                <a:latin typeface="Times New Roman" pitchFamily="18" charset="0"/>
                <a:cs typeface="Times New Roman" pitchFamily="18" charset="0"/>
              </a:rPr>
              <a:t>theconsensus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nodes,andthat</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to</a:t>
            </a:r>
            <a:r>
              <a:rPr lang="en-US" sz="2000" dirty="0" smtClean="0">
                <a:latin typeface="Times New Roman" pitchFamily="18" charset="0"/>
                <a:cs typeface="Times New Roman" pitchFamily="18" charset="0"/>
              </a:rPr>
              <a:t> is done only when the consensus nodes receive </a:t>
            </a:r>
            <a:r>
              <a:rPr lang="en-US" sz="2000" dirty="0" err="1" smtClean="0">
                <a:latin typeface="Times New Roman" pitchFamily="18" charset="0"/>
                <a:cs typeface="Times New Roman" pitchFamily="18" charset="0"/>
              </a:rPr>
              <a:t>asearch</a:t>
            </a:r>
            <a:r>
              <a:rPr lang="en-US" sz="2000" dirty="0" smtClean="0">
                <a:latin typeface="Times New Roman" pitchFamily="18" charset="0"/>
                <a:cs typeface="Times New Roman" pitchFamily="18" charset="0"/>
              </a:rPr>
              <a:t> token generation request from the end-users. </a:t>
            </a:r>
          </a:p>
          <a:p>
            <a:pPr lvl="0"/>
            <a:r>
              <a:rPr lang="en-US" sz="2000" dirty="0" smtClean="0">
                <a:latin typeface="Times New Roman" pitchFamily="18" charset="0"/>
                <a:cs typeface="Times New Roman" pitchFamily="18" charset="0"/>
              </a:rPr>
              <a:t>For remaining algorithms, storage and computational cost </a:t>
            </a:r>
            <a:r>
              <a:rPr lang="en-US" sz="2000" dirty="0" err="1" smtClean="0">
                <a:latin typeface="Times New Roman" pitchFamily="18" charset="0"/>
                <a:cs typeface="Times New Roman" pitchFamily="18" charset="0"/>
              </a:rPr>
              <a:t>isdependent</a:t>
            </a:r>
            <a:r>
              <a:rPr lang="en-US" sz="2000" dirty="0" smtClean="0">
                <a:latin typeface="Times New Roman" pitchFamily="18" charset="0"/>
                <a:cs typeface="Times New Roman" pitchFamily="18" charset="0"/>
              </a:rPr>
              <a:t> upon the number of attributes. However, the proposed scheme is genuinely decentralized and more </a:t>
            </a:r>
            <a:r>
              <a:rPr lang="en-US" sz="2000" dirty="0" err="1" smtClean="0">
                <a:latin typeface="Times New Roman" pitchFamily="18" charset="0"/>
                <a:cs typeface="Times New Roman" pitchFamily="18" charset="0"/>
              </a:rPr>
              <a:t>securedue</a:t>
            </a:r>
            <a:r>
              <a:rPr lang="en-US" sz="2000" dirty="0" smtClean="0">
                <a:latin typeface="Times New Roman" pitchFamily="18" charset="0"/>
                <a:cs typeface="Times New Roman" pitchFamily="18" charset="0"/>
              </a:rPr>
              <a:t> to the application of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technology. </a:t>
            </a:r>
          </a:p>
          <a:p>
            <a:pPr lvl="0"/>
            <a:r>
              <a:rPr lang="en-US" sz="2000" dirty="0" err="1" smtClean="0">
                <a:latin typeface="Times New Roman" pitchFamily="18" charset="0"/>
                <a:cs typeface="Times New Roman" pitchFamily="18" charset="0"/>
              </a:rPr>
              <a:t>Furtherthesearch</a:t>
            </a:r>
            <a:r>
              <a:rPr lang="en-US" sz="2000" dirty="0" smtClean="0">
                <a:latin typeface="Times New Roman" pitchFamily="18" charset="0"/>
                <a:cs typeface="Times New Roman" pitchFamily="18" charset="0"/>
              </a:rPr>
              <a:t> token needs not be stored by the user; it can </a:t>
            </a:r>
            <a:r>
              <a:rPr lang="en-US" sz="2000" dirty="0" err="1" smtClean="0">
                <a:latin typeface="Times New Roman" pitchFamily="18" charset="0"/>
                <a:cs typeface="Times New Roman" pitchFamily="18" charset="0"/>
              </a:rPr>
              <a:t>becomputed</a:t>
            </a:r>
            <a:r>
              <a:rPr lang="en-US" sz="2000" dirty="0" smtClean="0">
                <a:latin typeface="Times New Roman" pitchFamily="18" charset="0"/>
                <a:cs typeface="Times New Roman" pitchFamily="18" charset="0"/>
              </a:rPr>
              <a:t> on-demand with consensus nodes. </a:t>
            </a:r>
            <a:r>
              <a:rPr lang="en-US" sz="2000" dirty="0" err="1" smtClean="0">
                <a:latin typeface="Times New Roman" pitchFamily="18" charset="0"/>
                <a:cs typeface="Times New Roman" pitchFamily="18" charset="0"/>
              </a:rPr>
              <a:t>Consensusnodesgenerate</a:t>
            </a:r>
            <a:r>
              <a:rPr lang="en-US" sz="2000" dirty="0" smtClean="0">
                <a:latin typeface="Times New Roman" pitchFamily="18" charset="0"/>
                <a:cs typeface="Times New Roman" pitchFamily="18" charset="0"/>
              </a:rPr>
              <a:t> a partial search token, upon which the user will perform some exponent and multiplication operations(minimal cost operations) to compute the complete </a:t>
            </a:r>
            <a:r>
              <a:rPr lang="en-US" sz="2000" dirty="0" err="1" smtClean="0">
                <a:latin typeface="Times New Roman" pitchFamily="18" charset="0"/>
                <a:cs typeface="Times New Roman" pitchFamily="18" charset="0"/>
              </a:rPr>
              <a:t>searchtoken</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 xmlns:p14="http://schemas.microsoft.com/office/powerpoint/2010/main" val="4227005194"/>
              </p:ext>
            </p:extLst>
          </p:nvPr>
        </p:nvGraphicFramePr>
        <p:xfrm>
          <a:off x="1600200" y="496847"/>
          <a:ext cx="7239000" cy="6339840"/>
        </p:xfrm>
        <a:graphic>
          <a:graphicData uri="http://schemas.openxmlformats.org/drawingml/2006/table">
            <a:tbl>
              <a:tblPr firstRow="1" bandRow="1">
                <a:tableStyleId>{5C22544A-7EE6-4342-B048-85BDC9FD1C3A}</a:tableStyleId>
              </a:tblPr>
              <a:tblGrid>
                <a:gridCol w="2209800">
                  <a:extLst>
                    <a:ext uri="{9D8B030D-6E8A-4147-A177-3AD203B41FA5}">
                      <a16:colId xmlns="" xmlns:a16="http://schemas.microsoft.com/office/drawing/2014/main" val="20000"/>
                    </a:ext>
                  </a:extLst>
                </a:gridCol>
                <a:gridCol w="2209800">
                  <a:extLst>
                    <a:ext uri="{9D8B030D-6E8A-4147-A177-3AD203B41FA5}">
                      <a16:colId xmlns="" xmlns:a16="http://schemas.microsoft.com/office/drawing/2014/main" val="20001"/>
                    </a:ext>
                  </a:extLst>
                </a:gridCol>
                <a:gridCol w="2819400">
                  <a:extLst>
                    <a:ext uri="{9D8B030D-6E8A-4147-A177-3AD203B41FA5}">
                      <a16:colId xmlns=""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 xmlns:a16="http://schemas.microsoft.com/office/drawing/2014/main" val="10000"/>
                  </a:ext>
                </a:extLst>
              </a:tr>
              <a:tr h="245876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2000" b="0" dirty="0" smtClean="0">
                          <a:latin typeface="Times New Roman" pitchFamily="18" charset="0"/>
                          <a:cs typeface="Times New Roman" pitchFamily="18" charset="0"/>
                        </a:rPr>
                        <a:t>‘</a:t>
                      </a:r>
                      <a:r>
                        <a:rPr kumimoji="0" lang="en-US" sz="2000" b="0" kern="1200" dirty="0" smtClean="0">
                          <a:solidFill>
                            <a:schemeClr val="dk1"/>
                          </a:solidFill>
                          <a:latin typeface="Times New Roman" pitchFamily="18" charset="0"/>
                          <a:ea typeface="+mn-ea"/>
                          <a:cs typeface="Times New Roman" pitchFamily="18" charset="0"/>
                        </a:rPr>
                        <a:t>Medical cyber physical systems</a:t>
                      </a:r>
                      <a:endParaRPr lang="en-IN" sz="2000" b="0" dirty="0">
                        <a:latin typeface="Times New Roman" pitchFamily="18" charset="0"/>
                        <a:cs typeface="Times New Roman" pitchFamily="18" charset="0"/>
                      </a:endParaRPr>
                    </a:p>
                  </a:txBody>
                  <a:tcPr/>
                </a:tc>
                <a:tc>
                  <a:txBody>
                    <a:bodyPr/>
                    <a:lstStyle/>
                    <a:p>
                      <a:pPr algn="just"/>
                      <a:r>
                        <a:rPr kumimoji="0" lang="en-US" sz="2000" b="0" kern="1200" dirty="0" smtClean="0">
                          <a:solidFill>
                            <a:schemeClr val="dk1"/>
                          </a:solidFill>
                          <a:latin typeface="Times New Roman" pitchFamily="18" charset="0"/>
                          <a:ea typeface="+mn-ea"/>
                          <a:cs typeface="Times New Roman" pitchFamily="18" charset="0"/>
                        </a:rPr>
                        <a:t> </a:t>
                      </a:r>
                      <a:r>
                        <a:rPr kumimoji="0" lang="en-US" sz="2000" b="0" kern="1200" dirty="0" smtClean="0">
                          <a:solidFill>
                            <a:schemeClr val="dk1"/>
                          </a:solidFill>
                          <a:latin typeface="Times New Roman" pitchFamily="18" charset="0"/>
                          <a:ea typeface="+mn-ea"/>
                          <a:cs typeface="Times New Roman" pitchFamily="18" charset="0"/>
                        </a:rPr>
                        <a:t> Lee and O. </a:t>
                      </a:r>
                      <a:r>
                        <a:rPr kumimoji="0" lang="en-US" sz="2000" b="0" kern="1200" dirty="0" err="1" smtClean="0">
                          <a:solidFill>
                            <a:schemeClr val="dk1"/>
                          </a:solidFill>
                          <a:latin typeface="Times New Roman" pitchFamily="18" charset="0"/>
                          <a:ea typeface="+mn-ea"/>
                          <a:cs typeface="Times New Roman" pitchFamily="18" charset="0"/>
                        </a:rPr>
                        <a:t>Sokolsky</a:t>
                      </a:r>
                      <a:endParaRPr lang="en-IN" sz="2000" b="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A medical cyber–physical system (MCPS) is a unique cyber–physical system (CPS), which combines embedded software control devices, networking capabilities, and complex physiological dynamics of patients in the modern medical field. </a:t>
                      </a:r>
                      <a:endParaRPr lang="en-IN" sz="2000" dirty="0">
                        <a:latin typeface="Times New Roman" pitchFamily="18" charset="0"/>
                        <a:cs typeface="Times New Roman" pitchFamily="18" charset="0"/>
                      </a:endParaRPr>
                    </a:p>
                  </a:txBody>
                  <a:tcPr/>
                </a:tc>
                <a:extLst>
                  <a:ext uri="{0D108BD9-81ED-4DB2-BD59-A6C34878D82A}">
                    <a16:rowId xmlns="" xmlns:a16="http://schemas.microsoft.com/office/drawing/2014/main" val="10001"/>
                  </a:ext>
                </a:extLst>
              </a:tr>
              <a:tr h="2370032">
                <a:tc>
                  <a:txBody>
                    <a:bodyPr/>
                    <a:lstStyle/>
                    <a:p>
                      <a:pPr algn="just"/>
                      <a:r>
                        <a:rPr kumimoji="0" lang="en-US" sz="2000" b="0" kern="1200" dirty="0" smtClean="0">
                          <a:solidFill>
                            <a:schemeClr val="dk1"/>
                          </a:solidFill>
                          <a:latin typeface="Times New Roman" pitchFamily="18" charset="0"/>
                          <a:ea typeface="+mn-ea"/>
                          <a:cs typeface="Times New Roman" pitchFamily="18" charset="0"/>
                        </a:rPr>
                        <a:t>“Cyber-physical systems: The next computing revolution,</a:t>
                      </a:r>
                      <a:endParaRPr lang="en-IN" sz="2000" b="0" dirty="0">
                        <a:latin typeface="Times New Roman" pitchFamily="18" charset="0"/>
                        <a:cs typeface="Times New Roman" pitchFamily="18" charset="0"/>
                      </a:endParaRPr>
                    </a:p>
                  </a:txBody>
                  <a:tcPr/>
                </a:tc>
                <a:tc>
                  <a:txBody>
                    <a:bodyPr/>
                    <a:lstStyle/>
                    <a:p>
                      <a:pPr algn="just"/>
                      <a:r>
                        <a:rPr kumimoji="0" lang="en-US" sz="2000" b="0" kern="1200" dirty="0" smtClean="0">
                          <a:solidFill>
                            <a:schemeClr val="dk1"/>
                          </a:solidFill>
                          <a:latin typeface="Times New Roman" pitchFamily="18" charset="0"/>
                          <a:ea typeface="+mn-ea"/>
                          <a:cs typeface="Times New Roman" pitchFamily="18" charset="0"/>
                        </a:rPr>
                        <a:t>R. </a:t>
                      </a:r>
                      <a:r>
                        <a:rPr kumimoji="0" lang="en-US" sz="2000" b="0" kern="1200" dirty="0" err="1" smtClean="0">
                          <a:solidFill>
                            <a:schemeClr val="dk1"/>
                          </a:solidFill>
                          <a:latin typeface="Times New Roman" pitchFamily="18" charset="0"/>
                          <a:ea typeface="+mn-ea"/>
                          <a:cs typeface="Times New Roman" pitchFamily="18" charset="0"/>
                        </a:rPr>
                        <a:t>Rajkumar</a:t>
                      </a:r>
                      <a:r>
                        <a:rPr kumimoji="0" lang="en-US" sz="2000" b="0" kern="1200" dirty="0" smtClean="0">
                          <a:solidFill>
                            <a:schemeClr val="dk1"/>
                          </a:solidFill>
                          <a:latin typeface="Times New Roman" pitchFamily="18" charset="0"/>
                          <a:ea typeface="+mn-ea"/>
                          <a:cs typeface="Times New Roman" pitchFamily="18" charset="0"/>
                        </a:rPr>
                        <a:t>, I. Lee, L. </a:t>
                      </a:r>
                      <a:r>
                        <a:rPr kumimoji="0" lang="en-US" sz="2000" b="0" kern="1200" dirty="0" err="1" smtClean="0">
                          <a:solidFill>
                            <a:schemeClr val="dk1"/>
                          </a:solidFill>
                          <a:latin typeface="Times New Roman" pitchFamily="18" charset="0"/>
                          <a:ea typeface="+mn-ea"/>
                          <a:cs typeface="Times New Roman" pitchFamily="18" charset="0"/>
                        </a:rPr>
                        <a:t>Sha</a:t>
                      </a:r>
                      <a:r>
                        <a:rPr kumimoji="0" lang="en-US" sz="2000" b="0" kern="1200" dirty="0" smtClean="0">
                          <a:solidFill>
                            <a:schemeClr val="dk1"/>
                          </a:solidFill>
                          <a:latin typeface="Times New Roman" pitchFamily="18" charset="0"/>
                          <a:ea typeface="+mn-ea"/>
                          <a:cs typeface="Times New Roman" pitchFamily="18" charset="0"/>
                        </a:rPr>
                        <a:t>, and J. </a:t>
                      </a:r>
                      <a:r>
                        <a:rPr kumimoji="0" lang="en-US" sz="2000" b="0" kern="1200" dirty="0" err="1" smtClean="0">
                          <a:solidFill>
                            <a:schemeClr val="dk1"/>
                          </a:solidFill>
                          <a:latin typeface="Times New Roman" pitchFamily="18" charset="0"/>
                          <a:ea typeface="+mn-ea"/>
                          <a:cs typeface="Times New Roman" pitchFamily="18" charset="0"/>
                        </a:rPr>
                        <a:t>Stankovic</a:t>
                      </a:r>
                      <a:r>
                        <a:rPr kumimoji="0" lang="en-US" sz="2000" b="0" kern="1200" dirty="0" smtClean="0">
                          <a:solidFill>
                            <a:schemeClr val="dk1"/>
                          </a:solidFill>
                          <a:latin typeface="Times New Roman" pitchFamily="18" charset="0"/>
                          <a:ea typeface="+mn-ea"/>
                          <a:cs typeface="Times New Roman" pitchFamily="18" charset="0"/>
                        </a:rPr>
                        <a:t>,</a:t>
                      </a:r>
                      <a:endParaRPr lang="en-IN" sz="2000" b="0" dirty="0">
                        <a:latin typeface="Times New Roman" pitchFamily="18" charset="0"/>
                        <a:cs typeface="Times New Roman" pitchFamily="18" charset="0"/>
                      </a:endParaRPr>
                    </a:p>
                  </a:txBody>
                  <a:tcPr/>
                </a:tc>
                <a:tc>
                  <a:txBody>
                    <a:bodyPr/>
                    <a:lstStyle/>
                    <a:p>
                      <a:r>
                        <a:rPr kumimoji="0" lang="en-US" sz="2000" b="0" i="0" kern="1200" dirty="0">
                          <a:solidFill>
                            <a:schemeClr val="dk1"/>
                          </a:solidFill>
                          <a:effectLst/>
                          <a:latin typeface="Times New Roman" pitchFamily="18" charset="0"/>
                          <a:ea typeface="+mn-ea"/>
                          <a:cs typeface="Times New Roman" pitchFamily="18" charset="0"/>
                        </a:rPr>
                        <a:t> </a:t>
                      </a:r>
                      <a:r>
                        <a:rPr kumimoji="0" lang="en-US" sz="2000" kern="1200" dirty="0" smtClean="0">
                          <a:solidFill>
                            <a:schemeClr val="dk1"/>
                          </a:solidFill>
                          <a:latin typeface="Times New Roman" pitchFamily="18" charset="0"/>
                          <a:ea typeface="+mn-ea"/>
                          <a:cs typeface="Times New Roman" pitchFamily="18" charset="0"/>
                        </a:rPr>
                        <a:t>Cyber-physical systems (CPS) are complex systems with organic integration and in-depth collaboration of computation, communications and control (3C) technology</a:t>
                      </a:r>
                      <a:endParaRPr kumimoji="0" lang="en-US" sz="2000" b="0" i="0" kern="1200" dirty="0">
                        <a:solidFill>
                          <a:schemeClr val="dk1"/>
                        </a:solidFill>
                        <a:effectLst/>
                        <a:latin typeface="Times New Roman" pitchFamily="18" charset="0"/>
                        <a:ea typeface="+mn-ea"/>
                        <a:cs typeface="Times New Roman" pitchFamily="18" charset="0"/>
                      </a:endParaRPr>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 xmlns:p14="http://schemas.microsoft.com/office/powerpoint/2010/main" val="187793894"/>
              </p:ext>
            </p:extLst>
          </p:nvPr>
        </p:nvGraphicFramePr>
        <p:xfrm>
          <a:off x="1295400" y="365760"/>
          <a:ext cx="7620000" cy="6050280"/>
        </p:xfrm>
        <a:graphic>
          <a:graphicData uri="http://schemas.openxmlformats.org/drawingml/2006/table">
            <a:tbl>
              <a:tblPr firstRow="1" bandRow="1">
                <a:tableStyleId>{5C22544A-7EE6-4342-B048-85BDC9FD1C3A}</a:tableStyleId>
              </a:tblPr>
              <a:tblGrid>
                <a:gridCol w="2032000">
                  <a:extLst>
                    <a:ext uri="{9D8B030D-6E8A-4147-A177-3AD203B41FA5}">
                      <a16:colId xmlns="" xmlns:a16="http://schemas.microsoft.com/office/drawing/2014/main" val="20000"/>
                    </a:ext>
                  </a:extLst>
                </a:gridCol>
                <a:gridCol w="1778000">
                  <a:extLst>
                    <a:ext uri="{9D8B030D-6E8A-4147-A177-3AD203B41FA5}">
                      <a16:colId xmlns="" xmlns:a16="http://schemas.microsoft.com/office/drawing/2014/main" val="20001"/>
                    </a:ext>
                  </a:extLst>
                </a:gridCol>
                <a:gridCol w="3810000">
                  <a:extLst>
                    <a:ext uri="{9D8B030D-6E8A-4147-A177-3AD203B41FA5}">
                      <a16:colId xmlns="" xmlns:a16="http://schemas.microsoft.com/office/drawing/2014/main" val="20002"/>
                    </a:ext>
                  </a:extLst>
                </a:gridCol>
              </a:tblGrid>
              <a:tr h="41864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 xmlns:a16="http://schemas.microsoft.com/office/drawing/2014/main" val="10000"/>
                  </a:ext>
                </a:extLst>
              </a:tr>
              <a:tr h="2492196">
                <a:tc>
                  <a:txBody>
                    <a:bodyPr/>
                    <a:lstStyle/>
                    <a:p>
                      <a:pPr algn="just"/>
                      <a:r>
                        <a:rPr kumimoji="0" lang="en-US" sz="2000" b="0" kern="1200" dirty="0" smtClean="0">
                          <a:solidFill>
                            <a:schemeClr val="dk1"/>
                          </a:solidFill>
                          <a:latin typeface="Times New Roman" pitchFamily="18" charset="0"/>
                          <a:ea typeface="+mn-ea"/>
                          <a:cs typeface="Times New Roman" pitchFamily="18" charset="0"/>
                        </a:rPr>
                        <a:t>“Medical cyber-physical systems: A survey,” </a:t>
                      </a:r>
                      <a:endParaRPr lang="en-IN" sz="2000" b="0" dirty="0">
                        <a:latin typeface="Times New Roman" pitchFamily="18" charset="0"/>
                        <a:cs typeface="Times New Roman" pitchFamily="18" charset="0"/>
                      </a:endParaRPr>
                    </a:p>
                  </a:txBody>
                  <a:tcPr/>
                </a:tc>
                <a:tc>
                  <a:txBody>
                    <a:bodyPr/>
                    <a:lstStyle/>
                    <a:p>
                      <a:pPr algn="just"/>
                      <a:r>
                        <a:rPr lang="en-US" sz="2000" b="0" dirty="0">
                          <a:latin typeface="Times New Roman" pitchFamily="18" charset="0"/>
                          <a:cs typeface="Times New Roman" pitchFamily="18" charset="0"/>
                        </a:rPr>
                        <a:t> </a:t>
                      </a:r>
                      <a:r>
                        <a:rPr kumimoji="0" lang="en-US" sz="2000" b="0" kern="1200" dirty="0" smtClean="0">
                          <a:solidFill>
                            <a:schemeClr val="dk1"/>
                          </a:solidFill>
                          <a:latin typeface="Times New Roman" pitchFamily="18" charset="0"/>
                          <a:ea typeface="+mn-ea"/>
                          <a:cs typeface="Times New Roman" pitchFamily="18" charset="0"/>
                        </a:rPr>
                        <a:t>N. </a:t>
                      </a:r>
                      <a:r>
                        <a:rPr kumimoji="0" lang="en-US" sz="2000" b="0" kern="1200" dirty="0" err="1" smtClean="0">
                          <a:solidFill>
                            <a:schemeClr val="dk1"/>
                          </a:solidFill>
                          <a:latin typeface="Times New Roman" pitchFamily="18" charset="0"/>
                          <a:ea typeface="+mn-ea"/>
                          <a:cs typeface="Times New Roman" pitchFamily="18" charset="0"/>
                        </a:rPr>
                        <a:t>Dey</a:t>
                      </a:r>
                      <a:r>
                        <a:rPr kumimoji="0" lang="en-US" sz="2000" b="0" kern="1200" dirty="0" smtClean="0">
                          <a:solidFill>
                            <a:schemeClr val="dk1"/>
                          </a:solidFill>
                          <a:latin typeface="Times New Roman" pitchFamily="18" charset="0"/>
                          <a:ea typeface="+mn-ea"/>
                          <a:cs typeface="Times New Roman" pitchFamily="18" charset="0"/>
                        </a:rPr>
                        <a:t>, A. S. </a:t>
                      </a:r>
                      <a:r>
                        <a:rPr kumimoji="0" lang="en-US" sz="2000" b="0" kern="1200" dirty="0" err="1" smtClean="0">
                          <a:solidFill>
                            <a:schemeClr val="dk1"/>
                          </a:solidFill>
                          <a:latin typeface="Times New Roman" pitchFamily="18" charset="0"/>
                          <a:ea typeface="+mn-ea"/>
                          <a:cs typeface="Times New Roman" pitchFamily="18" charset="0"/>
                        </a:rPr>
                        <a:t>Ashour</a:t>
                      </a:r>
                      <a:r>
                        <a:rPr kumimoji="0" lang="en-US" sz="2000" b="0" kern="1200" dirty="0" smtClean="0">
                          <a:solidFill>
                            <a:schemeClr val="dk1"/>
                          </a:solidFill>
                          <a:latin typeface="Times New Roman" pitchFamily="18" charset="0"/>
                          <a:ea typeface="+mn-ea"/>
                          <a:cs typeface="Times New Roman" pitchFamily="18" charset="0"/>
                        </a:rPr>
                        <a:t>, F. Shi, S. J. Fong, and J. M. R. Tavares</a:t>
                      </a:r>
                      <a:endParaRPr lang="en-IN" sz="2000" b="0" dirty="0">
                        <a:latin typeface="Times New Roman" pitchFamily="18" charset="0"/>
                        <a:cs typeface="Times New Roman" pitchFamily="18" charset="0"/>
                      </a:endParaRPr>
                    </a:p>
                  </a:txBody>
                  <a:tcPr/>
                </a:tc>
                <a:tc>
                  <a:txBody>
                    <a:bodyPr/>
                    <a:lstStyle/>
                    <a:p>
                      <a:pPr marL="0" marR="0" algn="just">
                        <a:lnSpc>
                          <a:spcPct val="100000"/>
                        </a:lnSpc>
                        <a:spcBef>
                          <a:spcPts val="0"/>
                        </a:spcBef>
                        <a:spcAft>
                          <a:spcPts val="0"/>
                        </a:spcAft>
                      </a:pPr>
                      <a:r>
                        <a:rPr kumimoji="0" lang="en-US" sz="2000" b="0" i="0" kern="1200" dirty="0" smtClean="0">
                          <a:solidFill>
                            <a:schemeClr val="dk1"/>
                          </a:solidFill>
                          <a:latin typeface="Times New Roman" pitchFamily="18" charset="0"/>
                          <a:ea typeface="+mn-ea"/>
                          <a:cs typeface="Times New Roman" pitchFamily="18" charset="0"/>
                        </a:rPr>
                        <a:t> </a:t>
                      </a:r>
                      <a:r>
                        <a:rPr kumimoji="0" lang="en-US" sz="2000" kern="1200" dirty="0" smtClean="0">
                          <a:solidFill>
                            <a:schemeClr val="dk1"/>
                          </a:solidFill>
                          <a:latin typeface="Times New Roman" pitchFamily="18" charset="0"/>
                          <a:ea typeface="+mn-ea"/>
                          <a:cs typeface="Times New Roman" pitchFamily="18" charset="0"/>
                        </a:rPr>
                        <a:t>The first notion of CPS takes us back to 1941 when, soon after the invention of Z3, the first fully functional program-controlled computation machine was developed by </a:t>
                      </a:r>
                      <a:r>
                        <a:rPr kumimoji="0" lang="en-US" sz="2000" kern="1200" dirty="0" err="1" smtClean="0">
                          <a:solidFill>
                            <a:schemeClr val="dk1"/>
                          </a:solidFill>
                          <a:latin typeface="Times New Roman" pitchFamily="18" charset="0"/>
                          <a:ea typeface="+mn-ea"/>
                          <a:cs typeface="Times New Roman" pitchFamily="18" charset="0"/>
                        </a:rPr>
                        <a:t>Konrad</a:t>
                      </a:r>
                      <a:r>
                        <a:rPr kumimoji="0" lang="en-US" sz="2000" kern="1200" dirty="0" smtClean="0">
                          <a:solidFill>
                            <a:schemeClr val="dk1"/>
                          </a:solidFill>
                          <a:latin typeface="Times New Roman" pitchFamily="18" charset="0"/>
                          <a:ea typeface="+mn-ea"/>
                          <a:cs typeface="Times New Roman" pitchFamily="18" charset="0"/>
                        </a:rPr>
                        <a:t> </a:t>
                      </a:r>
                      <a:r>
                        <a:rPr kumimoji="0" lang="en-US" sz="2000" kern="1200" dirty="0" err="1" smtClean="0">
                          <a:solidFill>
                            <a:schemeClr val="dk1"/>
                          </a:solidFill>
                          <a:latin typeface="Times New Roman" pitchFamily="18" charset="0"/>
                          <a:ea typeface="+mn-ea"/>
                          <a:cs typeface="Times New Roman" pitchFamily="18" charset="0"/>
                        </a:rPr>
                        <a:t>Zuse</a:t>
                      </a:r>
                      <a:r>
                        <a:rPr kumimoji="0" lang="en-US" sz="2000" kern="1200" dirty="0" smtClean="0">
                          <a:solidFill>
                            <a:schemeClr val="dk1"/>
                          </a:solidFill>
                          <a:latin typeface="Times New Roman" pitchFamily="18" charset="0"/>
                          <a:ea typeface="+mn-ea"/>
                          <a:cs typeface="Times New Roman" pitchFamily="18" charset="0"/>
                        </a:rPr>
                        <a:t> for the survey </a:t>
                      </a:r>
                      <a:r>
                        <a:rPr kumimoji="0" lang="en-US" sz="2000" kern="1200" dirty="0" err="1" smtClean="0">
                          <a:solidFill>
                            <a:schemeClr val="dk1"/>
                          </a:solidFill>
                          <a:latin typeface="Times New Roman" pitchFamily="18" charset="0"/>
                          <a:ea typeface="+mn-ea"/>
                          <a:cs typeface="Times New Roman" pitchFamily="18" charset="0"/>
                        </a:rPr>
                        <a:t>ofaircraft</a:t>
                      </a:r>
                      <a:r>
                        <a:rPr kumimoji="0" lang="en-US" sz="2000" kern="1200" dirty="0" smtClean="0">
                          <a:solidFill>
                            <a:schemeClr val="dk1"/>
                          </a:solidFill>
                          <a:latin typeface="Times New Roman" pitchFamily="18" charset="0"/>
                          <a:ea typeface="+mn-ea"/>
                          <a:cs typeface="Times New Roman" pitchFamily="18" charset="0"/>
                        </a:rPr>
                        <a:t> wings </a:t>
                      </a:r>
                      <a:endParaRPr lang="en-US" sz="2000" dirty="0">
                        <a:latin typeface="Times New Roman" pitchFamily="18" charset="0"/>
                        <a:ea typeface="Calibri"/>
                        <a:cs typeface="Times New Roman" pitchFamily="18" charset="0"/>
                      </a:endParaRPr>
                    </a:p>
                  </a:txBody>
                  <a:tcPr marL="68580" marR="68580" marT="0" marB="0"/>
                </a:tc>
                <a:extLst>
                  <a:ext uri="{0D108BD9-81ED-4DB2-BD59-A6C34878D82A}">
                    <a16:rowId xmlns="" xmlns:a16="http://schemas.microsoft.com/office/drawing/2014/main" val="10001"/>
                  </a:ext>
                </a:extLst>
              </a:tr>
              <a:tr h="2327181">
                <a:tc>
                  <a:txBody>
                    <a:bodyPr/>
                    <a:lstStyle/>
                    <a:p>
                      <a:pPr algn="just"/>
                      <a:r>
                        <a:rPr lang="en-US" sz="2000" b="0" dirty="0">
                          <a:latin typeface="Times New Roman" pitchFamily="18" charset="0"/>
                          <a:cs typeface="Times New Roman" pitchFamily="18" charset="0"/>
                        </a:rPr>
                        <a:t> </a:t>
                      </a:r>
                      <a:r>
                        <a:rPr kumimoji="0" lang="en-US" sz="2000" b="0" kern="1200" dirty="0" smtClean="0">
                          <a:solidFill>
                            <a:schemeClr val="dk1"/>
                          </a:solidFill>
                          <a:latin typeface="Times New Roman" pitchFamily="18" charset="0"/>
                          <a:ea typeface="+mn-ea"/>
                          <a:cs typeface="Times New Roman" pitchFamily="18" charset="0"/>
                        </a:rPr>
                        <a:t>“Cyber-physical systems clouds: A survey,” </a:t>
                      </a:r>
                      <a:endParaRPr lang="en-IN" sz="2000" b="0" dirty="0">
                        <a:latin typeface="Times New Roman" pitchFamily="18" charset="0"/>
                        <a:cs typeface="Times New Roman" pitchFamily="18" charset="0"/>
                      </a:endParaRPr>
                    </a:p>
                  </a:txBody>
                  <a:tcPr/>
                </a:tc>
                <a:tc>
                  <a:txBody>
                    <a:bodyPr/>
                    <a:lstStyle/>
                    <a:p>
                      <a:pPr algn="just"/>
                      <a:r>
                        <a:rPr kumimoji="0" lang="en-US" sz="2000" b="0" kern="1200" dirty="0" smtClean="0">
                          <a:solidFill>
                            <a:schemeClr val="dk1"/>
                          </a:solidFill>
                          <a:latin typeface="Times New Roman" pitchFamily="18" charset="0"/>
                          <a:ea typeface="+mn-ea"/>
                          <a:cs typeface="Times New Roman" pitchFamily="18" charset="0"/>
                        </a:rPr>
                        <a:t> </a:t>
                      </a:r>
                      <a:r>
                        <a:rPr kumimoji="0" lang="en-US" sz="2000" b="0" kern="1200" dirty="0" smtClean="0">
                          <a:solidFill>
                            <a:schemeClr val="dk1"/>
                          </a:solidFill>
                          <a:latin typeface="Times New Roman" pitchFamily="18" charset="0"/>
                          <a:ea typeface="+mn-ea"/>
                          <a:cs typeface="Times New Roman" pitchFamily="18" charset="0"/>
                        </a:rPr>
                        <a:t>R. </a:t>
                      </a:r>
                      <a:r>
                        <a:rPr kumimoji="0" lang="en-US" sz="2000" b="0" kern="1200" dirty="0" err="1" smtClean="0">
                          <a:solidFill>
                            <a:schemeClr val="dk1"/>
                          </a:solidFill>
                          <a:latin typeface="Times New Roman" pitchFamily="18" charset="0"/>
                          <a:ea typeface="+mn-ea"/>
                          <a:cs typeface="Times New Roman" pitchFamily="18" charset="0"/>
                        </a:rPr>
                        <a:t>Chaari</a:t>
                      </a:r>
                      <a:r>
                        <a:rPr kumimoji="0" lang="en-US" sz="2000" b="0" kern="1200" dirty="0" smtClean="0">
                          <a:solidFill>
                            <a:schemeClr val="dk1"/>
                          </a:solidFill>
                          <a:latin typeface="Times New Roman" pitchFamily="18" charset="0"/>
                          <a:ea typeface="+mn-ea"/>
                          <a:cs typeface="Times New Roman" pitchFamily="18" charset="0"/>
                        </a:rPr>
                        <a:t> et al., </a:t>
                      </a:r>
                      <a:endParaRPr lang="en-IN" sz="2000" b="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This paper investigates resource provisioning in cyber-physical systems (CPSs) by developing a new definition of </a:t>
                      </a:r>
                      <a:r>
                        <a:rPr kumimoji="0" lang="en-US" sz="2000" kern="1200" dirty="0" err="1" smtClean="0">
                          <a:solidFill>
                            <a:schemeClr val="dk1"/>
                          </a:solidFill>
                          <a:latin typeface="Times New Roman" pitchFamily="18" charset="0"/>
                          <a:ea typeface="+mn-ea"/>
                          <a:cs typeface="Times New Roman" pitchFamily="18" charset="0"/>
                        </a:rPr>
                        <a:t>anelasticity</a:t>
                      </a:r>
                      <a:r>
                        <a:rPr kumimoji="0" lang="en-US" sz="2000" kern="1200" dirty="0" smtClean="0">
                          <a:solidFill>
                            <a:schemeClr val="dk1"/>
                          </a:solidFill>
                          <a:latin typeface="Times New Roman" pitchFamily="18" charset="0"/>
                          <a:ea typeface="+mn-ea"/>
                          <a:cs typeface="Times New Roman" pitchFamily="18" charset="0"/>
                        </a:rPr>
                        <a:t>. A flat semi-dormant </a:t>
                      </a:r>
                      <a:r>
                        <a:rPr kumimoji="0" lang="en-US" sz="2000" kern="1200" dirty="0" err="1" smtClean="0">
                          <a:solidFill>
                            <a:schemeClr val="dk1"/>
                          </a:solidFill>
                          <a:latin typeface="Times New Roman" pitchFamily="18" charset="0"/>
                          <a:ea typeface="+mn-ea"/>
                          <a:cs typeface="Times New Roman" pitchFamily="18" charset="0"/>
                        </a:rPr>
                        <a:t>multicontroller</a:t>
                      </a:r>
                      <a:r>
                        <a:rPr kumimoji="0" lang="en-US" sz="2000" kern="1200" dirty="0" smtClean="0">
                          <a:solidFill>
                            <a:schemeClr val="dk1"/>
                          </a:solidFill>
                          <a:latin typeface="Times New Roman" pitchFamily="18" charset="0"/>
                          <a:ea typeface="+mn-ea"/>
                          <a:cs typeface="Times New Roman" pitchFamily="18" charset="0"/>
                        </a:rPr>
                        <a:t> (FSDMC) model is established on a special type of CPS platform named arbitrated networked control system with dual communication channels.</a:t>
                      </a:r>
                      <a:endParaRPr lang="en-IN" sz="2000" dirty="0">
                        <a:latin typeface="Times New Roman" pitchFamily="18" charset="0"/>
                        <a:cs typeface="Times New Roman" pitchFamily="18" charset="0"/>
                      </a:endParaRPr>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066800" y="838200"/>
            <a:ext cx="7772400" cy="5867400"/>
          </a:xfrm>
        </p:spPr>
        <p:txBody>
          <a:bodyPr>
            <a:noAutofit/>
          </a:bodyPr>
          <a:lstStyle/>
          <a:p>
            <a:pPr>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CYBER-PHYSICAL systems (CPS) tightly intertwine software and physical components that can have applications in nearly any field we can think of, including healthcare, energy conservation, environment protection, defense, agriculture and many more. </a:t>
            </a: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CPS </a:t>
            </a:r>
            <a:r>
              <a:rPr lang="en-US" sz="2000" dirty="0" smtClean="0">
                <a:latin typeface="Times New Roman" pitchFamily="18" charset="0"/>
                <a:cs typeface="Times New Roman" pitchFamily="18" charset="0"/>
              </a:rPr>
              <a:t>tirelessly produce huge silos of data, and to ensure scalability and efficient storage, large companies like Microsoft and Honeywell, etc., are moving towards cloud-based solutions</a:t>
            </a:r>
            <a:r>
              <a:rPr lang="en-US" sz="2000" dirty="0" smtClean="0">
                <a:latin typeface="Times New Roman" pitchFamily="18" charset="0"/>
                <a:cs typeface="Times New Roman" pitchFamily="18" charset="0"/>
              </a:rPr>
              <a:t>.</a:t>
            </a:r>
          </a:p>
          <a:p>
            <a:pPr>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Cloud-based CPS (CCPS) improves existing CPS functionalities, but at the same time, presents security challenges.</a:t>
            </a:r>
          </a:p>
          <a:p>
            <a:pPr algn="just">
              <a:lnSpc>
                <a:spcPct val="150000"/>
              </a:lnSpc>
              <a:buNone/>
            </a:pPr>
            <a:endParaRPr lang="en-US" sz="2000" dirty="0" smtClean="0">
              <a:latin typeface="Times New Roman" pitchFamily="18" charset="0"/>
              <a:cs typeface="Times New Roman" pitchFamily="18" charset="0"/>
            </a:endParaRPr>
          </a:p>
          <a:p>
            <a:pPr algn="just">
              <a:lnSpc>
                <a:spcPct val="170000"/>
              </a:lnSpc>
              <a:buNone/>
            </a:pPr>
            <a:endParaRPr lang="es-E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p:cNvPicPr>
            <a:picLocks noGrp="1" noChangeAspect="1" noChangeArrowheads="1"/>
          </p:cNvPicPr>
          <p:nvPr>
            <p:ph idx="1"/>
          </p:nvPr>
        </p:nvPicPr>
        <p:blipFill>
          <a:blip r:embed="rId2"/>
          <a:srcRect/>
          <a:stretch>
            <a:fillRect/>
          </a:stretch>
        </p:blipFill>
        <p:spPr bwMode="auto">
          <a:xfrm>
            <a:off x="1936750" y="1509712"/>
            <a:ext cx="6496050" cy="467677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p:cNvPicPr>
            <a:picLocks noGrp="1" noChangeAspect="1" noChangeArrowheads="1"/>
          </p:cNvPicPr>
          <p:nvPr>
            <p:ph idx="1"/>
          </p:nvPr>
        </p:nvPicPr>
        <p:blipFill>
          <a:blip r:embed="rId2"/>
          <a:srcRect/>
          <a:stretch>
            <a:fillRect/>
          </a:stretch>
        </p:blipFill>
        <p:spPr bwMode="auto">
          <a:xfrm>
            <a:off x="1752600" y="1524000"/>
            <a:ext cx="6832600" cy="4648199"/>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696200" cy="5334000"/>
          </a:xfrm>
        </p:spPr>
        <p:txBody>
          <a:bodyPr>
            <a:noAutofit/>
          </a:bodyPr>
          <a:lstStyle/>
          <a:p>
            <a:pPr>
              <a:buNone/>
            </a:pPr>
            <a:r>
              <a:rPr lang="en-US" sz="2000" b="1" dirty="0" smtClean="0"/>
              <a:t> </a:t>
            </a:r>
            <a:endParaRPr lang="en-US" sz="2000" dirty="0" smtClean="0"/>
          </a:p>
          <a:p>
            <a:pPr algn="just"/>
            <a:r>
              <a:rPr lang="en-US" sz="2000" dirty="0" smtClean="0">
                <a:latin typeface="Times New Roman" pitchFamily="18" charset="0"/>
                <a:cs typeface="Times New Roman" pitchFamily="18" charset="0"/>
              </a:rPr>
              <a:t>In this paper, we have proposed a truly decentralized, </a:t>
            </a:r>
            <a:r>
              <a:rPr lang="en-US" sz="2000" dirty="0" err="1" smtClean="0">
                <a:latin typeface="Times New Roman" pitchFamily="18" charset="0"/>
                <a:cs typeface="Times New Roman" pitchFamily="18" charset="0"/>
              </a:rPr>
              <a:t>robustand</a:t>
            </a:r>
            <a:r>
              <a:rPr lang="en-US" sz="2000" dirty="0" smtClean="0">
                <a:latin typeface="Times New Roman" pitchFamily="18" charset="0"/>
                <a:cs typeface="Times New Roman" pitchFamily="18" charset="0"/>
              </a:rPr>
              <a:t> computationally efficient ABSE scheme for </a:t>
            </a:r>
            <a:r>
              <a:rPr lang="en-US" sz="2000" dirty="0" err="1" smtClean="0">
                <a:latin typeface="Times New Roman" pitchFamily="18" charset="0"/>
                <a:cs typeface="Times New Roman" pitchFamily="18" charset="0"/>
              </a:rPr>
              <a:t>healthcareCCPS</a:t>
            </a:r>
            <a:r>
              <a:rPr lang="en-US" sz="2000" dirty="0" smtClean="0">
                <a:latin typeface="Times New Roman" pitchFamily="18" charset="0"/>
                <a:cs typeface="Times New Roman" pitchFamily="18" charset="0"/>
              </a:rPr>
              <a:t> with the assistance of consortium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r>
              <a:rPr lang="en-US" sz="2000" dirty="0" err="1" smtClean="0">
                <a:latin typeface="Times New Roman" pitchFamily="18" charset="0"/>
                <a:cs typeface="Times New Roman" pitchFamily="18" charset="0"/>
              </a:rPr>
              <a:t>Thedevices</a:t>
            </a:r>
            <a:r>
              <a:rPr lang="en-US" sz="2000" dirty="0" smtClean="0">
                <a:latin typeface="Times New Roman" pitchFamily="18" charset="0"/>
                <a:cs typeface="Times New Roman" pitchFamily="18" charset="0"/>
              </a:rPr>
              <a:t> involved in a typical healthcare CCPS are </a:t>
            </a:r>
            <a:r>
              <a:rPr lang="en-US" sz="2000" dirty="0" err="1" smtClean="0">
                <a:latin typeface="Times New Roman" pitchFamily="18" charset="0"/>
                <a:cs typeface="Times New Roman" pitchFamily="18" charset="0"/>
              </a:rPr>
              <a:t>resourceconstrained</a:t>
            </a:r>
            <a:r>
              <a:rPr lang="en-US" sz="2000" dirty="0" smtClean="0">
                <a:latin typeface="Times New Roman" pitchFamily="18" charset="0"/>
                <a:cs typeface="Times New Roman" pitchFamily="18" charset="0"/>
              </a:rPr>
              <a:t>. Further, the users in a healthcare CCPS may belong from a variety of domains, and to manage such a </a:t>
            </a:r>
            <a:r>
              <a:rPr lang="en-US" sz="2000" dirty="0" err="1" smtClean="0">
                <a:latin typeface="Times New Roman" pitchFamily="18" charset="0"/>
                <a:cs typeface="Times New Roman" pitchFamily="18" charset="0"/>
              </a:rPr>
              <a:t>largenumber</a:t>
            </a:r>
            <a:r>
              <a:rPr lang="en-US" sz="2000" dirty="0" smtClean="0">
                <a:latin typeface="Times New Roman" pitchFamily="18" charset="0"/>
                <a:cs typeface="Times New Roman" pitchFamily="18" charset="0"/>
              </a:rPr>
              <a:t> of diverse </a:t>
            </a:r>
            <a:r>
              <a:rPr lang="en-US" sz="2000" dirty="0" err="1" smtClean="0">
                <a:latin typeface="Times New Roman" pitchFamily="18" charset="0"/>
                <a:cs typeface="Times New Roman" pitchFamily="18" charset="0"/>
              </a:rPr>
              <a:t>users,asingleauthoritisnot</a:t>
            </a:r>
            <a:r>
              <a:rPr lang="en-US" sz="2000" dirty="0" smtClean="0">
                <a:latin typeface="Times New Roman" pitchFamily="18" charset="0"/>
                <a:cs typeface="Times New Roman" pitchFamily="18" charset="0"/>
              </a:rPr>
              <a:t> sufficient</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Keeping</a:t>
            </a:r>
            <a:r>
              <a:rPr lang="en-US" sz="2000" dirty="0" smtClean="0">
                <a:latin typeface="Times New Roman" pitchFamily="18" charset="0"/>
                <a:cs typeface="Times New Roman" pitchFamily="18" charset="0"/>
              </a:rPr>
              <a:t> that in mind, we have proposed a scheme </a:t>
            </a:r>
            <a:r>
              <a:rPr lang="en-US" sz="2000" dirty="0" err="1" smtClean="0">
                <a:latin typeface="Times New Roman" pitchFamily="18" charset="0"/>
                <a:cs typeface="Times New Roman" pitchFamily="18" charset="0"/>
              </a:rPr>
              <a:t>wherecomputationally</a:t>
            </a:r>
            <a:r>
              <a:rPr lang="en-US" sz="2000" dirty="0" smtClean="0">
                <a:latin typeface="Times New Roman" pitchFamily="18" charset="0"/>
                <a:cs typeface="Times New Roman" pitchFamily="18" charset="0"/>
              </a:rPr>
              <a:t> intensive tasks are delegated to the </a:t>
            </a:r>
            <a:r>
              <a:rPr lang="en-US" sz="2000" dirty="0" err="1" smtClean="0">
                <a:latin typeface="Times New Roman" pitchFamily="18" charset="0"/>
                <a:cs typeface="Times New Roman" pitchFamily="18" charset="0"/>
              </a:rPr>
              <a:t>consensusnodes</a:t>
            </a:r>
            <a:r>
              <a:rPr lang="en-US" sz="2000" dirty="0" smtClean="0">
                <a:latin typeface="Times New Roman" pitchFamily="18" charset="0"/>
                <a:cs typeface="Times New Roman" pitchFamily="18" charset="0"/>
              </a:rPr>
              <a:t> in the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network to increase efficiency and </a:t>
            </a:r>
            <a:r>
              <a:rPr lang="en-US" sz="2000" dirty="0" err="1" smtClean="0">
                <a:latin typeface="Times New Roman" pitchFamily="18" charset="0"/>
                <a:cs typeface="Times New Roman" pitchFamily="18" charset="0"/>
              </a:rPr>
              <a:t>toavoid</a:t>
            </a:r>
            <a:r>
              <a:rPr lang="en-US" sz="2000" dirty="0" smtClean="0">
                <a:latin typeface="Times New Roman" pitchFamily="18" charset="0"/>
                <a:cs typeface="Times New Roman" pitchFamily="18" charset="0"/>
              </a:rPr>
              <a:t> single point failure.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867400"/>
          </a:xfrm>
        </p:spPr>
        <p:txBody>
          <a:bodyPr>
            <a:noAutofit/>
          </a:bodyPr>
          <a:lstStyle/>
          <a:p>
            <a:pPr lvl="0" algn="just"/>
            <a:r>
              <a:rPr lang="en-IN" sz="2000" dirty="0" smtClean="0">
                <a:latin typeface="Times New Roman" pitchFamily="18" charset="0"/>
                <a:cs typeface="Times New Roman" pitchFamily="18" charset="0"/>
              </a:rPr>
              <a:t>[1] .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and G. </a:t>
            </a:r>
            <a:r>
              <a:rPr lang="en-IN" sz="2000" dirty="0" err="1" smtClean="0">
                <a:latin typeface="Times New Roman" pitchFamily="18" charset="0"/>
                <a:cs typeface="Times New Roman" pitchFamily="18" charset="0"/>
              </a:rPr>
              <a:t>Ateniese</a:t>
            </a:r>
            <a:r>
              <a:rPr lang="en-IN" sz="2000" dirty="0" smtClean="0">
                <a:latin typeface="Times New Roman" pitchFamily="18" charset="0"/>
                <a:cs typeface="Times New Roman" pitchFamily="18" charset="0"/>
              </a:rPr>
              <a:t>, “VABKS: Verifiable attribute-</a:t>
            </a:r>
            <a:r>
              <a:rPr lang="en-IN" sz="2000" dirty="0" err="1" smtClean="0">
                <a:latin typeface="Times New Roman" pitchFamily="18" charset="0"/>
                <a:cs typeface="Times New Roman" pitchFamily="18" charset="0"/>
              </a:rPr>
              <a:t>basedkeyword</a:t>
            </a:r>
            <a:r>
              <a:rPr lang="en-IN" sz="2000" dirty="0" smtClean="0">
                <a:latin typeface="Times New Roman" pitchFamily="18" charset="0"/>
                <a:cs typeface="Times New Roman" pitchFamily="18" charset="0"/>
              </a:rPr>
              <a:t> search over outsourced encrypted data,” </a:t>
            </a:r>
            <a:r>
              <a:rPr lang="en-IN" sz="2000" dirty="0" err="1" smtClean="0">
                <a:latin typeface="Times New Roman" pitchFamily="18" charset="0"/>
                <a:cs typeface="Times New Roman" pitchFamily="18" charset="0"/>
              </a:rPr>
              <a:t>in</a:t>
            </a:r>
            <a:r>
              <a:rPr lang="en-IN" sz="2000" i="1" dirty="0" err="1" smtClean="0">
                <a:latin typeface="Times New Roman" pitchFamily="18" charset="0"/>
                <a:cs typeface="Times New Roman" pitchFamily="18" charset="0"/>
              </a:rPr>
              <a:t>Proc</a:t>
            </a:r>
            <a:r>
              <a:rPr lang="en-IN" sz="2000" i="1" dirty="0" smtClean="0">
                <a:latin typeface="Times New Roman" pitchFamily="18" charset="0"/>
                <a:cs typeface="Times New Roman" pitchFamily="18" charset="0"/>
              </a:rPr>
              <a:t>. IEEE  </a:t>
            </a:r>
            <a:r>
              <a:rPr lang="en-IN" sz="2000" i="1" dirty="0" err="1" smtClean="0">
                <a:latin typeface="Times New Roman" pitchFamily="18" charset="0"/>
                <a:cs typeface="Times New Roman" pitchFamily="18" charset="0"/>
              </a:rPr>
              <a:t>Infoco</a:t>
            </a:r>
            <a:r>
              <a:rPr lang="en-IN" sz="2000" dirty="0" smtClean="0">
                <a:latin typeface="Times New Roman" pitchFamily="18" charset="0"/>
                <a:cs typeface="Times New Roman" pitchFamily="18" charset="0"/>
              </a:rPr>
              <a:t>, 2014, pp. </a:t>
            </a:r>
            <a:r>
              <a:rPr lang="en-IN" sz="2000" dirty="0" smtClean="0">
                <a:latin typeface="Times New Roman" pitchFamily="18" charset="0"/>
                <a:cs typeface="Times New Roman" pitchFamily="18" charset="0"/>
              </a:rPr>
              <a:t>522–530</a:t>
            </a:r>
          </a:p>
          <a:p>
            <a:pPr lvl="0" algn="just"/>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[2]W. Sun, S. Yu, W. Lou, Y. T. </a:t>
            </a:r>
            <a:r>
              <a:rPr lang="en-US" sz="2000" dirty="0" err="1" smtClean="0">
                <a:latin typeface="Times New Roman" pitchFamily="18" charset="0"/>
                <a:cs typeface="Times New Roman" pitchFamily="18" charset="0"/>
              </a:rPr>
              <a:t>Hou</a:t>
            </a:r>
            <a:r>
              <a:rPr lang="en-US" sz="2000" dirty="0" smtClean="0">
                <a:latin typeface="Times New Roman" pitchFamily="18" charset="0"/>
                <a:cs typeface="Times New Roman" pitchFamily="18" charset="0"/>
              </a:rPr>
              <a:t>, and H. Li, “Protecting your </a:t>
            </a:r>
            <a:r>
              <a:rPr lang="en-US" sz="2000" dirty="0" err="1" smtClean="0">
                <a:latin typeface="Times New Roman" pitchFamily="18" charset="0"/>
                <a:cs typeface="Times New Roman" pitchFamily="18" charset="0"/>
              </a:rPr>
              <a:t>right:Attribute</a:t>
            </a:r>
            <a:r>
              <a:rPr lang="en-US" sz="2000" dirty="0" smtClean="0">
                <a:latin typeface="Times New Roman" pitchFamily="18" charset="0"/>
                <a:cs typeface="Times New Roman" pitchFamily="18" charset="0"/>
              </a:rPr>
              <a:t>-based keyword search with fine-grained owner-</a:t>
            </a:r>
            <a:r>
              <a:rPr lang="en-US" sz="2000" dirty="0" err="1" smtClean="0">
                <a:latin typeface="Times New Roman" pitchFamily="18" charset="0"/>
                <a:cs typeface="Times New Roman" pitchFamily="18" charset="0"/>
              </a:rPr>
              <a:t>enforcedsearch</a:t>
            </a:r>
            <a:r>
              <a:rPr lang="en-US" sz="2000" dirty="0" smtClean="0">
                <a:latin typeface="Times New Roman" pitchFamily="18" charset="0"/>
                <a:cs typeface="Times New Roman" pitchFamily="18" charset="0"/>
              </a:rPr>
              <a:t> authorization in the cloud,” in</a:t>
            </a:r>
            <a:r>
              <a:rPr lang="en-US" sz="2000" i="1" dirty="0" smtClean="0">
                <a:latin typeface="Times New Roman" pitchFamily="18" charset="0"/>
                <a:cs typeface="Times New Roman" pitchFamily="18" charset="0"/>
              </a:rPr>
              <a:t> Proc. IEEE </a:t>
            </a:r>
            <a:r>
              <a:rPr lang="en-US" sz="2000" i="1" dirty="0" err="1" smtClean="0">
                <a:latin typeface="Times New Roman" pitchFamily="18" charset="0"/>
                <a:cs typeface="Times New Roman" pitchFamily="18" charset="0"/>
              </a:rPr>
              <a:t>Infocom</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Conf.Computer</a:t>
            </a:r>
            <a:r>
              <a:rPr lang="en-US" sz="2000" i="1" dirty="0" smtClean="0">
                <a:latin typeface="Times New Roman" pitchFamily="18" charset="0"/>
                <a:cs typeface="Times New Roman" pitchFamily="18" charset="0"/>
              </a:rPr>
              <a:t> Communications</a:t>
            </a:r>
            <a:r>
              <a:rPr lang="en-US" sz="2000" dirty="0" smtClean="0">
                <a:latin typeface="Times New Roman" pitchFamily="18" charset="0"/>
                <a:cs typeface="Times New Roman" pitchFamily="18" charset="0"/>
              </a:rPr>
              <a:t>, 2014, pp. </a:t>
            </a:r>
            <a:r>
              <a:rPr lang="en-US" sz="2000" dirty="0" smtClean="0">
                <a:latin typeface="Times New Roman" pitchFamily="18" charset="0"/>
                <a:cs typeface="Times New Roman" pitchFamily="18" charset="0"/>
              </a:rPr>
              <a:t>226–23</a:t>
            </a:r>
          </a:p>
          <a:p>
            <a:pPr lvl="0" algn="just"/>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[3]</a:t>
            </a:r>
            <a:r>
              <a:rPr lang="en-US" sz="2000" dirty="0" err="1" smtClean="0">
                <a:latin typeface="Times New Roman" pitchFamily="18" charset="0"/>
                <a:cs typeface="Times New Roman" pitchFamily="18" charset="0"/>
              </a:rPr>
              <a:t>Mamta</a:t>
            </a:r>
            <a:r>
              <a:rPr lang="en-US" sz="2000" dirty="0" smtClean="0">
                <a:latin typeface="Times New Roman" pitchFamily="18" charset="0"/>
                <a:cs typeface="Times New Roman" pitchFamily="18" charset="0"/>
              </a:rPr>
              <a:t> and B. B. Gupta, “An efficient KP design framework of attribute-based searchable encryption for user level revocation in </a:t>
            </a:r>
            <a:r>
              <a:rPr lang="en-US" sz="2000" dirty="0" err="1" smtClean="0">
                <a:latin typeface="Times New Roman" pitchFamily="18" charset="0"/>
                <a:cs typeface="Times New Roman" pitchFamily="18" charset="0"/>
              </a:rPr>
              <a:t>cloud,”</a:t>
            </a:r>
            <a:r>
              <a:rPr lang="en-US" sz="2000" i="1" dirty="0" err="1" smtClean="0">
                <a:latin typeface="Times New Roman" pitchFamily="18" charset="0"/>
                <a:cs typeface="Times New Roman" pitchFamily="18" charset="0"/>
              </a:rPr>
              <a:t>Concurr</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Comput</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Pract</a:t>
            </a:r>
            <a:r>
              <a:rPr lang="en-US" sz="2000" i="1" dirty="0" smtClean="0">
                <a:latin typeface="Times New Roman" pitchFamily="18" charset="0"/>
                <a:cs typeface="Times New Roman" pitchFamily="18" charset="0"/>
              </a:rPr>
              <a:t>. Exp</a:t>
            </a:r>
            <a:r>
              <a:rPr lang="en-US" sz="2000" dirty="0" smtClean="0">
                <a:latin typeface="Times New Roman" pitchFamily="18" charset="0"/>
                <a:cs typeface="Times New Roman" pitchFamily="18" charset="0"/>
              </a:rPr>
              <a:t>., p. e5291 </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buNone/>
            </a:pPr>
            <a:r>
              <a:rPr lang="en-US" sz="2000" dirty="0" smtClean="0"/>
              <a:t> </a:t>
            </a:r>
          </a:p>
          <a:p>
            <a:pPr lvl="0" algn="just"/>
            <a:r>
              <a:rPr lang="en-US" sz="2000" dirty="0" smtClean="0">
                <a:latin typeface="Times New Roman" pitchFamily="18" charset="0"/>
                <a:cs typeface="Times New Roman" pitchFamily="18" charset="0"/>
              </a:rPr>
              <a:t>[4]</a:t>
            </a:r>
            <a:r>
              <a:rPr lang="en-US" sz="2000" dirty="0" err="1" smtClean="0">
                <a:latin typeface="Times New Roman" pitchFamily="18" charset="0"/>
                <a:cs typeface="Times New Roman" pitchFamily="18" charset="0"/>
              </a:rPr>
              <a:t>Mamta</a:t>
            </a:r>
            <a:r>
              <a:rPr lang="en-US" sz="2000" dirty="0" smtClean="0">
                <a:latin typeface="Times New Roman" pitchFamily="18" charset="0"/>
                <a:cs typeface="Times New Roman" pitchFamily="18" charset="0"/>
              </a:rPr>
              <a:t> and B. B. Gupta, “Secure fine-grained keyword search </a:t>
            </a:r>
            <a:r>
              <a:rPr lang="en-US" sz="2000" dirty="0" err="1" smtClean="0">
                <a:latin typeface="Times New Roman" pitchFamily="18" charset="0"/>
                <a:cs typeface="Times New Roman" pitchFamily="18" charset="0"/>
              </a:rPr>
              <a:t>withefficient</a:t>
            </a:r>
            <a:r>
              <a:rPr lang="en-US" sz="2000" dirty="0" smtClean="0">
                <a:latin typeface="Times New Roman" pitchFamily="18" charset="0"/>
                <a:cs typeface="Times New Roman" pitchFamily="18" charset="0"/>
              </a:rPr>
              <a:t> user revocation and traitor tracing in the cloud,”</a:t>
            </a:r>
            <a:r>
              <a:rPr lang="en-US" sz="2000" i="1" u="sng" dirty="0" smtClean="0">
                <a:latin typeface="Times New Roman" pitchFamily="18" charset="0"/>
                <a:cs typeface="Times New Roman" pitchFamily="18" charset="0"/>
                <a:hlinkClick r:id="rId2"/>
              </a:rPr>
              <a:t> J. Organ. End User Comput.</a:t>
            </a:r>
            <a:r>
              <a:rPr lang="en-US" sz="2000" dirty="0" smtClean="0">
                <a:latin typeface="Times New Roman" pitchFamily="18" charset="0"/>
                <a:cs typeface="Times New Roman" pitchFamily="18" charset="0"/>
              </a:rPr>
              <a:t>vol32, no.4, pp 112–137, 2020.</a:t>
            </a:r>
          </a:p>
          <a:p>
            <a:pPr lvl="0" algn="just"/>
            <a:r>
              <a:rPr lang="en-IN" sz="2000" dirty="0" smtClean="0">
                <a:latin typeface="Times New Roman" pitchFamily="18" charset="0"/>
                <a:cs typeface="Times New Roman" pitchFamily="18" charset="0"/>
              </a:rPr>
              <a:t>[5]Y. Miao, J. Ma, X. Liu, F. Wei, Z. Liu, and X. A. Wang, “m 2-ABKS:Attributebased </a:t>
            </a:r>
            <a:r>
              <a:rPr lang="en-IN" sz="2000" dirty="0" err="1" smtClean="0">
                <a:latin typeface="Times New Roman" pitchFamily="18" charset="0"/>
                <a:cs typeface="Times New Roman" pitchFamily="18" charset="0"/>
              </a:rPr>
              <a:t>multikeyword</a:t>
            </a:r>
            <a:r>
              <a:rPr lang="en-IN" sz="2000" dirty="0" smtClean="0">
                <a:latin typeface="Times New Roman" pitchFamily="18" charset="0"/>
                <a:cs typeface="Times New Roman" pitchFamily="18" charset="0"/>
              </a:rPr>
              <a:t> search over encrypted personal </a:t>
            </a:r>
            <a:r>
              <a:rPr lang="en-IN" sz="2000" dirty="0" err="1" smtClean="0">
                <a:latin typeface="Times New Roman" pitchFamily="18" charset="0"/>
                <a:cs typeface="Times New Roman" pitchFamily="18" charset="0"/>
              </a:rPr>
              <a:t>healthrecords</a:t>
            </a:r>
            <a:r>
              <a:rPr lang="en-IN" sz="2000" dirty="0" smtClean="0">
                <a:latin typeface="Times New Roman" pitchFamily="18" charset="0"/>
                <a:cs typeface="Times New Roman" pitchFamily="18" charset="0"/>
              </a:rPr>
              <a:t> in multi-owner setting,”</a:t>
            </a:r>
            <a:r>
              <a:rPr lang="en-IN" sz="2000" i="1" dirty="0" smtClean="0">
                <a:latin typeface="Times New Roman" pitchFamily="18" charset="0"/>
                <a:cs typeface="Times New Roman" pitchFamily="18" charset="0"/>
              </a:rPr>
              <a:t> J. Med. </a:t>
            </a:r>
            <a:r>
              <a:rPr lang="en-IN" sz="2000" i="1" dirty="0" err="1" smtClean="0">
                <a:latin typeface="Times New Roman" pitchFamily="18" charset="0"/>
                <a:cs typeface="Times New Roman" pitchFamily="18" charset="0"/>
              </a:rPr>
              <a:t>Syst</a:t>
            </a:r>
            <a:r>
              <a:rPr lang="en-IN" sz="2000" i="1"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vol. 40, no. 11, p. 246,2016</a:t>
            </a:r>
            <a:endParaRPr lang="en-US" sz="2000" dirty="0" smtClean="0">
              <a:latin typeface="Times New Roman" pitchFamily="18" charset="0"/>
              <a:cs typeface="Times New Roman" pitchFamily="18" charset="0"/>
            </a:endParaRPr>
          </a:p>
          <a:p>
            <a:pPr lvl="0" algn="just"/>
            <a:r>
              <a:rPr lang="en-IN" sz="2000" dirty="0" smtClean="0">
                <a:latin typeface="Times New Roman" pitchFamily="18" charset="0"/>
                <a:cs typeface="Times New Roman" pitchFamily="18" charset="0"/>
              </a:rPr>
              <a:t>[6] C. </a:t>
            </a:r>
            <a:r>
              <a:rPr lang="en-IN" sz="2000" dirty="0" err="1" smtClean="0">
                <a:latin typeface="Times New Roman" pitchFamily="18" charset="0"/>
                <a:cs typeface="Times New Roman" pitchFamily="18" charset="0"/>
              </a:rPr>
              <a:t>Guo</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Zhuang</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Jie</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T. Wu, and K.-K. R. </a:t>
            </a:r>
            <a:r>
              <a:rPr lang="en-IN" sz="2000" dirty="0" err="1" smtClean="0">
                <a:latin typeface="Times New Roman" pitchFamily="18" charset="0"/>
                <a:cs typeface="Times New Roman" pitchFamily="18" charset="0"/>
              </a:rPr>
              <a:t>Choo</a:t>
            </a:r>
            <a:r>
              <a:rPr lang="en-IN" sz="2000" dirty="0" smtClean="0">
                <a:latin typeface="Times New Roman" pitchFamily="18" charset="0"/>
                <a:cs typeface="Times New Roman" pitchFamily="18" charset="0"/>
              </a:rPr>
              <a:t>, “Fine-grained database field search using attribute-based encryption for e-healthcare clouds,” </a:t>
            </a:r>
            <a:r>
              <a:rPr lang="en-IN" sz="2000" i="1" dirty="0" smtClean="0">
                <a:latin typeface="Times New Roman" pitchFamily="18" charset="0"/>
                <a:cs typeface="Times New Roman" pitchFamily="18" charset="0"/>
              </a:rPr>
              <a:t>      J. Med. Syst.</a:t>
            </a:r>
            <a:r>
              <a:rPr lang="en-IN" sz="2000" dirty="0" smtClean="0">
                <a:latin typeface="Times New Roman" pitchFamily="18" charset="0"/>
                <a:cs typeface="Times New Roman" pitchFamily="18" charset="0"/>
              </a:rPr>
              <a:t>, vol. 40, no. 11, p. 235, 2016 </a:t>
            </a:r>
            <a:endParaRPr lang="en-US"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990600"/>
            <a:ext cx="7315200" cy="5486400"/>
          </a:xfrm>
        </p:spPr>
        <p:txBody>
          <a:bodyPr>
            <a:noAutofit/>
          </a:bodyPr>
          <a:lstStyle/>
          <a:p>
            <a:pPr lvl="0" algn="just"/>
            <a:r>
              <a:rPr lang="en-IN" sz="2000" dirty="0" smtClean="0"/>
              <a:t>[7]Z. Chen, F. Zhang, P. Zhang,</a:t>
            </a:r>
            <a:r>
              <a:rPr lang="en-IN" sz="2000" i="1" dirty="0" smtClean="0"/>
              <a:t> et al </a:t>
            </a:r>
            <a:r>
              <a:rPr lang="en-IN" sz="2000" dirty="0" smtClean="0"/>
              <a:t>“Verifiable keyword search for secure big data-based mobile healthcare networks with fine-</a:t>
            </a:r>
            <a:r>
              <a:rPr lang="en-IN" sz="2000" dirty="0" err="1" smtClean="0"/>
              <a:t>grainedauthorization</a:t>
            </a:r>
            <a:r>
              <a:rPr lang="en-IN" sz="2000" dirty="0" smtClean="0"/>
              <a:t> </a:t>
            </a:r>
            <a:r>
              <a:rPr lang="en-IN" sz="2000" dirty="0" err="1" smtClean="0"/>
              <a:t>control,”</a:t>
            </a:r>
            <a:r>
              <a:rPr lang="en-IN" sz="2000" i="1" dirty="0" err="1" smtClean="0"/>
              <a:t>Futur</a:t>
            </a:r>
            <a:r>
              <a:rPr lang="en-IN" sz="2000" i="1" dirty="0" smtClean="0"/>
              <a:t>. </a:t>
            </a:r>
            <a:r>
              <a:rPr lang="en-IN" sz="2000" i="1" dirty="0" err="1" smtClean="0"/>
              <a:t>Gener</a:t>
            </a:r>
            <a:r>
              <a:rPr lang="en-IN" sz="2000" i="1" dirty="0" smtClean="0"/>
              <a:t>. </a:t>
            </a:r>
            <a:r>
              <a:rPr lang="en-IN" sz="2000" i="1" dirty="0" err="1" smtClean="0"/>
              <a:t>Comput</a:t>
            </a:r>
            <a:r>
              <a:rPr lang="en-IN" sz="2000" i="1" dirty="0" smtClean="0"/>
              <a:t> </a:t>
            </a:r>
            <a:r>
              <a:rPr lang="en-IN" sz="2000" dirty="0" smtClean="0"/>
              <a:t> Syst., vol. 87, pp.712–724, 2018.DOI:</a:t>
            </a:r>
            <a:r>
              <a:rPr lang="en-IN" sz="2000" u="sng" dirty="0" smtClean="0">
                <a:hlinkClick r:id="rId2"/>
              </a:rPr>
              <a:t>10.1016/j.future.2017.10.022</a:t>
            </a:r>
            <a:r>
              <a:rPr lang="en-IN" sz="2000" dirty="0" smtClean="0"/>
              <a:t>.[7] </a:t>
            </a:r>
            <a:endParaRPr lang="en-US" sz="2000" dirty="0" smtClean="0"/>
          </a:p>
          <a:p>
            <a:pPr algn="just"/>
            <a:r>
              <a:rPr lang="en-US" sz="2000" dirty="0" smtClean="0"/>
              <a:t> </a:t>
            </a:r>
          </a:p>
          <a:p>
            <a:pPr lvl="0" algn="just"/>
            <a:r>
              <a:rPr lang="en-IN" sz="2000" dirty="0" smtClean="0"/>
              <a:t>[8] </a:t>
            </a:r>
            <a:r>
              <a:rPr lang="en-IN" sz="2000" dirty="0" err="1" smtClean="0"/>
              <a:t>Mamta</a:t>
            </a:r>
            <a:r>
              <a:rPr lang="en-IN" sz="2000" dirty="0" smtClean="0"/>
              <a:t> and B. B. Gupta, “An attribute-based keyword search for m-health networks,</a:t>
            </a:r>
            <a:r>
              <a:rPr lang="en-IN" sz="2000" i="1" dirty="0" smtClean="0"/>
              <a:t> J. </a:t>
            </a:r>
            <a:r>
              <a:rPr lang="en-IN" sz="2000" i="1" dirty="0" err="1" smtClean="0"/>
              <a:t>Comput</a:t>
            </a:r>
            <a:r>
              <a:rPr lang="en-IN" sz="2000" i="1" dirty="0" smtClean="0"/>
              <a:t>. </a:t>
            </a:r>
            <a:r>
              <a:rPr lang="en-IN" sz="2000" i="1" dirty="0" err="1" smtClean="0"/>
              <a:t>Virol</a:t>
            </a:r>
            <a:r>
              <a:rPr lang="en-IN" sz="2000" i="1" dirty="0" smtClean="0"/>
              <a:t>. Hacking Tech.</a:t>
            </a:r>
            <a:r>
              <a:rPr lang="en-IN" sz="2000" dirty="0" smtClean="0"/>
              <a:t>, pp.1–16, 2020</a:t>
            </a:r>
            <a:r>
              <a:rPr lang="en-IN" sz="2000" dirty="0" smtClean="0"/>
              <a:t>.</a:t>
            </a:r>
          </a:p>
          <a:p>
            <a:pPr lvl="0" algn="just"/>
            <a:r>
              <a:rPr lang="en-IN" sz="2000" dirty="0" smtClean="0"/>
              <a:t> </a:t>
            </a:r>
            <a:endParaRPr lang="en-US" sz="2000" dirty="0" smtClean="0"/>
          </a:p>
          <a:p>
            <a:pPr lvl="0" algn="just"/>
            <a:r>
              <a:rPr lang="en-IN" sz="2000" dirty="0" smtClean="0"/>
              <a:t>[10]Miao, R. Deng, X. Liu, K.-K. R. </a:t>
            </a:r>
            <a:r>
              <a:rPr lang="en-IN" sz="2000" dirty="0" err="1" smtClean="0"/>
              <a:t>Choo</a:t>
            </a:r>
            <a:r>
              <a:rPr lang="en-IN" sz="2000" dirty="0" smtClean="0"/>
              <a:t>, H. Wu, and H. Li, “Multi-authority attribute-based keyword search over encrypted cloud data,”</a:t>
            </a:r>
            <a:r>
              <a:rPr lang="en-IN" sz="2000" i="1" u="sng" dirty="0" smtClean="0">
                <a:hlinkClick r:id="rId3"/>
              </a:rPr>
              <a:t> IEEE Trans. Dependable </a:t>
            </a:r>
            <a:r>
              <a:rPr lang="en-IN" sz="2000" i="1" u="sng" dirty="0" err="1" smtClean="0">
                <a:hlinkClick r:id="rId3"/>
              </a:rPr>
              <a:t>Secur</a:t>
            </a:r>
            <a:r>
              <a:rPr lang="en-IN" sz="2000" i="1" u="sng" dirty="0" smtClean="0">
                <a:hlinkClick r:id="rId3"/>
              </a:rPr>
              <a:t>. </a:t>
            </a:r>
            <a:r>
              <a:rPr lang="en-IN" sz="2000" i="1" u="sng" dirty="0" err="1" smtClean="0">
                <a:hlinkClick r:id="rId3"/>
              </a:rPr>
              <a:t>Comput</a:t>
            </a:r>
            <a:r>
              <a:rPr lang="en-IN" sz="2000" i="1" u="sng" dirty="0" smtClean="0">
                <a:hlinkClick r:id="rId3"/>
              </a:rPr>
              <a:t>.</a:t>
            </a:r>
            <a:r>
              <a:rPr lang="en-IN" sz="2000" dirty="0" smtClean="0"/>
              <a:t>, 2019.</a:t>
            </a:r>
            <a:r>
              <a:rPr lang="en-IN" sz="2000" u="sng" dirty="0" smtClean="0">
                <a:hlinkClick r:id="rId4"/>
              </a:rPr>
              <a:t>DOI: 10.1109/TDSC</a:t>
            </a:r>
            <a:r>
              <a:rPr lang="en-IN" sz="2000" dirty="0" smtClean="0"/>
              <a:t>.</a:t>
            </a:r>
            <a:r>
              <a:rPr lang="en-IN" sz="2000" u="sng" dirty="0" smtClean="0">
                <a:hlinkClick r:id="rId4"/>
              </a:rPr>
              <a:t>2019.2935044</a:t>
            </a:r>
            <a:r>
              <a:rPr lang="en-IN" sz="2000" dirty="0" smtClean="0"/>
              <a:t> </a:t>
            </a:r>
            <a:endParaRPr lang="en-US"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3633DD8-6D1C-13C0-48F1-ED1980CBBA43}"/>
              </a:ext>
            </a:extLst>
          </p:cNvPr>
          <p:cNvSpPr>
            <a:spLocks noGrp="1"/>
          </p:cNvSpPr>
          <p:nvPr>
            <p:ph idx="1"/>
          </p:nvPr>
        </p:nvSpPr>
        <p:spPr>
          <a:xfrm>
            <a:off x="1676400" y="990600"/>
            <a:ext cx="6705600" cy="4953000"/>
          </a:xfrm>
        </p:spPr>
        <p:txBody>
          <a:bodyPr>
            <a:normAutofit/>
          </a:bodyPr>
          <a:lstStyle/>
          <a:p>
            <a:pPr lvl="0" algn="just"/>
            <a:r>
              <a:rPr lang="en-IN" sz="2000" dirty="0" smtClean="0">
                <a:latin typeface="Times New Roman" pitchFamily="18" charset="0"/>
                <a:cs typeface="Times New Roman" pitchFamily="18" charset="0"/>
              </a:rPr>
              <a:t>[11] L. Chen, W.-K. Lee, C.-C. Chang, K.-K. R. </a:t>
            </a:r>
            <a:r>
              <a:rPr lang="en-IN" sz="2000" dirty="0" err="1" smtClean="0">
                <a:latin typeface="Times New Roman" pitchFamily="18" charset="0"/>
                <a:cs typeface="Times New Roman" pitchFamily="18" charset="0"/>
              </a:rPr>
              <a:t>Choo</a:t>
            </a:r>
            <a:r>
              <a:rPr lang="en-IN" sz="2000" dirty="0" smtClean="0">
                <a:latin typeface="Times New Roman" pitchFamily="18" charset="0"/>
                <a:cs typeface="Times New Roman" pitchFamily="18" charset="0"/>
              </a:rPr>
              <a:t>, and N. </a:t>
            </a:r>
            <a:r>
              <a:rPr lang="en-IN" sz="2000" dirty="0" err="1" smtClean="0">
                <a:latin typeface="Times New Roman" pitchFamily="18" charset="0"/>
                <a:cs typeface="Times New Roman" pitchFamily="18" charset="0"/>
              </a:rPr>
              <a:t>Zhang,“Blockchain</a:t>
            </a:r>
            <a:r>
              <a:rPr lang="en-IN" sz="2000" dirty="0" smtClean="0">
                <a:latin typeface="Times New Roman" pitchFamily="18" charset="0"/>
                <a:cs typeface="Times New Roman" pitchFamily="18" charset="0"/>
              </a:rPr>
              <a:t> based searchable encryption for </a:t>
            </a:r>
            <a:r>
              <a:rPr lang="en-IN" sz="2000" dirty="0" err="1" smtClean="0">
                <a:latin typeface="Times New Roman" pitchFamily="18" charset="0"/>
                <a:cs typeface="Times New Roman" pitchFamily="18" charset="0"/>
              </a:rPr>
              <a:t>recordsharing</a:t>
            </a:r>
            <a:r>
              <a:rPr lang="en-IN" sz="2000" dirty="0" smtClean="0">
                <a:latin typeface="Times New Roman" pitchFamily="18" charset="0"/>
                <a:cs typeface="Times New Roman" pitchFamily="18" charset="0"/>
              </a:rPr>
              <a:t>,</a:t>
            </a:r>
            <a:r>
              <a:rPr lang="en-IN" sz="2000" i="1" u="sng" dirty="0" smtClean="0">
                <a:latin typeface="Times New Roman" pitchFamily="18" charset="0"/>
                <a:cs typeface="Times New Roman" pitchFamily="18" charset="0"/>
                <a:hlinkClick r:id="rId2"/>
              </a:rPr>
              <a:t> </a:t>
            </a:r>
            <a:r>
              <a:rPr lang="en-IN" sz="2000" i="1" u="sng" dirty="0" err="1" smtClean="0">
                <a:latin typeface="Times New Roman" pitchFamily="18" charset="0"/>
                <a:cs typeface="Times New Roman" pitchFamily="18" charset="0"/>
                <a:hlinkClick r:id="rId2"/>
              </a:rPr>
              <a:t>Futur</a:t>
            </a:r>
            <a:r>
              <a:rPr lang="en-IN" sz="2000" i="1" u="sng" dirty="0" smtClean="0">
                <a:latin typeface="Times New Roman" pitchFamily="18" charset="0"/>
                <a:cs typeface="Times New Roman" pitchFamily="18" charset="0"/>
                <a:hlinkClick r:id="rId2"/>
              </a:rPr>
              <a:t>. </a:t>
            </a:r>
            <a:r>
              <a:rPr lang="en-IN" sz="2000" i="1" u="sng" dirty="0" err="1" smtClean="0">
                <a:latin typeface="Times New Roman" pitchFamily="18" charset="0"/>
                <a:cs typeface="Times New Roman" pitchFamily="18" charset="0"/>
                <a:hlinkClick r:id="rId2"/>
              </a:rPr>
              <a:t>Gener</a:t>
            </a:r>
            <a:r>
              <a:rPr lang="en-IN" sz="2000" i="1" u="sng" dirty="0" smtClean="0">
                <a:latin typeface="Times New Roman" pitchFamily="18" charset="0"/>
                <a:cs typeface="Times New Roman" pitchFamily="18" charset="0"/>
                <a:hlinkClick r:id="rId2"/>
              </a:rPr>
              <a:t>. </a:t>
            </a:r>
            <a:r>
              <a:rPr lang="en-IN" sz="2000" i="1" u="sng" dirty="0" err="1" smtClean="0">
                <a:latin typeface="Times New Roman" pitchFamily="18" charset="0"/>
                <a:cs typeface="Times New Roman" pitchFamily="18" charset="0"/>
                <a:hlinkClick r:id="rId2"/>
              </a:rPr>
              <a:t>Comput</a:t>
            </a:r>
            <a:r>
              <a:rPr lang="en-IN" sz="2000" i="1" u="sng" dirty="0" smtClean="0">
                <a:latin typeface="Times New Roman" pitchFamily="18" charset="0"/>
                <a:cs typeface="Times New Roman" pitchFamily="18" charset="0"/>
                <a:hlinkClick r:id="rId2"/>
              </a:rPr>
              <a:t>. Syst.</a:t>
            </a:r>
            <a:r>
              <a:rPr lang="en-IN" sz="2000" dirty="0" smtClean="0">
                <a:latin typeface="Times New Roman" pitchFamily="18" charset="0"/>
                <a:cs typeface="Times New Roman" pitchFamily="18" charset="0"/>
              </a:rPr>
              <a:t>, vol. 95, pp 420–429, 2019. </a:t>
            </a:r>
            <a:endParaRPr lang="en-US" sz="2000" dirty="0" smtClean="0">
              <a:latin typeface="Times New Roman" pitchFamily="18" charset="0"/>
              <a:cs typeface="Times New Roman" pitchFamily="18" charset="0"/>
            </a:endParaRPr>
          </a:p>
          <a:p>
            <a:pPr lvl="0" algn="just"/>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12]S. Cao, G. Zhang, P. Liu, X. Zhang, and F. </a:t>
            </a:r>
            <a:r>
              <a:rPr lang="en-IN" sz="2000" dirty="0" err="1" smtClean="0">
                <a:latin typeface="Times New Roman" pitchFamily="18" charset="0"/>
                <a:cs typeface="Times New Roman" pitchFamily="18" charset="0"/>
              </a:rPr>
              <a:t>Neri</a:t>
            </a:r>
            <a:r>
              <a:rPr lang="en-IN" sz="2000" dirty="0" smtClean="0">
                <a:latin typeface="Times New Roman" pitchFamily="18" charset="0"/>
                <a:cs typeface="Times New Roman" pitchFamily="18" charset="0"/>
              </a:rPr>
              <a:t>, “Cloud-</a:t>
            </a:r>
            <a:r>
              <a:rPr lang="en-IN" sz="2000" dirty="0" err="1" smtClean="0">
                <a:latin typeface="Times New Roman" pitchFamily="18" charset="0"/>
                <a:cs typeface="Times New Roman" pitchFamily="18" charset="0"/>
              </a:rPr>
              <a:t>assistesecureeHealth</a:t>
            </a:r>
            <a:r>
              <a:rPr lang="en-IN" sz="2000" dirty="0" smtClean="0">
                <a:latin typeface="Times New Roman" pitchFamily="18" charset="0"/>
                <a:cs typeface="Times New Roman" pitchFamily="18" charset="0"/>
              </a:rPr>
              <a:t> systems for </a:t>
            </a:r>
            <a:r>
              <a:rPr lang="en-IN" sz="2000" dirty="0" err="1" smtClean="0">
                <a:latin typeface="Times New Roman" pitchFamily="18" charset="0"/>
                <a:cs typeface="Times New Roman" pitchFamily="18" charset="0"/>
              </a:rPr>
              <a:t>tampeproofing</a:t>
            </a:r>
            <a:r>
              <a:rPr lang="en-IN" sz="2000" dirty="0" smtClean="0">
                <a:latin typeface="Times New Roman" pitchFamily="18" charset="0"/>
                <a:cs typeface="Times New Roman" pitchFamily="18" charset="0"/>
              </a:rPr>
              <a:t> EHR via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r>
              <a:rPr lang="en-IN" sz="2000" i="1" dirty="0" smtClean="0">
                <a:latin typeface="Times New Roman" pitchFamily="18" charset="0"/>
                <a:cs typeface="Times New Roman" pitchFamily="18" charset="0"/>
              </a:rPr>
              <a:t> Inf. Sci..</a:t>
            </a:r>
            <a:r>
              <a:rPr lang="en-IN" sz="2000" dirty="0" smtClean="0">
                <a:latin typeface="Times New Roman" pitchFamily="18" charset="0"/>
                <a:cs typeface="Times New Roman" pitchFamily="18" charset="0"/>
              </a:rPr>
              <a:t>, vol.485, pp.427–440, 2019. </a:t>
            </a:r>
            <a:endParaRPr lang="en-US" sz="2000" dirty="0" smtClean="0">
              <a:latin typeface="Times New Roman" pitchFamily="18" charset="0"/>
              <a:cs typeface="Times New Roman" pitchFamily="18" charset="0"/>
            </a:endParaRPr>
          </a:p>
          <a:p>
            <a:pPr lvl="0" algn="just"/>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[13]Y. Wang, A. Zhang, P. Zhang, and H. Wang, “Cloud-assisted EHR sharing with security and R. </a:t>
            </a:r>
            <a:r>
              <a:rPr lang="en-IN" sz="2000" dirty="0" err="1" smtClean="0">
                <a:latin typeface="Times New Roman" pitchFamily="18" charset="0"/>
                <a:cs typeface="Times New Roman" pitchFamily="18" charset="0"/>
              </a:rPr>
              <a:t>Guo</a:t>
            </a:r>
            <a:r>
              <a:rPr lang="en-IN" sz="2000" dirty="0" smtClean="0">
                <a:latin typeface="Times New Roman" pitchFamily="18" charset="0"/>
                <a:cs typeface="Times New Roman" pitchFamily="18" charset="0"/>
              </a:rPr>
              <a:t>, H. Shi, Q. Zhao, and D.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“Secure attribute-</a:t>
            </a:r>
            <a:r>
              <a:rPr lang="en-IN" sz="2000" dirty="0" err="1" smtClean="0">
                <a:latin typeface="Times New Roman" pitchFamily="18" charset="0"/>
                <a:cs typeface="Times New Roman" pitchFamily="18" charset="0"/>
              </a:rPr>
              <a:t>basedsignature</a:t>
            </a:r>
            <a:r>
              <a:rPr lang="en-IN" sz="2000" dirty="0" smtClean="0">
                <a:latin typeface="Times New Roman" pitchFamily="18" charset="0"/>
                <a:cs typeface="Times New Roman" pitchFamily="18" charset="0"/>
              </a:rPr>
              <a:t> scheme with multiple authorities for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electronichealth</a:t>
            </a:r>
            <a:r>
              <a:rPr lang="en-IN" sz="2000" dirty="0" smtClean="0">
                <a:latin typeface="Times New Roman" pitchFamily="18" charset="0"/>
                <a:cs typeface="Times New Roman" pitchFamily="18" charset="0"/>
              </a:rPr>
              <a:t> records systems</a:t>
            </a:r>
            <a:r>
              <a:rPr lang="en-IN" sz="2000" i="1" u="sng" dirty="0" smtClean="0">
                <a:latin typeface="Times New Roman" pitchFamily="18" charset="0"/>
                <a:cs typeface="Times New Roman" pitchFamily="18" charset="0"/>
                <a:hlinkClick r:id="rId3"/>
              </a:rPr>
              <a:t> IEEE Access</a:t>
            </a:r>
            <a:r>
              <a:rPr lang="en-IN" sz="2000" dirty="0" smtClean="0">
                <a:latin typeface="Times New Roman" pitchFamily="18" charset="0"/>
                <a:cs typeface="Times New Roman" pitchFamily="18" charset="0"/>
              </a:rPr>
              <a:t>, vol.  6, pp.11676–11686, 2018. </a:t>
            </a: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IN" sz="2000" dirty="0" smtClean="0">
                <a:latin typeface="Times New Roman" pitchFamily="18" charset="0"/>
                <a:cs typeface="Times New Roman" pitchFamily="18" charset="0"/>
              </a:rPr>
              <a:t>[14]C. Esposito, M. </a:t>
            </a:r>
            <a:r>
              <a:rPr lang="en-IN" sz="2000" dirty="0" err="1" smtClean="0">
                <a:latin typeface="Times New Roman" pitchFamily="18" charset="0"/>
                <a:cs typeface="Times New Roman" pitchFamily="18" charset="0"/>
              </a:rPr>
              <a:t>Ficco</a:t>
            </a:r>
            <a:r>
              <a:rPr lang="en-IN" sz="2000" dirty="0" smtClean="0">
                <a:latin typeface="Times New Roman" pitchFamily="18" charset="0"/>
                <a:cs typeface="Times New Roman" pitchFamily="18" charset="0"/>
              </a:rPr>
              <a:t>, and B. B. Gupta, “</a:t>
            </a:r>
            <a:r>
              <a:rPr lang="en-IN" sz="2000" dirty="0" err="1" smtClean="0">
                <a:latin typeface="Times New Roman" pitchFamily="18" charset="0"/>
                <a:cs typeface="Times New Roman" pitchFamily="18" charset="0"/>
              </a:rPr>
              <a:t>Blockchain-basedauthentication</a:t>
            </a:r>
            <a:r>
              <a:rPr lang="en-IN" sz="2000" dirty="0" smtClean="0">
                <a:latin typeface="Times New Roman" pitchFamily="18" charset="0"/>
                <a:cs typeface="Times New Roman" pitchFamily="18" charset="0"/>
              </a:rPr>
              <a:t> and authorization for smart city applications,”</a:t>
            </a:r>
            <a:r>
              <a:rPr lang="en-IN" sz="2000" i="1" dirty="0" smtClean="0">
                <a:latin typeface="Times New Roman" pitchFamily="18" charset="0"/>
                <a:cs typeface="Times New Roman" pitchFamily="18" charset="0"/>
              </a:rPr>
              <a:t> Inf. Process. </a:t>
            </a:r>
            <a:r>
              <a:rPr lang="en-IN" sz="2000" i="1" dirty="0" err="1" smtClean="0">
                <a:latin typeface="Times New Roman" pitchFamily="18" charset="0"/>
                <a:cs typeface="Times New Roman" pitchFamily="18" charset="0"/>
              </a:rPr>
              <a:t>Manag</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vol. 58, no. 2, p. 102468, 2021DOI:</a:t>
            </a:r>
            <a:r>
              <a:rPr lang="en-IN" sz="2000" u="sng" dirty="0" smtClean="0">
                <a:latin typeface="Times New Roman" pitchFamily="18" charset="0"/>
                <a:cs typeface="Times New Roman" pitchFamily="18" charset="0"/>
                <a:hlinkClick r:id="rId2"/>
              </a:rPr>
              <a:t>10.1016/j.ipm.2020.102468</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lvl="0" algn="just">
              <a:buNone/>
            </a:pPr>
            <a:endParaRPr lang="en-US" sz="2000" dirty="0" smtClean="0">
              <a:latin typeface="Times New Roman" pitchFamily="18" charset="0"/>
              <a:cs typeface="Times New Roman" pitchFamily="18" charset="0"/>
            </a:endParaRPr>
          </a:p>
          <a:p>
            <a:pPr lvl="0" algn="just"/>
            <a:r>
              <a:rPr lang="en-IN" sz="2000" dirty="0" smtClean="0">
                <a:latin typeface="Times New Roman" pitchFamily="18" charset="0"/>
                <a:cs typeface="Times New Roman" pitchFamily="18" charset="0"/>
              </a:rPr>
              <a:t> [15]B. Waters,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-policy attribute-based encryption: </a:t>
            </a:r>
            <a:r>
              <a:rPr lang="en-IN" sz="2000" dirty="0" err="1" smtClean="0">
                <a:latin typeface="Times New Roman" pitchFamily="18" charset="0"/>
                <a:cs typeface="Times New Roman" pitchFamily="18" charset="0"/>
              </a:rPr>
              <a:t>Anexpressive</a:t>
            </a:r>
            <a:r>
              <a:rPr lang="en-IN" sz="2000" dirty="0" smtClean="0">
                <a:latin typeface="Times New Roman" pitchFamily="18" charset="0"/>
                <a:cs typeface="Times New Roman" pitchFamily="18" charset="0"/>
              </a:rPr>
              <a:t>, efficient, and provably secure realization,” in</a:t>
            </a:r>
            <a:r>
              <a:rPr lang="en-IN" sz="2000" i="1" dirty="0" smtClean="0">
                <a:latin typeface="Times New Roman" pitchFamily="18" charset="0"/>
                <a:cs typeface="Times New Roman" pitchFamily="18" charset="0"/>
              </a:rPr>
              <a:t> Int. </a:t>
            </a:r>
            <a:r>
              <a:rPr lang="en-IN" sz="2000" i="1" dirty="0" err="1" smtClean="0">
                <a:latin typeface="Times New Roman" pitchFamily="18" charset="0"/>
                <a:cs typeface="Times New Roman" pitchFamily="18" charset="0"/>
              </a:rPr>
              <a:t>Workshopon</a:t>
            </a:r>
            <a:r>
              <a:rPr lang="en-IN" sz="2000" i="1" dirty="0" smtClean="0">
                <a:latin typeface="Times New Roman" pitchFamily="18" charset="0"/>
                <a:cs typeface="Times New Roman" pitchFamily="18" charset="0"/>
              </a:rPr>
              <a:t> Public Key Cryptography</a:t>
            </a:r>
            <a:r>
              <a:rPr lang="en-IN" sz="2000" dirty="0" smtClean="0">
                <a:latin typeface="Times New Roman" pitchFamily="18" charset="0"/>
                <a:cs typeface="Times New Roman" pitchFamily="18" charset="0"/>
              </a:rPr>
              <a:t>, 2011, pp. 53–70 </a:t>
            </a:r>
            <a:endParaRPr lang="en-US"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2540</TotalTime>
  <Words>608</Words>
  <Application>Microsoft Office PowerPoint</Application>
  <PresentationFormat>On-screen Show (4:3)</PresentationFormat>
  <Paragraphs>81</Paragraphs>
  <Slides>19</Slides>
  <Notes>4</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 DATA LEAKAGE DETECTION USING CYBER SECURITY</vt:lpstr>
      <vt:lpstr>Abstract</vt:lpstr>
      <vt:lpstr>Existing System</vt:lpstr>
      <vt:lpstr>Disadvantage of Existing System</vt:lpstr>
      <vt:lpstr>PROPOSED SYSTEM :</vt:lpstr>
      <vt:lpstr>ADVANTAGE</vt:lpstr>
      <vt:lpstr>Slide 7</vt:lpstr>
      <vt:lpstr>Slide 8</vt:lpstr>
      <vt:lpstr>OVERVIEW </vt:lpstr>
      <vt:lpstr>Block Diagram</vt:lpstr>
      <vt:lpstr>Architecture Diagram</vt:lpstr>
      <vt:lpstr>SOFTWARE REQUIREMENTS:</vt:lpstr>
      <vt:lpstr>HARDWARE REQUIREMENTS:</vt:lpstr>
      <vt:lpstr>CONCLUTION</vt:lpstr>
      <vt:lpstr>REFERENCE</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PAVI</cp:lastModifiedBy>
  <cp:revision>666</cp:revision>
  <dcterms:created xsi:type="dcterms:W3CDTF">2006-08-16T00:00:00Z</dcterms:created>
  <dcterms:modified xsi:type="dcterms:W3CDTF">2023-05-22T05:52:30Z</dcterms:modified>
</cp:coreProperties>
</file>