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2" r:id="rId10"/>
    <p:sldId id="330" r:id="rId11"/>
    <p:sldId id="333" r:id="rId12"/>
    <p:sldId id="296" r:id="rId13"/>
    <p:sldId id="295" r:id="rId14"/>
    <p:sldId id="331" r:id="rId15"/>
    <p:sldId id="323" r:id="rId16"/>
    <p:sldId id="329" r:id="rId17"/>
    <p:sldId id="344" r:id="rId18"/>
    <p:sldId id="347" r:id="rId19"/>
    <p:sldId id="348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71084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4/4/2023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ciencedirect.com/topics/computer-science/wireless-sensor-network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1219200"/>
            <a:ext cx="6858000" cy="4114800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CYBER-SECURITY OF INDUSTRIAL INTERNET OF THINGS IN ELECTRIC POWER SYSTEMS 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49362"/>
          </a:xfrm>
        </p:spPr>
        <p:txBody>
          <a:bodyPr>
            <a:normAutofit/>
          </a:bodyPr>
          <a:lstStyle/>
          <a:p>
            <a:r>
              <a:rPr lang="en-US" b="1" dirty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295400"/>
            <a:ext cx="6781800" cy="51816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Electric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Power Systems (EPSs) are among the most critical infrastructures of any society, since they significantly impact other infrastructures. Recently, there has been a trend toward implementing modern technologies, such as Industrial Internet of Things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), in EPSs to enhance their real-time monitoring, control, situational awareness, and intelligence.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movement, however, has exposed EPSs to various cyber intrusions that originate from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ecosystem. Statistics show that 38% of reported attacks have been against power and water infrastructure, and so far at least 91% of power utilities have experienced 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cyberattack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cyber-security problem is even more severe for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applications in EPSs due to the vulnerabilities and resource limitations of such applications.</a:t>
            </a:r>
            <a:endParaRPr lang="en-US" sz="20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Existing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524000"/>
            <a:ext cx="6946392" cy="4800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devices are built to provide their users with data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equipment, and these devices are integrated with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existing equipment, instead of working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alone.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Existing transmission systems are faced with challenges, such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as slow reaction to outages, high power losses, data theft,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poor monitoring of transmission lines and other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components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 attacker can perform a device capture/node replication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attack, in which a malicious node is added to an existing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network by adapting the ID number of a legitimate node 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system </a:t>
            </a:r>
            <a:endParaRPr lang="en-US" sz="20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/>
              <a:t>Disadvantage of Existing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022592" cy="50292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cyber-security problem is even more severe for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applications in EPSs due to the vulnerabilities and resource limitations of such applications.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Given that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is a natural transition from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inherits some of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IoT’s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security problems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As an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ecosystem deals with consumer-oriented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devices, their cyber-security is a fundamental problem,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since this technology comes with cost limitations that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vent deployment of cyber-security measures</a:t>
            </a:r>
            <a:endParaRPr lang="en-US" sz="20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143000"/>
            <a:ext cx="6934200" cy="53340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Several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practical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solutions—such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anonymization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pseudo-random number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generators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block ciphers, and stream ciphers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have been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proposed to deal with individuals’ privacy, which 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important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some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applications, such as power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proposed authentication mechanism is performed in two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steps: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registration phase, in which each smart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sen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registers with an authentication server and the routers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given secure pre-shared keys issued by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server</a:t>
            </a:r>
          </a:p>
          <a:p>
            <a:pPr algn="just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instance,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researchers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have proposed an anonymous lightweight user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authentic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approach for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paradigms </a:t>
            </a:r>
            <a:endParaRPr lang="en-US" sz="20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066800"/>
            <a:ext cx="7162800" cy="5638800"/>
          </a:xfrm>
        </p:spPr>
        <p:txBody>
          <a:bodyPr>
            <a:noAutofit/>
          </a:bodyPr>
          <a:lstStyle/>
          <a:p>
            <a:pPr algn="just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devices,  are made more durable and reliable, since they are primarily  used in harsher environments, like factories, energy plants,  and oil refineries.</a:t>
            </a:r>
          </a:p>
          <a:p>
            <a:pPr algn="just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data collected through an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network is used  to make an efficient decision, which is transmitted to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theIndustrial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Control System (ICS) via the organization’s IT  network</a:t>
            </a: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data is then used to operate  the grid more efficiently, and to serve the customers better.</a:t>
            </a: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-based embedded systems can be used for monitoring  harmful gas emissions from thermal power plants by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measur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the Carbon Monoxide (CO) and Particulate Matter (PM)  concentrations emitted by them </a:t>
            </a:r>
            <a:endParaRPr lang="en-US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27005194"/>
              </p:ext>
            </p:extLst>
          </p:nvPr>
        </p:nvGraphicFramePr>
        <p:xfrm>
          <a:off x="1600200" y="496847"/>
          <a:ext cx="7239000" cy="5194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149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DESCRIPTION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58761"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smtClean="0"/>
                        <a:t>‘‘Internet of  Things (</a:t>
                      </a:r>
                      <a:r>
                        <a:rPr lang="en-US" sz="2000" dirty="0" err="1" smtClean="0"/>
                        <a:t>IoT</a:t>
                      </a:r>
                      <a:r>
                        <a:rPr lang="en-US" sz="2000" dirty="0" smtClean="0"/>
                        <a:t>): A vision, architectural elements, and future directions,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smtClean="0"/>
                        <a:t> J. </a:t>
                      </a:r>
                      <a:r>
                        <a:rPr lang="en-US" sz="2000" dirty="0" err="1" smtClean="0"/>
                        <a:t>Gubbi</a:t>
                      </a:r>
                      <a:r>
                        <a:rPr lang="en-US" sz="2000" dirty="0" smtClean="0"/>
                        <a:t>, R. </a:t>
                      </a:r>
                      <a:r>
                        <a:rPr lang="en-US" sz="2000" dirty="0" err="1" smtClean="0"/>
                        <a:t>Buyya</a:t>
                      </a:r>
                      <a:r>
                        <a:rPr lang="en-US" sz="2000" dirty="0" smtClean="0"/>
                        <a:t>, S. </a:t>
                      </a:r>
                      <a:r>
                        <a:rPr lang="en-US" sz="2000" dirty="0" err="1" smtClean="0"/>
                        <a:t>Marusic</a:t>
                      </a:r>
                      <a:r>
                        <a:rPr lang="en-US" sz="2000" dirty="0" smtClean="0"/>
                        <a:t>, and M. </a:t>
                      </a:r>
                      <a:r>
                        <a:rPr lang="en-US" sz="2000" dirty="0" err="1" smtClean="0"/>
                        <a:t>Palaniswami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en-US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Ubiquitous sensing enabled by </a:t>
                      </a:r>
                      <a:r>
                        <a:rPr kumimoji="0" lang="en-US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2" tooltip="Learn more about Wireless Sensor Network from ScienceDirect's AI-generated Topic Pages"/>
                        </a:rPr>
                        <a:t>Wireless Sensor Network</a:t>
                      </a:r>
                      <a:r>
                        <a:rPr kumimoji="0" lang="en-US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(WSN) technologies cuts across many areas of modern day living.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70032"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smtClean="0"/>
                        <a:t>Internet of Things in industries: A survey,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smtClean="0"/>
                        <a:t> </a:t>
                      </a:r>
                      <a:r>
                        <a:rPr lang="en-US" sz="2000" dirty="0" smtClean="0"/>
                        <a:t>L. </a:t>
                      </a:r>
                      <a:r>
                        <a:rPr lang="en-US" sz="2000" dirty="0" err="1" smtClean="0"/>
                        <a:t>Da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Xu</a:t>
                      </a:r>
                      <a:r>
                        <a:rPr lang="en-US" sz="2000" dirty="0" smtClean="0"/>
                        <a:t>, W. He, and S. L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en-US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Ubiquitous sensing enabled by Wireless Sensor Network (WSN) technologies cuts across many areas of modern day living. </a:t>
                      </a:r>
                      <a:endParaRPr kumimoji="0" lang="en-US" sz="20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7793894"/>
              </p:ext>
            </p:extLst>
          </p:nvPr>
        </p:nvGraphicFramePr>
        <p:xfrm>
          <a:off x="1676400" y="365760"/>
          <a:ext cx="6934200" cy="53142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91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5457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3050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1864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DESCRIPTION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68396"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smtClean="0"/>
                        <a:t>‘‘Security of the  Internet of Things: Perspectives and challenges,’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/>
                        <a:t> </a:t>
                      </a:r>
                      <a:r>
                        <a:rPr lang="en-US" sz="2000" dirty="0" smtClean="0"/>
                        <a:t>Q. Jing, A. V. </a:t>
                      </a:r>
                      <a:r>
                        <a:rPr lang="en-US" sz="2000" dirty="0" err="1" smtClean="0"/>
                        <a:t>Vasilakos</a:t>
                      </a:r>
                      <a:r>
                        <a:rPr lang="en-US" sz="2000" dirty="0" smtClean="0"/>
                        <a:t>, J. Wan, J. Lu, and D. </a:t>
                      </a:r>
                      <a:r>
                        <a:rPr lang="en-US" sz="2000" dirty="0" err="1" smtClean="0"/>
                        <a:t>Qiu</a:t>
                      </a:r>
                      <a:r>
                        <a:rPr lang="en-US" sz="2000" dirty="0" smtClean="0"/>
                        <a:t>,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Internet of Things (</a:t>
                      </a:r>
                      <a:r>
                        <a:rPr kumimoji="0" lang="en-US" sz="20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IoT</a:t>
                      </a:r>
                      <a:r>
                        <a:rPr kumimoji="0" lang="en-US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is playing a more and more important role after its showing up, it covers from traditional equipment to general household objects such as WSNs and RFID.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27181"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/>
                        <a:t> </a:t>
                      </a:r>
                      <a:r>
                        <a:rPr lang="en-US" sz="2000" dirty="0" smtClean="0"/>
                        <a:t>‘</a:t>
                      </a:r>
                      <a:r>
                        <a:rPr lang="en-US" sz="2000" dirty="0" smtClean="0"/>
                        <a:t>‘‘Anatomy  of threats to the Internet of Things,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 smtClean="0"/>
                        <a:t>I. </a:t>
                      </a:r>
                      <a:r>
                        <a:rPr lang="en-US" sz="2000" dirty="0" err="1" smtClean="0"/>
                        <a:t>Makhdoom</a:t>
                      </a:r>
                      <a:r>
                        <a:rPr lang="en-US" sz="2000" dirty="0" smtClean="0"/>
                        <a:t>, M. </a:t>
                      </a:r>
                      <a:r>
                        <a:rPr lang="en-US" sz="2000" dirty="0" err="1" smtClean="0"/>
                        <a:t>Abolhasan</a:t>
                      </a:r>
                      <a:r>
                        <a:rPr lang="en-US" sz="2000" dirty="0" smtClean="0"/>
                        <a:t>, J. </a:t>
                      </a:r>
                      <a:r>
                        <a:rPr lang="en-US" sz="2000" dirty="0" err="1" smtClean="0"/>
                        <a:t>Lipman</a:t>
                      </a:r>
                      <a:r>
                        <a:rPr lang="en-US" sz="2000" dirty="0" smtClean="0"/>
                        <a:t>, R. P. Liu, and W. Ni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world is resorting to the Internet of Things (</a:t>
                      </a:r>
                      <a:r>
                        <a:rPr kumimoji="0" lang="en-US" sz="20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IoT</a:t>
                      </a:r>
                      <a:r>
                        <a:rPr kumimoji="0" lang="en-US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for ease of control and monitoring of smart devices.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-26633"/>
            <a:ext cx="7498080" cy="1143000"/>
          </a:xfrm>
        </p:spPr>
        <p:txBody>
          <a:bodyPr/>
          <a:lstStyle/>
          <a:p>
            <a:r>
              <a:rPr lang="en-US" dirty="0"/>
              <a:t>OVERVIEW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838200"/>
            <a:ext cx="7239000" cy="58674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networks in EPSs use smart devices to collect data from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grid through a cyber layer.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data is then used to operate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grid more efficiently, and to serve the customers better.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Thus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connectivity and interoperability are two important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features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networks, which lead to higher standard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procedures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services.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following subsections elaborate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major applications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systems in EPSs,</a:t>
            </a:r>
            <a:endParaRPr lang="es-E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Block Diagram</a:t>
            </a: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905000"/>
            <a:ext cx="7010399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 Diagram</a:t>
            </a: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46275" y="1643062"/>
            <a:ext cx="6477000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/>
          </a:p>
          <a:p>
            <a:pPr lvl="0"/>
            <a:r>
              <a:rPr lang="en-US" dirty="0"/>
              <a:t>Operating System	: Windows 10</a:t>
            </a:r>
          </a:p>
          <a:p>
            <a:pPr lvl="0"/>
            <a:r>
              <a:rPr lang="en-US" dirty="0"/>
              <a:t>Platform			</a:t>
            </a:r>
            <a:r>
              <a:rPr lang="en-US"/>
              <a:t>: python</a:t>
            </a: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/>
              <a:t>Keyboard</a:t>
            </a:r>
          </a:p>
          <a:p>
            <a:r>
              <a:rPr lang="en-US" dirty="0"/>
              <a:t>Mouse</a:t>
            </a:r>
          </a:p>
          <a:p>
            <a:r>
              <a:rPr lang="en-US" dirty="0"/>
              <a:t>Hard disk 500GB</a:t>
            </a:r>
          </a:p>
          <a:p>
            <a:r>
              <a:rPr lang="en-US" dirty="0"/>
              <a:t>Ram 4 </a:t>
            </a:r>
            <a:r>
              <a:rPr lang="en-US" dirty="0" err="1"/>
              <a:t>Gb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066800"/>
            <a:ext cx="7924800" cy="5791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deployment has brought about various opportunities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EPSs, such as enhancing asset visibility, energy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agement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control of distributed generation, as well as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reducing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energy losses. However, the security challenges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systems have barricaded large-scale deployment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based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applications in EPSs.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paper, first elaborated 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-based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applications in EPSs, and discussed the most com-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architectures for implementing these applications.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also highlighted the major security requirements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based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systems.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Afterwards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the vulnerabilities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sys-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tems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were explained, and the attacks that can take advantage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such vulnerabilities were classified based on their entry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layer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/>
              <a:t>REFERENCE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1450" cy="58674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[1] J.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Gubbi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Buyya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Marusic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M.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Palaniswami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‘‘Internet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Things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): A vision, architectural elements, and future directions,’’ 1553 Future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Generat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Syst., vol. 29, no. 7, pp. 1645–1660, 2013.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2] L.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W. He, and S. Li, ‘‘Internet of Things in industries: A survey,’’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IEEE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Trans. Ind.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Informat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., vol. 10, no. 4, pp. 2233–2243, Nov. 2014.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Connections Outlook. Accessed: Jul. 20, 2022. [Online].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Available:https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://www.ericsson.com/en/mobilityreport/dataforecasts/iot-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connections-outlook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533400"/>
            <a:ext cx="7345680" cy="60198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[4] Q. Jing, A. V.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Vasilakos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J. Wan, J. Lu, and D.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Qiu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‘‘Security of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Internet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Things: Perspectives and challenges,’’ Wireless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Netw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., vol. 20,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8, pp. 2481–2501, Nov. 2014.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[5] I.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Makhdoom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Abolhasan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Lipman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R. P. Liu, and W. Ni, ‘‘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Anatomy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threats to the Internet of Things,’’ IEEE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Surveys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vol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21, no. 2, pp. 1636–1675, 2nd Quart., 2018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[6] T. Yu, V.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Sekar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Seshan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Y.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Agarwal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C.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‘‘Handling a trillion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unfixable) flaws on a billion devices: Rethinking network security for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Internet-of-Things,’’ in Proc. 14th ACM Workshop Hot Topics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Netw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., 1568 Nov. 2015, pp. 1–7. 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219200" y="304800"/>
            <a:ext cx="7543800" cy="64008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[7] K. Henning, ‘‘Recommendations for implementing the strategic initiative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industrie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4.0,’’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Industrie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4.0 Work. Group, Munich, Germany, Final Rep.,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2013.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8] Q. Zhang, C. Zhu, L. T. Yang, Z. Chen, L. Zhao, and P. Li, ‘‘An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incremental CFS algorithm for clustering large data in industrial Internet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Things,’’ IEEE Trans. Ind.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Informat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., vol. 13, no. 3, pp. 1193–1201,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Jun. 2017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[9] H.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Jaidka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N. Sharma, and R. Singh, ‘‘Evolution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to IIOT: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Applications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&amp; challenges,’’ in Proc. Int. Conf.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Innov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(ICICC), 2020, pp. 1–6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3633DD8-6D1C-13C0-48F1-ED1980CBB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2600" y="990600"/>
            <a:ext cx="6705600" cy="4953000"/>
          </a:xfrm>
        </p:spPr>
        <p:txBody>
          <a:bodyPr>
            <a:norm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[10]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Sajid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H.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Abbas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K.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Saleem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‘‘Cloud-assisted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-based SCADA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systems security: A review of the state of the art and future challenges,’’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IEEE Access, vol. 4, pp. 1375–1384, 2016.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11] P.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Mathur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‘‘Overview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,’’ in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Machine Learning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Appli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cations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 Telecom, Energy, and Agriculture. Berkeley, CA, USA: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Apress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2020, pp. 19–43.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12] J.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Sengupta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Ruj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S. D. Bit, ‘‘A comprehensive survey on attacks,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security issues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solutions for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,’’ J.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Netw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Appl., vol. 149, Jan. 2020, Art.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no. 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895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A5C86A-A6D6-5BE7-B556-264580CB2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533400"/>
            <a:ext cx="7638288" cy="5715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endParaRPr lang="en-IN" sz="2000" dirty="0"/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[13] B. Cao, X. Wang, W. Zhang, H. Song, and Z.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‘‘A many-objective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optimization model of industrial Internet of Things based on private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,’’ IEEE Network, vol. 34, no. 5, pp. 78–83, Sep./Oct. 2020.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[14] 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Mumtaz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Alsohaily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Z. Pang,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Rayes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K. F. Tsang,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J. Rodriguez, ‘‘Massive Internet of Things for industrial applications: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Addressing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wireless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connectivity challenges and ecosystem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frag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mentation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,’’ IEEE Ind. Electron. Mag., vol. 11, no. 1, pp. 28–33,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Mar. 2017.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15] M.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Yonezawa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‘‘Application of the IIOT to equipment maintenance,’’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Yokogawa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Tech. Rep. English Ed.,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Musashino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Japan, Tech. Rep., 2018,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vol. 61, no. 1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65934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2505</TotalTime>
  <Words>1708</Words>
  <Application>Microsoft Office PowerPoint</Application>
  <PresentationFormat>On-screen Show (4:3)</PresentationFormat>
  <Paragraphs>93</Paragraphs>
  <Slides>19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Solstice</vt:lpstr>
      <vt:lpstr> CYBER-SECURITY OF INDUSTRIAL INTERNET OF THINGS IN ELECTRIC POWER SYSTEMS 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OVERVIEW </vt:lpstr>
      <vt:lpstr>Block Diagram</vt:lpstr>
      <vt:lpstr>Architecture Diagram</vt:lpstr>
      <vt:lpstr>SOFTWARE REQUIREMENTS:</vt:lpstr>
      <vt:lpstr>HARDWARE REQUIREMENTS:</vt:lpstr>
      <vt:lpstr>CONCLUTION</vt:lpstr>
      <vt:lpstr>REFERENCE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PAVI</cp:lastModifiedBy>
  <cp:revision>664</cp:revision>
  <dcterms:created xsi:type="dcterms:W3CDTF">2006-08-16T00:00:00Z</dcterms:created>
  <dcterms:modified xsi:type="dcterms:W3CDTF">2023-04-04T08:21:28Z</dcterms:modified>
</cp:coreProperties>
</file>