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22" r:id="rId2"/>
    <p:sldId id="325" r:id="rId3"/>
    <p:sldId id="347" r:id="rId4"/>
    <p:sldId id="260" r:id="rId5"/>
    <p:sldId id="352" r:id="rId6"/>
    <p:sldId id="349" r:id="rId7"/>
    <p:sldId id="263" r:id="rId8"/>
    <p:sldId id="348" r:id="rId9"/>
    <p:sldId id="353" r:id="rId10"/>
    <p:sldId id="354" r:id="rId11"/>
    <p:sldId id="355" r:id="rId12"/>
    <p:sldId id="356" r:id="rId13"/>
    <p:sldId id="357" r:id="rId14"/>
    <p:sldId id="358" r:id="rId15"/>
    <p:sldId id="359" r:id="rId16"/>
    <p:sldId id="350" r:id="rId17"/>
    <p:sldId id="296" r:id="rId18"/>
    <p:sldId id="295" r:id="rId19"/>
    <p:sldId id="331" r:id="rId20"/>
    <p:sldId id="323" r:id="rId21"/>
    <p:sldId id="329" r:id="rId22"/>
    <p:sldId id="33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79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11/19/2024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11/19/2024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lvl="0" algn="ctr"/>
            <a:r>
              <a:rPr lang="en-US" sz="3200" dirty="0" err="1">
                <a:latin typeface="Times New Roman" pitchFamily="18" charset="0"/>
                <a:cs typeface="Times New Roman" pitchFamily="18" charset="0"/>
              </a:rPr>
              <a:t>DeepDiabetic</a:t>
            </a:r>
            <a:r>
              <a:rPr lang="en-US" sz="3200" dirty="0">
                <a:latin typeface="Times New Roman" pitchFamily="18" charset="0"/>
                <a:cs typeface="Times New Roman" pitchFamily="18" charset="0"/>
              </a:rPr>
              <a:t> An Identification System of Diabetic Eye Diseases Using Deep Neural Networks</a:t>
            </a:r>
            <a:endParaRPr lang="en-US" sz="3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a:t>Abstract</a:t>
            </a:r>
            <a:endParaRPr lang="en-IN" dirty="0"/>
          </a:p>
        </p:txBody>
      </p:sp>
      <p:sp>
        <p:nvSpPr>
          <p:cNvPr id="3" name="Content Placeholder 2"/>
          <p:cNvSpPr>
            <a:spLocks noGrp="1"/>
          </p:cNvSpPr>
          <p:nvPr>
            <p:ph idx="1"/>
          </p:nvPr>
        </p:nvSpPr>
        <p:spPr>
          <a:xfrm>
            <a:off x="1219200" y="1066800"/>
            <a:ext cx="7726680" cy="5638800"/>
          </a:xfrm>
        </p:spPr>
        <p:txBody>
          <a:bodyPr>
            <a:noAutofit/>
          </a:bodyPr>
          <a:lstStyle/>
          <a:p>
            <a:pPr marR="1905" algn="just">
              <a:lnSpc>
                <a:spcPct val="150000"/>
              </a:lnSpc>
              <a:spcBef>
                <a:spcPts val="12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Diabetic retinopathy (DR) produces bleeding, exudation, and new blood vessel formation conditions. DR can damage the retinal blood vessels and cause vision loss or even blindness.</a:t>
            </a:r>
          </a:p>
          <a:p>
            <a:pPr marR="1905" algn="just">
              <a:lnSpc>
                <a:spcPct val="150000"/>
              </a:lnSpc>
              <a:spcBef>
                <a:spcPts val="120"/>
              </a:spcBef>
              <a:spcAft>
                <a:spcPts val="1000"/>
              </a:spcAft>
            </a:pP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marR="1905" algn="just">
              <a:lnSpc>
                <a:spcPct val="150000"/>
              </a:lnSpc>
              <a:spcBef>
                <a:spcPts val="12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If DR is detected early, ophthalmologists can use lasers to create tiny burns around the retinal tears to inhibit bleeding and prevent the formation of new blood vessels, in order to prevent deterioration of the disease. </a:t>
            </a:r>
          </a:p>
          <a:p>
            <a:pPr marR="1905" algn="just">
              <a:lnSpc>
                <a:spcPct val="150000"/>
              </a:lnSpc>
              <a:spcBef>
                <a:spcPts val="120"/>
              </a:spcBef>
              <a:spcAft>
                <a:spcPts val="1000"/>
              </a:spcAft>
            </a:pP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marR="1905" algn="just">
              <a:lnSpc>
                <a:spcPct val="150000"/>
              </a:lnSpc>
              <a:spcBef>
                <a:spcPts val="12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rapid improvement of deep learning has made image recognition an effective technology; it can avoid misjudgments caused by different doctors’ evaluations and help doctors to predict the condition quickly. The aim of this paper is to adopt visualization and preprocessing in the ResNet-50 model to improve module calibration, to enable the model to predict DR accurately.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a:t>
            </a:r>
          </a:p>
        </p:txBody>
      </p:sp>
      <p:sp>
        <p:nvSpPr>
          <p:cNvPr id="3" name="Content Placeholder 2"/>
          <p:cNvSpPr>
            <a:spLocks noGrp="1"/>
          </p:cNvSpPr>
          <p:nvPr>
            <p:ph idx="1"/>
          </p:nvPr>
        </p:nvSpPr>
        <p:spPr/>
        <p:txBody>
          <a:bodyPr>
            <a:normAutofit/>
          </a:bodyPr>
          <a:lstStyle/>
          <a:p>
            <a:r>
              <a:rPr lang="en-US" sz="1800" dirty="0">
                <a:latin typeface="Times New Roman" pitchFamily="18" charset="0"/>
                <a:cs typeface="Times New Roman" pitchFamily="18" charset="0"/>
              </a:rPr>
              <a:t>Diabetic retinopathy (DR) is a diabetic eye disease that can lead to blindness if not detected and treated in time. Early detection and diagnosis of DR are critical for preventing vision loss. </a:t>
            </a:r>
          </a:p>
          <a:p>
            <a:endParaRPr lang="en-US"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Convolutional neural networks (CNNs) like ResNet-50 have shown promising results in detecting and diagnosing DR from retinal fundus images, which is an essential task in modern ophthalmology.</a:t>
            </a:r>
            <a:endParaRPr lang="en-GB"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371600" y="980728"/>
            <a:ext cx="7498080" cy="5724872"/>
          </a:xfrm>
        </p:spPr>
        <p:txBody>
          <a:bodyPr>
            <a:noAutofit/>
          </a:bodyPr>
          <a:lstStyle/>
          <a:p>
            <a:pPr marL="342900" lvl="0" indent="-342900" algn="just">
              <a:lnSpc>
                <a:spcPct val="150000"/>
              </a:lnSpc>
              <a:spcBef>
                <a:spcPts val="145"/>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survey of various existing techniques provides a platform for the development of the novel techniques in this area as future work.</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Bef>
                <a:spcPts val="145"/>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Existing Diabetic Eye recognition systems are heavily dependent on specific conditions, such as the distance of image acquisition and the stop-and-stare environment, which require significant user cooperation.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Bef>
                <a:spcPts val="145"/>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Most existing Diabetic Eye recognition algorithms are designed for highly controlled cooperative environments, which is the cause of their failure in non-cooperative environments, i.e., those that include noise, off-angles, motion blurs, glasses, hairs, specular reflection (SR), eyelids and eyelashes incorporation, and partially open eyes.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BFF80-ADC8-8E3C-1980-F00D25CDA5CC}"/>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62AD97C8-1A73-B929-74D3-48508B8C912A}"/>
              </a:ext>
            </a:extLst>
          </p:cNvPr>
          <p:cNvSpPr>
            <a:spLocks noGrp="1"/>
          </p:cNvSpPr>
          <p:nvPr>
            <p:ph idx="1"/>
          </p:nvPr>
        </p:nvSpPr>
        <p:spPr/>
        <p:txBody>
          <a:bodyPr>
            <a:normAutofit fontScale="77500" lnSpcReduction="20000"/>
          </a:bodyPr>
          <a:lstStyle/>
          <a:p>
            <a:pPr marL="342900" lvl="0" indent="-342900" algn="just">
              <a:lnSpc>
                <a:spcPct val="150000"/>
              </a:lnSpc>
              <a:spcBef>
                <a:spcPts val="145"/>
              </a:spcBef>
              <a:spcAft>
                <a:spcPts val="1000"/>
              </a:spcAft>
              <a:buFont typeface="Symbol" panose="05050102010706020507" pitchFamily="18" charset="2"/>
              <a:buChar char=""/>
            </a:pPr>
            <a:r>
              <a:rPr lang="en-US" sz="3200" dirty="0">
                <a:effectLst/>
                <a:latin typeface="Times New Roman" panose="02020603050405020304" pitchFamily="18" charset="0"/>
                <a:ea typeface="Times New Roman" panose="02020603050405020304" pitchFamily="18" charset="0"/>
                <a:cs typeface="Times New Roman" panose="02020603050405020304" pitchFamily="18" charset="0"/>
              </a:rPr>
              <a:t>If the dark pixel exists inside the box because the dark pupil can be included in the box, the box position is adaptively moved into the lower direction until it does not include the dark pixel, and the average RGB value is extracted box.</a:t>
            </a:r>
            <a:endParaRPr lang="en-IN" sz="3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Bef>
                <a:spcPts val="145"/>
              </a:spcBef>
              <a:spcAft>
                <a:spcPts val="1000"/>
              </a:spcAft>
              <a:buFont typeface="Symbol" panose="05050102010706020507" pitchFamily="18" charset="2"/>
              <a:buChar char=""/>
            </a:pPr>
            <a:r>
              <a:rPr lang="en-US" sz="3200" dirty="0">
                <a:effectLst/>
                <a:latin typeface="Times New Roman" panose="02020603050405020304" pitchFamily="18" charset="0"/>
                <a:ea typeface="Times New Roman" panose="02020603050405020304" pitchFamily="18" charset="0"/>
                <a:cs typeface="Times New Roman" panose="02020603050405020304" pitchFamily="18" charset="0"/>
              </a:rPr>
              <a:t>When applying Machine Learning, false positive errors (non-Diabetic Eye pixel is incorrectly classified into Diabetic Eye pixel) exist in the pupil area.</a:t>
            </a:r>
            <a:endParaRPr lang="en-IN" sz="32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627876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a:t>
            </a:r>
          </a:p>
        </p:txBody>
      </p:sp>
      <p:sp>
        <p:nvSpPr>
          <p:cNvPr id="3" name="Content Placeholder 2"/>
          <p:cNvSpPr>
            <a:spLocks noGrp="1"/>
          </p:cNvSpPr>
          <p:nvPr>
            <p:ph idx="1"/>
          </p:nvPr>
        </p:nvSpPr>
        <p:spPr>
          <a:xfrm>
            <a:off x="1435608" y="1700808"/>
            <a:ext cx="7498080" cy="4547592"/>
          </a:xfrm>
        </p:spPr>
        <p:txBody>
          <a:bodyPr>
            <a:normAutofit fontScale="85000" lnSpcReduction="20000"/>
          </a:bodyPr>
          <a:lstStyle/>
          <a:p>
            <a:pPr marL="342900" lvl="0" indent="-342900" algn="just">
              <a:lnSpc>
                <a:spcPct val="150000"/>
              </a:lnSpc>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Diabetic Eye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DenseNet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is an end-to-end segmentation network that uses the complete image without prior pre-processing or other conventional image processing techniques with the best information gradient flow, which prevents the network from overfitting and vanishing gradient problem.</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address the issues of accurate segmentation without prior pre-processing and to develop a robust scheme for all types of environments, this study presents a densely connected fully convolutional network (Diabetic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EyeDenseNet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)-based approach to detect an accurate Diabetic Eye boundary with better information gradient flow due to dense connectivity.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address the Diabetic Eye segmentation issues in challenging situations by visible light and near-infrared light camera sensors, this paper proposes a densely connected fully convolutional network (Diabetic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EyeDenseNet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which can determine the true Diabetic Eye boundary even with inferior-quality images by using better information gradient flow between the dense blocks.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75632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143000" y="980728"/>
            <a:ext cx="7772400" cy="5724872"/>
          </a:xfrm>
        </p:spPr>
        <p:txBody>
          <a:bodyPr>
            <a:noAutofit/>
          </a:bodyPr>
          <a:lstStyle/>
          <a:p>
            <a:pPr algn="just">
              <a:lnSpc>
                <a:spcPct val="150000"/>
              </a:lnSpc>
              <a:buFont typeface="Arial" pitchFamily="34" charset="0"/>
              <a:buChar char="•"/>
            </a:pPr>
            <a:r>
              <a:rPr lang="en-US" sz="1800" dirty="0">
                <a:latin typeface="Times New Roman" pitchFamily="18" charset="0"/>
                <a:cs typeface="Times New Roman" pitchFamily="18" charset="0"/>
              </a:rPr>
              <a:t>Diabetic Retinopathy (DR) is a leading cause of blindness among adults, and its early detection is essential for preventing irreversible vision loss. Manual screening for DR is time-consuming, requiring highly trained professionals to examine retinal images. Artificial Intelligence (AI), particularly Deep Learning (DL) models, offers an opportunity to automate this process, enabling faster and more accurate diagnosis.</a:t>
            </a:r>
          </a:p>
          <a:p>
            <a:pPr algn="just">
              <a:lnSpc>
                <a:spcPct val="150000"/>
              </a:lnSpc>
              <a:buFont typeface="Arial" pitchFamily="34" charset="0"/>
              <a:buChar char="•"/>
            </a:pPr>
            <a:endParaRPr lang="en-US" sz="1800" dirty="0">
              <a:latin typeface="Times New Roman" pitchFamily="18" charset="0"/>
              <a:cs typeface="Times New Roman" pitchFamily="18" charset="0"/>
            </a:endParaRPr>
          </a:p>
          <a:p>
            <a:pPr algn="just">
              <a:lnSpc>
                <a:spcPct val="150000"/>
              </a:lnSpc>
              <a:buFont typeface="Arial" pitchFamily="34" charset="0"/>
              <a:buChar char="•"/>
            </a:pPr>
            <a:r>
              <a:rPr lang="en-US" sz="1800" dirty="0">
                <a:latin typeface="Times New Roman" pitchFamily="18" charset="0"/>
                <a:cs typeface="Times New Roman" pitchFamily="18" charset="0"/>
              </a:rPr>
              <a:t>ResNet-50 (Residual Network with 50 layers) is one of the most successful deep learning architectures used for image classification tasks. Its deep residual structure helps in mitigating the vanishing gradient problem, making it well-suited for training on large-scale image datasets like those used for DR detection.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7530040" cy="654032"/>
          </a:xfrm>
        </p:spPr>
        <p:txBody>
          <a:bodyPr>
            <a:noAutofit/>
          </a:bodyPr>
          <a:lstStyle/>
          <a:p>
            <a:r>
              <a:rPr lang="en-US" dirty="0"/>
              <a:t>Advantage</a:t>
            </a:r>
          </a:p>
        </p:txBody>
      </p:sp>
      <p:sp>
        <p:nvSpPr>
          <p:cNvPr id="3" name="Content Placeholder 2"/>
          <p:cNvSpPr>
            <a:spLocks noGrp="1"/>
          </p:cNvSpPr>
          <p:nvPr>
            <p:ph idx="1"/>
          </p:nvPr>
        </p:nvSpPr>
        <p:spPr>
          <a:xfrm>
            <a:off x="1435608" y="1071546"/>
            <a:ext cx="7498080" cy="5176854"/>
          </a:xfrm>
        </p:spPr>
        <p:txBody>
          <a:bodyPr>
            <a:normAutofit/>
          </a:bodyPr>
          <a:lstStyle/>
          <a:p>
            <a:pPr algn="just"/>
            <a:r>
              <a:rPr lang="en-GB" sz="1800" dirty="0">
                <a:latin typeface="Times New Roman" pitchFamily="18" charset="0"/>
                <a:cs typeface="Times New Roman" pitchFamily="18" charset="0"/>
              </a:rPr>
              <a:t>Interpretable models allow users and stakeholders to understand how decisions are made, which builds trust and facilitates validation of the model’s results.</a:t>
            </a:r>
          </a:p>
          <a:p>
            <a:pPr algn="just"/>
            <a:endParaRPr lang="en-GB" sz="1800" dirty="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In fields like healthcare and finance, interpretable models help meet regulatory requirements that demand </a:t>
            </a:r>
            <a:r>
              <a:rPr lang="en-GB" sz="1800" dirty="0" err="1">
                <a:latin typeface="Times New Roman" pitchFamily="18" charset="0"/>
                <a:cs typeface="Times New Roman" pitchFamily="18" charset="0"/>
              </a:rPr>
              <a:t>explainability</a:t>
            </a:r>
            <a:r>
              <a:rPr lang="en-GB" sz="1800" dirty="0">
                <a:latin typeface="Times New Roman" pitchFamily="18" charset="0"/>
                <a:cs typeface="Times New Roman" pitchFamily="18" charset="0"/>
              </a:rPr>
              <a:t> in automated decision-making processes.</a:t>
            </a:r>
          </a:p>
          <a:p>
            <a:pPr algn="just"/>
            <a:endParaRPr lang="en-GB" sz="1800" dirty="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High accuracy ensures that the framework provides dependable and precise diagnoses, which is critical in high-stakes applications such as medical diagnosis.</a:t>
            </a:r>
          </a:p>
          <a:p>
            <a:pPr algn="just"/>
            <a:endParaRPr lang="en-GB" sz="1800" dirty="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Accurate diagnoses can lead to better decision-making and improved outcomes, whether in healthcare, predictive maintenance, or other applications.</a:t>
            </a:r>
            <a:endParaRPr lang="en-US" sz="18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1DBA7-AE8A-679B-917D-FCD1E29B01FF}"/>
              </a:ext>
            </a:extLst>
          </p:cNvPr>
          <p:cNvSpPr>
            <a:spLocks noGrp="1"/>
          </p:cNvSpPr>
          <p:nvPr>
            <p:ph type="title"/>
          </p:nvPr>
        </p:nvSpPr>
        <p:spPr/>
        <p:txBody>
          <a:bodyPr/>
          <a:lstStyle/>
          <a:p>
            <a:r>
              <a:rPr lang="en-IN" dirty="0"/>
              <a:t>Block diagram</a:t>
            </a:r>
          </a:p>
        </p:txBody>
      </p:sp>
      <p:pic>
        <p:nvPicPr>
          <p:cNvPr id="5" name="Content Placeholder 4" descr="A diagram of a process flow&#10;&#10;Description automatically generated">
            <a:extLst>
              <a:ext uri="{FF2B5EF4-FFF2-40B4-BE49-F238E27FC236}">
                <a16:creationId xmlns:a16="http://schemas.microsoft.com/office/drawing/2014/main" id="{6D19A5B1-163A-D1AE-CECB-4C3DC3ACA14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20372" y="1447800"/>
            <a:ext cx="3928806" cy="4800600"/>
          </a:xfrm>
        </p:spPr>
      </p:pic>
    </p:spTree>
    <p:extLst>
      <p:ext uri="{BB962C8B-B14F-4D97-AF65-F5344CB8AC3E}">
        <p14:creationId xmlns:p14="http://schemas.microsoft.com/office/powerpoint/2010/main" val="4034363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F0F4C-E212-3C16-2BF5-E2065B9D0BEF}"/>
              </a:ext>
            </a:extLst>
          </p:cNvPr>
          <p:cNvSpPr>
            <a:spLocks noGrp="1"/>
          </p:cNvSpPr>
          <p:nvPr>
            <p:ph type="title"/>
          </p:nvPr>
        </p:nvSpPr>
        <p:spPr/>
        <p:txBody>
          <a:bodyPr/>
          <a:lstStyle/>
          <a:p>
            <a:r>
              <a:rPr lang="en-IN" dirty="0"/>
              <a:t>Methodology</a:t>
            </a:r>
          </a:p>
        </p:txBody>
      </p:sp>
      <p:sp>
        <p:nvSpPr>
          <p:cNvPr id="3" name="Content Placeholder 2">
            <a:extLst>
              <a:ext uri="{FF2B5EF4-FFF2-40B4-BE49-F238E27FC236}">
                <a16:creationId xmlns:a16="http://schemas.microsoft.com/office/drawing/2014/main" id="{01E38AB8-C51E-ADBD-5141-5D7679633D38}"/>
              </a:ext>
            </a:extLst>
          </p:cNvPr>
          <p:cNvSpPr>
            <a:spLocks noGrp="1"/>
          </p:cNvSpPr>
          <p:nvPr>
            <p:ph idx="1"/>
          </p:nvPr>
        </p:nvSpPr>
        <p:spPr/>
        <p:txBody>
          <a:bodyPr>
            <a:normAutofit lnSpcReduction="10000"/>
          </a:bodyPr>
          <a:lstStyle/>
          <a:p>
            <a:r>
              <a:rPr lang="en-IN" dirty="0"/>
              <a:t>Data Collection</a:t>
            </a:r>
          </a:p>
          <a:p>
            <a:endParaRPr lang="en-IN" dirty="0"/>
          </a:p>
          <a:p>
            <a:r>
              <a:rPr lang="en-IN" dirty="0"/>
              <a:t>Data Preprocessing</a:t>
            </a:r>
          </a:p>
          <a:p>
            <a:endParaRPr lang="en-IN" dirty="0"/>
          </a:p>
          <a:p>
            <a:r>
              <a:rPr lang="en-IN" dirty="0"/>
              <a:t>ResNet-50</a:t>
            </a:r>
          </a:p>
          <a:p>
            <a:endParaRPr lang="en-IN" dirty="0"/>
          </a:p>
          <a:p>
            <a:r>
              <a:rPr lang="en-IN" dirty="0"/>
              <a:t>Model Training</a:t>
            </a:r>
          </a:p>
          <a:p>
            <a:endParaRPr lang="en-IN" dirty="0"/>
          </a:p>
          <a:p>
            <a:r>
              <a:rPr lang="en-IN" dirty="0"/>
              <a:t>Model Tuning and Optimization</a:t>
            </a:r>
          </a:p>
        </p:txBody>
      </p:sp>
    </p:spTree>
    <p:extLst>
      <p:ext uri="{BB962C8B-B14F-4D97-AF65-F5344CB8AC3E}">
        <p14:creationId xmlns:p14="http://schemas.microsoft.com/office/powerpoint/2010/main" val="3788805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A219E-9509-4641-E488-BEA7386CF7A4}"/>
              </a:ext>
            </a:extLst>
          </p:cNvPr>
          <p:cNvSpPr>
            <a:spLocks noGrp="1"/>
          </p:cNvSpPr>
          <p:nvPr>
            <p:ph type="title"/>
          </p:nvPr>
        </p:nvSpPr>
        <p:spPr/>
        <p:txBody>
          <a:bodyPr/>
          <a:lstStyle/>
          <a:p>
            <a:r>
              <a:rPr lang="en-IN" dirty="0"/>
              <a:t>Data Collection</a:t>
            </a:r>
          </a:p>
        </p:txBody>
      </p:sp>
      <p:sp>
        <p:nvSpPr>
          <p:cNvPr id="3" name="Content Placeholder 2">
            <a:extLst>
              <a:ext uri="{FF2B5EF4-FFF2-40B4-BE49-F238E27FC236}">
                <a16:creationId xmlns:a16="http://schemas.microsoft.com/office/drawing/2014/main" id="{A2BB0E50-B7BB-0034-9BEE-91AA3957AF05}"/>
              </a:ext>
            </a:extLst>
          </p:cNvPr>
          <p:cNvSpPr>
            <a:spLocks noGrp="1"/>
          </p:cNvSpPr>
          <p:nvPr>
            <p:ph idx="1"/>
          </p:nvPr>
        </p:nvSpPr>
        <p:spPr/>
        <p:txBody>
          <a:bodyPr>
            <a:normAutofit/>
          </a:bodyPr>
          <a:lstStyle/>
          <a:p>
            <a:r>
              <a:rPr lang="en-US" sz="2000" dirty="0"/>
              <a:t>The first step is to collect the dataset for Diabetic Retinopathy detection. </a:t>
            </a:r>
          </a:p>
          <a:p>
            <a:endParaRPr lang="en-US" sz="2000" dirty="0"/>
          </a:p>
          <a:p>
            <a:r>
              <a:rPr lang="en-US" sz="2000" dirty="0"/>
              <a:t>A popular dataset is the Kaggle Diabetic Retinopathy Detection dataset, which consists of retinal fundus images labeled with the severity of DR</a:t>
            </a:r>
            <a:endParaRPr lang="en-IN" sz="2000" dirty="0"/>
          </a:p>
        </p:txBody>
      </p:sp>
    </p:spTree>
    <p:extLst>
      <p:ext uri="{BB962C8B-B14F-4D97-AF65-F5344CB8AC3E}">
        <p14:creationId xmlns:p14="http://schemas.microsoft.com/office/powerpoint/2010/main" val="1581003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DF298-6C87-D889-8C57-31D90B332E5A}"/>
              </a:ext>
            </a:extLst>
          </p:cNvPr>
          <p:cNvSpPr>
            <a:spLocks noGrp="1"/>
          </p:cNvSpPr>
          <p:nvPr>
            <p:ph type="title"/>
          </p:nvPr>
        </p:nvSpPr>
        <p:spPr/>
        <p:txBody>
          <a:bodyPr/>
          <a:lstStyle/>
          <a:p>
            <a:r>
              <a:rPr lang="en-IN" dirty="0"/>
              <a:t>Data Preprocessing</a:t>
            </a:r>
          </a:p>
        </p:txBody>
      </p:sp>
      <p:sp>
        <p:nvSpPr>
          <p:cNvPr id="3" name="Content Placeholder 2">
            <a:extLst>
              <a:ext uri="{FF2B5EF4-FFF2-40B4-BE49-F238E27FC236}">
                <a16:creationId xmlns:a16="http://schemas.microsoft.com/office/drawing/2014/main" id="{F0E4CE32-3B3D-0EDC-7EDE-398D911D5B6A}"/>
              </a:ext>
            </a:extLst>
          </p:cNvPr>
          <p:cNvSpPr>
            <a:spLocks noGrp="1"/>
          </p:cNvSpPr>
          <p:nvPr>
            <p:ph idx="1"/>
          </p:nvPr>
        </p:nvSpPr>
        <p:spPr/>
        <p:txBody>
          <a:bodyPr>
            <a:normAutofit fontScale="70000" lnSpcReduction="20000"/>
          </a:bodyPr>
          <a:lstStyle/>
          <a:p>
            <a:r>
              <a:rPr lang="en-US" dirty="0"/>
              <a:t>Preprocessing is a critical step to prepare the dataset for training the model. This includes tasks such as resizing, normalization, and augmentation to improve model performance.</a:t>
            </a:r>
          </a:p>
          <a:p>
            <a:endParaRPr lang="en-US" dirty="0"/>
          </a:p>
          <a:p>
            <a:r>
              <a:rPr lang="en-US" dirty="0"/>
              <a:t>ResNet-50 requires input images to be of size </a:t>
            </a:r>
            <a:r>
              <a:rPr lang="en-US" b="1" dirty="0"/>
              <a:t>224x224</a:t>
            </a:r>
            <a:r>
              <a:rPr lang="en-US" dirty="0"/>
              <a:t> pixels.</a:t>
            </a:r>
          </a:p>
          <a:p>
            <a:endParaRPr lang="en-US" dirty="0"/>
          </a:p>
          <a:p>
            <a:r>
              <a:rPr lang="en-US" dirty="0"/>
              <a:t>Images need to be normalized so that pixel values fall within a specific range (usually [0, 1] or standardized using the mean and standard deviation of ImageNet).</a:t>
            </a:r>
          </a:p>
          <a:p>
            <a:endParaRPr lang="en-US" dirty="0"/>
          </a:p>
          <a:p>
            <a:r>
              <a:rPr lang="en-US" dirty="0"/>
              <a:t>Augmentation techniques like flipping, rotation, and zoom are applied to improve generalization, especially for imbalanced datasets.</a:t>
            </a:r>
            <a:endParaRPr lang="en-IN" dirty="0"/>
          </a:p>
        </p:txBody>
      </p:sp>
    </p:spTree>
    <p:extLst>
      <p:ext uri="{BB962C8B-B14F-4D97-AF65-F5344CB8AC3E}">
        <p14:creationId xmlns:p14="http://schemas.microsoft.com/office/powerpoint/2010/main" val="616513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BE47D-33AF-2852-E592-1FAD0161851E}"/>
              </a:ext>
            </a:extLst>
          </p:cNvPr>
          <p:cNvSpPr>
            <a:spLocks noGrp="1"/>
          </p:cNvSpPr>
          <p:nvPr>
            <p:ph type="title"/>
          </p:nvPr>
        </p:nvSpPr>
        <p:spPr/>
        <p:txBody>
          <a:bodyPr/>
          <a:lstStyle/>
          <a:p>
            <a:r>
              <a:rPr lang="en-IN" dirty="0"/>
              <a:t>ResNet-50</a:t>
            </a:r>
          </a:p>
        </p:txBody>
      </p:sp>
      <p:sp>
        <p:nvSpPr>
          <p:cNvPr id="3" name="Content Placeholder 2">
            <a:extLst>
              <a:ext uri="{FF2B5EF4-FFF2-40B4-BE49-F238E27FC236}">
                <a16:creationId xmlns:a16="http://schemas.microsoft.com/office/drawing/2014/main" id="{579DFFE4-AE62-5C87-CEFD-01B4861F0773}"/>
              </a:ext>
            </a:extLst>
          </p:cNvPr>
          <p:cNvSpPr>
            <a:spLocks noGrp="1"/>
          </p:cNvSpPr>
          <p:nvPr>
            <p:ph idx="1"/>
          </p:nvPr>
        </p:nvSpPr>
        <p:spPr/>
        <p:txBody>
          <a:bodyPr>
            <a:normAutofit fontScale="70000" lnSpcReduction="20000"/>
          </a:bodyPr>
          <a:lstStyle/>
          <a:p>
            <a:r>
              <a:rPr lang="en-US" dirty="0"/>
              <a:t>In this step, we will use ResNet-50 as the backbone for feature extraction and fine-tune it for the task of DR classification. ResNet-50 is pre-trained on ImageNet, and we will adapt the top layer for 5-class classification (representing the different stages of DR).</a:t>
            </a:r>
          </a:p>
          <a:p>
            <a:endParaRPr lang="en-US" dirty="0"/>
          </a:p>
          <a:p>
            <a:r>
              <a:rPr lang="en-US" dirty="0"/>
              <a:t>Load the ResNet-50 model, excluding its top layer (since we'll add a custom output layer for DR classification).</a:t>
            </a:r>
          </a:p>
          <a:p>
            <a:endParaRPr lang="en-US" dirty="0"/>
          </a:p>
          <a:p>
            <a:r>
              <a:rPr lang="en-US" dirty="0"/>
              <a:t>Freeze the initial layers of ResNet-50 to preserve the learned features, and fine-tune the last few layers to adapt the model to DR detection.</a:t>
            </a:r>
          </a:p>
          <a:p>
            <a:endParaRPr lang="en-US" dirty="0"/>
          </a:p>
          <a:p>
            <a:r>
              <a:rPr lang="en-US" dirty="0"/>
              <a:t>Add a few fully connected (dense) layers and a final </a:t>
            </a:r>
            <a:r>
              <a:rPr lang="en-US" dirty="0" err="1"/>
              <a:t>softmax</a:t>
            </a:r>
            <a:r>
              <a:rPr lang="en-US" dirty="0"/>
              <a:t> output layer for multi-class classification.</a:t>
            </a:r>
            <a:endParaRPr lang="en-IN" dirty="0"/>
          </a:p>
        </p:txBody>
      </p:sp>
    </p:spTree>
    <p:extLst>
      <p:ext uri="{BB962C8B-B14F-4D97-AF65-F5344CB8AC3E}">
        <p14:creationId xmlns:p14="http://schemas.microsoft.com/office/powerpoint/2010/main" val="1945505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0B260-636B-70CE-ECFE-29722BE2AFDC}"/>
              </a:ext>
            </a:extLst>
          </p:cNvPr>
          <p:cNvSpPr>
            <a:spLocks noGrp="1"/>
          </p:cNvSpPr>
          <p:nvPr>
            <p:ph type="title"/>
          </p:nvPr>
        </p:nvSpPr>
        <p:spPr/>
        <p:txBody>
          <a:bodyPr/>
          <a:lstStyle/>
          <a:p>
            <a:r>
              <a:rPr lang="en-IN" dirty="0"/>
              <a:t>Model Training</a:t>
            </a:r>
          </a:p>
        </p:txBody>
      </p:sp>
      <p:sp>
        <p:nvSpPr>
          <p:cNvPr id="3" name="Content Placeholder 2">
            <a:extLst>
              <a:ext uri="{FF2B5EF4-FFF2-40B4-BE49-F238E27FC236}">
                <a16:creationId xmlns:a16="http://schemas.microsoft.com/office/drawing/2014/main" id="{CD9AFB22-3FA7-E611-6918-E457A9DF33D7}"/>
              </a:ext>
            </a:extLst>
          </p:cNvPr>
          <p:cNvSpPr>
            <a:spLocks noGrp="1"/>
          </p:cNvSpPr>
          <p:nvPr>
            <p:ph idx="1"/>
          </p:nvPr>
        </p:nvSpPr>
        <p:spPr/>
        <p:txBody>
          <a:bodyPr>
            <a:normAutofit fontScale="70000" lnSpcReduction="20000"/>
          </a:bodyPr>
          <a:lstStyle/>
          <a:p>
            <a:r>
              <a:rPr lang="en-US" dirty="0"/>
              <a:t>Now that the model is built, we proceed with training it using the preprocessed dataset.</a:t>
            </a:r>
          </a:p>
          <a:p>
            <a:endParaRPr lang="en-US" dirty="0"/>
          </a:p>
          <a:p>
            <a:r>
              <a:rPr lang="en-US" dirty="0"/>
              <a:t>Choose an appropriate batch size (e.g., 32 or 64)</a:t>
            </a:r>
          </a:p>
          <a:p>
            <a:endParaRPr lang="en-US" dirty="0"/>
          </a:p>
          <a:p>
            <a:r>
              <a:rPr lang="en-US" dirty="0"/>
              <a:t>Set a reasonable number of epochs (e.g., 10-20) for training.</a:t>
            </a:r>
          </a:p>
          <a:p>
            <a:endParaRPr lang="en-US" dirty="0"/>
          </a:p>
          <a:p>
            <a:r>
              <a:rPr lang="en-US" dirty="0"/>
              <a:t>Use callbacks such as </a:t>
            </a:r>
            <a:r>
              <a:rPr lang="en-US" b="1" dirty="0" err="1"/>
              <a:t>EarlyStopping</a:t>
            </a:r>
            <a:r>
              <a:rPr lang="en-US" dirty="0"/>
              <a:t> to stop training when the model’s performance stops improving.</a:t>
            </a:r>
          </a:p>
          <a:p>
            <a:endParaRPr lang="en-US" dirty="0"/>
          </a:p>
          <a:p>
            <a:r>
              <a:rPr lang="en-US" dirty="0"/>
              <a:t>Make sure to use a validation dataset to evaluate performance during training.</a:t>
            </a:r>
            <a:endParaRPr lang="en-IN" dirty="0"/>
          </a:p>
        </p:txBody>
      </p:sp>
    </p:spTree>
    <p:extLst>
      <p:ext uri="{BB962C8B-B14F-4D97-AF65-F5344CB8AC3E}">
        <p14:creationId xmlns:p14="http://schemas.microsoft.com/office/powerpoint/2010/main" val="2893494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A110C-C76B-0097-6E1B-FAE224BF36C2}"/>
              </a:ext>
            </a:extLst>
          </p:cNvPr>
          <p:cNvSpPr>
            <a:spLocks noGrp="1"/>
          </p:cNvSpPr>
          <p:nvPr>
            <p:ph type="title"/>
          </p:nvPr>
        </p:nvSpPr>
        <p:spPr/>
        <p:txBody>
          <a:bodyPr/>
          <a:lstStyle/>
          <a:p>
            <a:r>
              <a:rPr lang="en-IN" dirty="0"/>
              <a:t>Model Tuning and Optimization</a:t>
            </a:r>
          </a:p>
        </p:txBody>
      </p:sp>
      <p:sp>
        <p:nvSpPr>
          <p:cNvPr id="3" name="Content Placeholder 2">
            <a:extLst>
              <a:ext uri="{FF2B5EF4-FFF2-40B4-BE49-F238E27FC236}">
                <a16:creationId xmlns:a16="http://schemas.microsoft.com/office/drawing/2014/main" id="{C26CB4E8-912A-3930-266C-3B458F71E2DD}"/>
              </a:ext>
            </a:extLst>
          </p:cNvPr>
          <p:cNvSpPr>
            <a:spLocks noGrp="1"/>
          </p:cNvSpPr>
          <p:nvPr>
            <p:ph idx="1"/>
          </p:nvPr>
        </p:nvSpPr>
        <p:spPr/>
        <p:txBody>
          <a:bodyPr>
            <a:normAutofit/>
          </a:bodyPr>
          <a:lstStyle/>
          <a:p>
            <a:pPr>
              <a:buFont typeface="+mj-lt"/>
              <a:buAutoNum type="arabicPeriod"/>
            </a:pPr>
            <a:r>
              <a:rPr lang="en-US" sz="2000" dirty="0"/>
              <a:t>Fine-tuning the ResNet-50 layers after freezing the initial layers, unfreezing some of the deeper layers, and training them.</a:t>
            </a:r>
          </a:p>
          <a:p>
            <a:pPr>
              <a:buFont typeface="+mj-lt"/>
              <a:buAutoNum type="arabicPeriod"/>
            </a:pPr>
            <a:endParaRPr lang="en-US" sz="2000" dirty="0"/>
          </a:p>
          <a:p>
            <a:pPr>
              <a:buFont typeface="+mj-lt"/>
              <a:buAutoNum type="arabicPeriod"/>
            </a:pPr>
            <a:r>
              <a:rPr lang="en-US" sz="2000" dirty="0"/>
              <a:t>Adjusting Learning Rate: Fine-tune the learning rate using learning rate schedulers.</a:t>
            </a:r>
          </a:p>
          <a:p>
            <a:pPr>
              <a:buFont typeface="+mj-lt"/>
              <a:buAutoNum type="arabicPeriod"/>
            </a:pPr>
            <a:endParaRPr lang="en-US" sz="2000" dirty="0"/>
          </a:p>
          <a:p>
            <a:pPr>
              <a:buFont typeface="+mj-lt"/>
              <a:buAutoNum type="arabicPeriod"/>
            </a:pPr>
            <a:r>
              <a:rPr lang="en-US" sz="2000" dirty="0"/>
              <a:t>Increasing Data Augmentation: Add more diverse augmentations or collect more data.</a:t>
            </a:r>
          </a:p>
        </p:txBody>
      </p:sp>
    </p:spTree>
    <p:extLst>
      <p:ext uri="{BB962C8B-B14F-4D97-AF65-F5344CB8AC3E}">
        <p14:creationId xmlns:p14="http://schemas.microsoft.com/office/powerpoint/2010/main" val="852398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4082"/>
          </a:xfrm>
        </p:spPr>
        <p:txBody>
          <a:bodyPr>
            <a:normAutofit fontScale="90000"/>
          </a:bodyPr>
          <a:lstStyle/>
          <a:p>
            <a:r>
              <a:rPr lang="en-US" dirty="0"/>
              <a:t>Literature Review</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77319418"/>
              </p:ext>
            </p:extLst>
          </p:nvPr>
        </p:nvGraphicFramePr>
        <p:xfrm>
          <a:off x="1435100" y="1014432"/>
          <a:ext cx="7499349" cy="5582920"/>
        </p:xfrm>
        <a:graphic>
          <a:graphicData uri="http://schemas.openxmlformats.org/drawingml/2006/table">
            <a:tbl>
              <a:tblPr firstRow="1" bandRow="1">
                <a:tableStyleId>{5C22544A-7EE6-4342-B048-85BDC9FD1C3A}</a:tableStyleId>
              </a:tblPr>
              <a:tblGrid>
                <a:gridCol w="2499783">
                  <a:extLst>
                    <a:ext uri="{9D8B030D-6E8A-4147-A177-3AD203B41FA5}">
                      <a16:colId xmlns:a16="http://schemas.microsoft.com/office/drawing/2014/main" val="20000"/>
                    </a:ext>
                  </a:extLst>
                </a:gridCol>
                <a:gridCol w="2499783">
                  <a:extLst>
                    <a:ext uri="{9D8B030D-6E8A-4147-A177-3AD203B41FA5}">
                      <a16:colId xmlns:a16="http://schemas.microsoft.com/office/drawing/2014/main" val="20001"/>
                    </a:ext>
                  </a:extLst>
                </a:gridCol>
                <a:gridCol w="2499783">
                  <a:extLst>
                    <a:ext uri="{9D8B030D-6E8A-4147-A177-3AD203B41FA5}">
                      <a16:colId xmlns:a16="http://schemas.microsoft.com/office/drawing/2014/main" val="20002"/>
                    </a:ext>
                  </a:extLst>
                </a:gridCol>
              </a:tblGrid>
              <a:tr h="370840">
                <a:tc>
                  <a:txBody>
                    <a:bodyPr/>
                    <a:lstStyle/>
                    <a:p>
                      <a:r>
                        <a:rPr lang="en-GB" dirty="0"/>
                        <a:t>    Author’s Name</a:t>
                      </a:r>
                    </a:p>
                  </a:txBody>
                  <a:tcPr/>
                </a:tc>
                <a:tc>
                  <a:txBody>
                    <a:bodyPr/>
                    <a:lstStyle/>
                    <a:p>
                      <a:r>
                        <a:rPr lang="en-GB" dirty="0"/>
                        <a:t>              Title</a:t>
                      </a:r>
                    </a:p>
                  </a:txBody>
                  <a:tcPr/>
                </a:tc>
                <a:tc>
                  <a:txBody>
                    <a:bodyPr/>
                    <a:lstStyle/>
                    <a:p>
                      <a:r>
                        <a:rPr lang="en-GB" dirty="0"/>
                        <a:t>       Description</a:t>
                      </a:r>
                    </a:p>
                  </a:txBody>
                  <a:tcPr/>
                </a:tc>
                <a:extLst>
                  <a:ext uri="{0D108BD9-81ED-4DB2-BD59-A6C34878D82A}">
                    <a16:rowId xmlns:a16="http://schemas.microsoft.com/office/drawing/2014/main" val="10000"/>
                  </a:ext>
                </a:extLst>
              </a:tr>
              <a:tr h="370840">
                <a:tc>
                  <a:txBody>
                    <a:bodyPr/>
                    <a:lstStyle/>
                    <a:p>
                      <a:r>
                        <a:rPr kumimoji="0" lang="en-GB" b="0" i="0" kern="1200" dirty="0">
                          <a:solidFill>
                            <a:schemeClr val="dk1"/>
                          </a:solidFill>
                          <a:effectLst/>
                          <a:latin typeface="+mn-lt"/>
                          <a:ea typeface="+mn-ea"/>
                          <a:cs typeface="+mn-cs"/>
                        </a:rPr>
                        <a:t>Y. </a:t>
                      </a:r>
                      <a:r>
                        <a:rPr kumimoji="0" lang="en-GB" b="0" i="0" kern="1200" dirty="0" err="1">
                          <a:solidFill>
                            <a:schemeClr val="dk1"/>
                          </a:solidFill>
                          <a:effectLst/>
                          <a:latin typeface="+mn-lt"/>
                          <a:ea typeface="+mn-ea"/>
                          <a:cs typeface="+mn-cs"/>
                        </a:rPr>
                        <a:t>LeCun</a:t>
                      </a:r>
                      <a:r>
                        <a:rPr kumimoji="0" lang="en-GB" b="0" i="0" kern="1200" dirty="0">
                          <a:solidFill>
                            <a:schemeClr val="dk1"/>
                          </a:solidFill>
                          <a:effectLst/>
                          <a:latin typeface="+mn-lt"/>
                          <a:ea typeface="+mn-ea"/>
                          <a:cs typeface="+mn-cs"/>
                        </a:rPr>
                        <a:t>, Y. </a:t>
                      </a:r>
                      <a:r>
                        <a:rPr kumimoji="0" lang="en-GB" b="0" i="0" kern="1200" dirty="0" err="1">
                          <a:solidFill>
                            <a:schemeClr val="dk1"/>
                          </a:solidFill>
                          <a:effectLst/>
                          <a:latin typeface="+mn-lt"/>
                          <a:ea typeface="+mn-ea"/>
                          <a:cs typeface="+mn-cs"/>
                        </a:rPr>
                        <a:t>Bengio</a:t>
                      </a:r>
                      <a:r>
                        <a:rPr kumimoji="0" lang="en-GB" b="0" i="0" kern="1200" dirty="0">
                          <a:solidFill>
                            <a:schemeClr val="dk1"/>
                          </a:solidFill>
                          <a:effectLst/>
                          <a:latin typeface="+mn-lt"/>
                          <a:ea typeface="+mn-ea"/>
                          <a:cs typeface="+mn-cs"/>
                        </a:rPr>
                        <a:t>, </a:t>
                      </a:r>
                    </a:p>
                    <a:p>
                      <a:r>
                        <a:rPr kumimoji="0" lang="en-GB" b="0" i="0" kern="1200" dirty="0">
                          <a:solidFill>
                            <a:schemeClr val="dk1"/>
                          </a:solidFill>
                          <a:effectLst/>
                          <a:latin typeface="+mn-lt"/>
                          <a:ea typeface="+mn-ea"/>
                          <a:cs typeface="+mn-cs"/>
                        </a:rPr>
                        <a:t>G. Hinton</a:t>
                      </a:r>
                      <a:endParaRPr lang="en-GB" dirty="0"/>
                    </a:p>
                  </a:txBody>
                  <a:tcPr/>
                </a:tc>
                <a:tc>
                  <a:txBody>
                    <a:bodyPr/>
                    <a:lstStyle/>
                    <a:p>
                      <a:r>
                        <a:rPr kumimoji="0" lang="en-GB" b="0" i="0" kern="1200" dirty="0">
                          <a:solidFill>
                            <a:schemeClr val="dk1"/>
                          </a:solidFill>
                          <a:effectLst/>
                          <a:latin typeface="+mn-lt"/>
                          <a:ea typeface="+mn-ea"/>
                          <a:cs typeface="+mn-cs"/>
                        </a:rPr>
                        <a:t>      Deep learning</a:t>
                      </a:r>
                      <a:endParaRPr lang="en-GB" dirty="0"/>
                    </a:p>
                  </a:txBody>
                  <a:tcPr/>
                </a:tc>
                <a:tc>
                  <a:txBody>
                    <a:bodyPr/>
                    <a:lstStyle/>
                    <a:p>
                      <a:r>
                        <a:rPr kumimoji="0" lang="en-GB" b="0" i="0" kern="1200" dirty="0">
                          <a:solidFill>
                            <a:schemeClr val="dk1"/>
                          </a:solidFill>
                          <a:effectLst/>
                          <a:latin typeface="+mn-lt"/>
                          <a:ea typeface="+mn-ea"/>
                          <a:cs typeface="+mn-cs"/>
                        </a:rPr>
                        <a:t>A method in artificial intelligence (AI) that teaches computers to process data in a way that is inspired by the human brain.</a:t>
                      </a:r>
                      <a:endParaRPr lang="en-GB" dirty="0"/>
                    </a:p>
                  </a:txBody>
                  <a:tcPr/>
                </a:tc>
                <a:extLst>
                  <a:ext uri="{0D108BD9-81ED-4DB2-BD59-A6C34878D82A}">
                    <a16:rowId xmlns:a16="http://schemas.microsoft.com/office/drawing/2014/main" val="10001"/>
                  </a:ext>
                </a:extLst>
              </a:tr>
              <a:tr h="370840">
                <a:tc>
                  <a:txBody>
                    <a:bodyPr/>
                    <a:lstStyle/>
                    <a:p>
                      <a:r>
                        <a:rPr kumimoji="0" lang="de-DE" b="0" i="0" kern="1200" dirty="0">
                          <a:solidFill>
                            <a:schemeClr val="dk1"/>
                          </a:solidFill>
                          <a:effectLst/>
                          <a:latin typeface="+mn-lt"/>
                          <a:ea typeface="+mn-ea"/>
                          <a:cs typeface="+mn-cs"/>
                        </a:rPr>
                        <a:t>L. Fang, D. Cunefare, </a:t>
                      </a:r>
                    </a:p>
                    <a:p>
                      <a:r>
                        <a:rPr kumimoji="0" lang="de-DE" b="0" i="0" kern="1200" dirty="0">
                          <a:solidFill>
                            <a:schemeClr val="dk1"/>
                          </a:solidFill>
                          <a:effectLst/>
                          <a:latin typeface="+mn-lt"/>
                          <a:ea typeface="+mn-ea"/>
                          <a:cs typeface="+mn-cs"/>
                        </a:rPr>
                        <a:t>C. Wang</a:t>
                      </a:r>
                      <a:endParaRPr lang="en-GB" dirty="0"/>
                    </a:p>
                  </a:txBody>
                  <a:tcPr/>
                </a:tc>
                <a:tc>
                  <a:txBody>
                    <a:bodyPr/>
                    <a:lstStyle/>
                    <a:p>
                      <a:r>
                        <a:rPr kumimoji="0" lang="en-GB" b="0" i="0" kern="1200" dirty="0">
                          <a:solidFill>
                            <a:schemeClr val="dk1"/>
                          </a:solidFill>
                          <a:effectLst/>
                          <a:latin typeface="+mn-lt"/>
                          <a:ea typeface="+mn-ea"/>
                          <a:cs typeface="+mn-cs"/>
                        </a:rPr>
                        <a:t>Automatic segmentation of nine retinal layer </a:t>
                      </a:r>
                      <a:r>
                        <a:rPr kumimoji="0" lang="en-GB" b="0" i="0" kern="1200" dirty="0" err="1">
                          <a:solidFill>
                            <a:schemeClr val="dk1"/>
                          </a:solidFill>
                          <a:effectLst/>
                          <a:latin typeface="+mn-lt"/>
                          <a:ea typeface="+mn-ea"/>
                          <a:cs typeface="+mn-cs"/>
                        </a:rPr>
                        <a:t>bou</a:t>
                      </a:r>
                      <a:r>
                        <a:rPr kumimoji="0" lang="en-GB" b="0" i="0" kern="1200" dirty="0">
                          <a:solidFill>
                            <a:schemeClr val="dk1"/>
                          </a:solidFill>
                          <a:effectLst/>
                          <a:latin typeface="+mn-lt"/>
                          <a:ea typeface="+mn-ea"/>
                          <a:cs typeface="+mn-cs"/>
                        </a:rPr>
                        <a:t>- </a:t>
                      </a:r>
                      <a:r>
                        <a:rPr kumimoji="0" lang="en-GB" b="0" i="0" kern="1200" dirty="0" err="1">
                          <a:solidFill>
                            <a:schemeClr val="dk1"/>
                          </a:solidFill>
                          <a:effectLst/>
                          <a:latin typeface="+mn-lt"/>
                          <a:ea typeface="+mn-ea"/>
                          <a:cs typeface="+mn-cs"/>
                        </a:rPr>
                        <a:t>ndaries</a:t>
                      </a:r>
                      <a:r>
                        <a:rPr kumimoji="0" lang="en-GB" b="0" i="0" kern="1200" dirty="0">
                          <a:solidFill>
                            <a:schemeClr val="dk1"/>
                          </a:solidFill>
                          <a:effectLst/>
                          <a:latin typeface="+mn-lt"/>
                          <a:ea typeface="+mn-ea"/>
                          <a:cs typeface="+mn-cs"/>
                        </a:rPr>
                        <a:t> in OCT images.</a:t>
                      </a:r>
                      <a:endParaRPr lang="en-GB" dirty="0"/>
                    </a:p>
                  </a:txBody>
                  <a:tcPr/>
                </a:tc>
                <a:tc>
                  <a:txBody>
                    <a:bodyPr/>
                    <a:lstStyle/>
                    <a:p>
                      <a:r>
                        <a:rPr kumimoji="0" lang="en-GB" b="0" i="0" kern="1200" dirty="0">
                          <a:solidFill>
                            <a:schemeClr val="dk1"/>
                          </a:solidFill>
                          <a:effectLst/>
                          <a:latin typeface="+mn-lt"/>
                          <a:ea typeface="+mn-ea"/>
                          <a:cs typeface="+mn-cs"/>
                        </a:rPr>
                        <a:t>We first decompose training OCT images into patches.</a:t>
                      </a:r>
                      <a:endParaRPr lang="en-GB" dirty="0"/>
                    </a:p>
                  </a:txBody>
                  <a:tcPr/>
                </a:tc>
                <a:extLst>
                  <a:ext uri="{0D108BD9-81ED-4DB2-BD59-A6C34878D82A}">
                    <a16:rowId xmlns:a16="http://schemas.microsoft.com/office/drawing/2014/main" val="10002"/>
                  </a:ext>
                </a:extLst>
              </a:tr>
              <a:tr h="2126952">
                <a:tc>
                  <a:txBody>
                    <a:bodyPr/>
                    <a:lstStyle/>
                    <a:p>
                      <a:r>
                        <a:rPr kumimoji="0" lang="pt-BR" b="0" i="0" kern="1200" dirty="0">
                          <a:solidFill>
                            <a:schemeClr val="dk1"/>
                          </a:solidFill>
                          <a:effectLst/>
                          <a:latin typeface="+mn-lt"/>
                          <a:ea typeface="+mn-ea"/>
                          <a:cs typeface="+mn-cs"/>
                        </a:rPr>
                        <a:t>G. Carneiro, J. Nascimento, A. P. Bradley</a:t>
                      </a:r>
                      <a:endParaRPr lang="en-GB" dirty="0"/>
                    </a:p>
                  </a:txBody>
                  <a:tcPr/>
                </a:tc>
                <a:tc>
                  <a:txBody>
                    <a:bodyPr/>
                    <a:lstStyle/>
                    <a:p>
                      <a:r>
                        <a:rPr kumimoji="0" lang="en-GB" b="0" i="0" kern="1200" dirty="0">
                          <a:solidFill>
                            <a:schemeClr val="dk1"/>
                          </a:solidFill>
                          <a:effectLst/>
                          <a:latin typeface="+mn-lt"/>
                          <a:ea typeface="+mn-ea"/>
                          <a:cs typeface="+mn-cs"/>
                        </a:rPr>
                        <a:t>Automated analysis of</a:t>
                      </a:r>
                    </a:p>
                    <a:p>
                      <a:r>
                        <a:rPr kumimoji="0" lang="en-GB" b="0" i="0" kern="1200" dirty="0">
                          <a:solidFill>
                            <a:schemeClr val="dk1"/>
                          </a:solidFill>
                          <a:effectLst/>
                          <a:latin typeface="+mn-lt"/>
                          <a:ea typeface="+mn-ea"/>
                          <a:cs typeface="+mn-cs"/>
                        </a:rPr>
                        <a:t>unregistered multi-view mammograms with deep learning.</a:t>
                      </a:r>
                    </a:p>
                  </a:txBody>
                  <a:tcPr/>
                </a:tc>
                <a:tc>
                  <a:txBody>
                    <a:bodyPr/>
                    <a:lstStyle/>
                    <a:p>
                      <a:r>
                        <a:rPr kumimoji="0" lang="en-GB" b="0" i="0" kern="1200" dirty="0">
                          <a:solidFill>
                            <a:schemeClr val="dk1"/>
                          </a:solidFill>
                          <a:effectLst/>
                          <a:latin typeface="+mn-lt"/>
                          <a:ea typeface="+mn-ea"/>
                          <a:cs typeface="+mn-cs"/>
                        </a:rPr>
                        <a:t>The main innovation behind this methodology lies in the use of deep learning models for the problem of jointly classifying unregistered mammogram views and respective segmentation maps of breast lesions</a:t>
                      </a:r>
                      <a:endParaRPr lang="en-GB" dirty="0"/>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a:latin typeface="Times New Roman" pitchFamily="18" charset="0"/>
              <a:cs typeface="Times New Roman" pitchFamily="18" charset="0"/>
            </a:endParaRPr>
          </a:p>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a:latin typeface="Times New Roman" pitchFamily="18" charset="0"/>
                <a:cs typeface="Times New Roman" pitchFamily="18" charset="0"/>
              </a:rPr>
              <a:t>Keyboard</a:t>
            </a:r>
          </a:p>
          <a:p>
            <a:pPr algn="just">
              <a:lnSpc>
                <a:spcPct val="150000"/>
              </a:lnSpc>
            </a:pPr>
            <a:r>
              <a:rPr lang="en-US" sz="2000" dirty="0">
                <a:latin typeface="Times New Roman" pitchFamily="18" charset="0"/>
                <a:cs typeface="Times New Roman" pitchFamily="18" charset="0"/>
              </a:rPr>
              <a:t>Mouse </a:t>
            </a:r>
          </a:p>
          <a:p>
            <a:pPr algn="just">
              <a:lnSpc>
                <a:spcPct val="150000"/>
              </a:lnSpc>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pPr>
            <a:r>
              <a:rPr lang="en-US" sz="2000" dirty="0">
                <a:latin typeface="Times New Roman" pitchFamily="18" charset="0"/>
                <a:cs typeface="Times New Roman" pitchFamily="18" charset="0"/>
              </a:rPr>
              <a:t>Ram	</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56320"/>
          </a:xfrm>
        </p:spPr>
        <p:txBody>
          <a:bodyPr>
            <a:normAutofit/>
          </a:bodyPr>
          <a:lstStyle/>
          <a:p>
            <a:r>
              <a:rPr lang="en-US" dirty="0"/>
              <a:t>CONCLUSION</a:t>
            </a:r>
          </a:p>
        </p:txBody>
      </p:sp>
      <p:sp>
        <p:nvSpPr>
          <p:cNvPr id="3" name="Content Placeholder 2"/>
          <p:cNvSpPr>
            <a:spLocks noGrp="1"/>
          </p:cNvSpPr>
          <p:nvPr>
            <p:ph idx="1"/>
          </p:nvPr>
        </p:nvSpPr>
        <p:spPr>
          <a:xfrm>
            <a:off x="1143000" y="1340768"/>
            <a:ext cx="7772400" cy="4536504"/>
          </a:xfrm>
        </p:spPr>
        <p:txBody>
          <a:bodyPr>
            <a:noAutofit/>
          </a:bodyPr>
          <a:lstStyle/>
          <a:p>
            <a:r>
              <a:rPr lang="en-US" sz="1800" dirty="0">
                <a:effectLst/>
                <a:latin typeface="Times New Roman" panose="02020603050405020304" pitchFamily="18" charset="0"/>
                <a:ea typeface="Times New Roman" panose="02020603050405020304" pitchFamily="18" charset="0"/>
              </a:rPr>
              <a:t>This study proposed two approaches to designing the DR grading system: a standard operation procedure (SOP) for preprocessing the fundus image, and a revised structure of ResNet-50, including an adaptive learning rating to adjust the weight of layers, regularization and change the structure of ResNet-50.</a:t>
            </a:r>
          </a:p>
          <a:p>
            <a:endParaRPr lang="en-US" sz="1800" dirty="0">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 which was selected for its suitable features. It is worth noting that the purpose of this study was not to design the most accurate DR screening network, but to demonstrate the effect of the SOP of DR and the visualization of the revised ResNet-50 model. The results provided an insight to revise the structure of CNNs using the visualization tool</a:t>
            </a:r>
            <a:endParaRPr lang="en-GB" sz="18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756320"/>
          </a:xfrm>
        </p:spPr>
        <p:txBody>
          <a:bodyPr>
            <a:normAutofit/>
          </a:bodyPr>
          <a:lstStyle/>
          <a:p>
            <a:r>
              <a:rPr lang="en-US" dirty="0"/>
              <a:t>REFERENCE</a:t>
            </a:r>
          </a:p>
        </p:txBody>
      </p:sp>
      <p:sp>
        <p:nvSpPr>
          <p:cNvPr id="3" name="Content Placeholder 2"/>
          <p:cNvSpPr>
            <a:spLocks noGrp="1"/>
          </p:cNvSpPr>
          <p:nvPr>
            <p:ph idx="1"/>
          </p:nvPr>
        </p:nvSpPr>
        <p:spPr>
          <a:xfrm>
            <a:off x="1143000" y="1124744"/>
            <a:ext cx="7790688" cy="5504656"/>
          </a:xfrm>
        </p:spPr>
        <p:txBody>
          <a:bodyPr>
            <a:noAutofit/>
          </a:bodyPr>
          <a:lstStyle/>
          <a:p>
            <a:pPr algn="just">
              <a:lnSpc>
                <a:spcPct val="150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[1] Heath grades, “Eye Cancer”, available: http://www.healthgrades.com/conditions/eye-cancer.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[2] Richard D </a:t>
            </a: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Grutzmacher</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Thomas D Lindquist, Mark E Chittum, Ann H Bunt-Milam, And Robert E Kalina,” Congenital Diabetic Eye cysts”. British Journal of Ophthalmology, 1987, 71, p.p. 227-234H.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[3] Cancer Research UK, available: http://www.cancerresearchuk.org/about-cancer/type/eyecancer/about/types-of-eye-cancer#mel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[4] The Eye Cancer Foundation Eye Cancer Network Education and Support for Eye Diseases Patients and Their Families, available: http://www.eyecancer.com/conditions/34/Diabetic </a:t>
            </a: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Eyemelanoma</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[5] Miles Research, available: http://www.milesresearch.com/main/links.htm.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[6] Digital image processing, available: http://www.tutorialspoint.com/dip/Grayscale_to_RGB_Conversio n.html.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72400" cy="6324600"/>
          </a:xfrm>
        </p:spPr>
        <p:txBody>
          <a:bodyPr>
            <a:noAutofit/>
          </a:bodyPr>
          <a:lstStyle/>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[7] James Church, Dr. Yixin Chen, and Dr. Stephen Rice, “A Spatial Median Filter for Noise Removal in Digital Images”.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Southeastcon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2008. IEEE, p.p.618 – 623.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[8]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R.Radha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Bijee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Lakshman, “Retinal Image Analysis Using Morphological Process and Clustering Technique”. Signal &amp; Image Processing: An International Journal (SIPIJ) Vol.4, No.6, December 2013.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[9] Ms. M. Parisa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Beham</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Ms.A.B.Gurulakshmi</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Morphological Image Processing Approach on The Detection of Diseases and Cancer Cells. Devices, Circuits and Systems (ICDCS), 2012 International Conference, 2012, p.p. 350 – 354.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[10] Gonzalez and Woods, Digital Image Processing, Second Edition,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PrenticeHall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pp. 108-120, 2002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Khashman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 Al-</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Zgoul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 “Image Segmentation of Blood Cells in Leukemia Patients”. Recent Advances in Computer Engineering and Application, 2010 pp. 104–109.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[12] Xie Mei, Zhen Zheng, Wu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Bingrong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Li Guo, The Edge Detection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ofBrain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Diseases. “Communications, Circuits and Systems”. ICCCAS 2009. International Conference. 2009.pp. 477-479.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[13] Lijun Ding,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Ardeshir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Goshtasby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“On the Canny edge detector”. Pattern Recognition Society, 2001. p.p.721-725.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[14] Z. Zhang and R. S. Blum, “Region-Based Image Fusion Scheme for Concealed Weapon Detection”. Proceedings of the 31st Annual Conference on Information Sciences and Systems, 1995.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[15] J.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Lanir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et al., “Comparing multispectral image fusion methods for a target detection task”. Optical Engineering, vol. 46, pp. 66402-1, 2007.</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1543</TotalTime>
  <Words>1953</Words>
  <Application>Microsoft Office PowerPoint</Application>
  <PresentationFormat>On-screen Show (4:3)</PresentationFormat>
  <Paragraphs>127</Paragraphs>
  <Slides>22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Gill Sans MT</vt:lpstr>
      <vt:lpstr>Symbol</vt:lpstr>
      <vt:lpstr>Times New Roman</vt:lpstr>
      <vt:lpstr>Verdana</vt:lpstr>
      <vt:lpstr>Wingdings 2</vt:lpstr>
      <vt:lpstr>Solstice</vt:lpstr>
      <vt:lpstr>DeepDiabetic An Identification System of Diabetic Eye Diseases Using Deep Neural Networks</vt:lpstr>
      <vt:lpstr>Abstract</vt:lpstr>
      <vt:lpstr>Objective</vt:lpstr>
      <vt:lpstr>Existing System</vt:lpstr>
      <vt:lpstr>PowerPoint Presentation</vt:lpstr>
      <vt:lpstr>Disadvantage</vt:lpstr>
      <vt:lpstr>PROPOSED SYSTEM :</vt:lpstr>
      <vt:lpstr>Advantage</vt:lpstr>
      <vt:lpstr>Block diagram</vt:lpstr>
      <vt:lpstr>Methodology</vt:lpstr>
      <vt:lpstr>Data Collection</vt:lpstr>
      <vt:lpstr>Data Preprocessing</vt:lpstr>
      <vt:lpstr>ResNet-50</vt:lpstr>
      <vt:lpstr>Model Training</vt:lpstr>
      <vt:lpstr>Model Tuning and Optimization</vt:lpstr>
      <vt:lpstr>Literature Review</vt:lpstr>
      <vt:lpstr>SOFTWARE REQUIREMENTS:</vt:lpstr>
      <vt:lpstr>HARDWARE REQUIREMENTS:</vt:lpstr>
      <vt:lpstr>CONCLUSION</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Mohanraj Ravi</cp:lastModifiedBy>
  <cp:revision>697</cp:revision>
  <dcterms:created xsi:type="dcterms:W3CDTF">2006-08-16T00:00:00Z</dcterms:created>
  <dcterms:modified xsi:type="dcterms:W3CDTF">2024-11-19T06:25:57Z</dcterms:modified>
</cp:coreProperties>
</file>