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1127124" y="329307"/>
            <a:ext cx="5943668" cy="309201"/>
          </a:xfrm>
        </p:spPr>
        <p:txBody>
          <a:bodyPr/>
          <a:lstStyle/>
          <a:p>
            <a:endParaRPr lang="en-IN"/>
          </a:p>
        </p:txBody>
      </p:sp>
      <p:sp>
        <p:nvSpPr>
          <p:cNvPr id="6" name="Slide Number Placeholder 5"/>
          <p:cNvSpPr>
            <a:spLocks noGrp="1"/>
          </p:cNvSpPr>
          <p:nvPr>
            <p:ph type="sldNum" sz="quarter" idx="12"/>
          </p:nvPr>
        </p:nvSpPr>
        <p:spPr>
          <a:xfrm>
            <a:off x="9924392" y="134930"/>
            <a:ext cx="811019" cy="503578"/>
          </a:xfrm>
        </p:spPr>
        <p:txBody>
          <a:bodyPr/>
          <a:lstStyle/>
          <a:p>
            <a:fld id="{D534AA5E-9EEF-4675-9141-69214F07058E}" type="slidenum">
              <a:rPr lang="en-IN" smtClean="0"/>
              <a:t>‹#›</a:t>
            </a:fld>
            <a:endParaRPr lang="en-IN"/>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909673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lvl1pPr>
              <a:defRPr sz="1200"/>
            </a:lvl1p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846868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hasCustomPrompt="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2771361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202949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185105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7634420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946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925805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a:xfrm>
            <a:off x="1125300" y="318640"/>
            <a:ext cx="4877818" cy="320931"/>
          </a:xfrm>
        </p:spPr>
        <p:txBody>
          <a:bodyPr/>
          <a:lstStyle/>
          <a:p>
            <a:endParaRPr lang="en-IN"/>
          </a:p>
        </p:txBody>
      </p:sp>
      <p:sp>
        <p:nvSpPr>
          <p:cNvPr id="7" name="Slide Number Placeholder 6"/>
          <p:cNvSpPr>
            <a:spLocks noGrp="1"/>
          </p:cNvSpPr>
          <p:nvPr>
            <p:ph type="sldNum" sz="quarter" idx="12"/>
          </p:nvPr>
        </p:nvSpPr>
        <p:spPr>
          <a:xfrm>
            <a:off x="6176794" y="137408"/>
            <a:ext cx="811019" cy="503578"/>
          </a:xfrm>
        </p:spPr>
        <p:txBody>
          <a:bodyPr/>
          <a:lstStyle/>
          <a:p>
            <a:fld id="{D534AA5E-9EEF-4675-9141-69214F07058E}" type="slidenum">
              <a:rPr lang="en-IN" smtClean="0"/>
              <a:t>‹#›</a:t>
            </a:fld>
            <a:endParaRPr lang="en-IN"/>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3935856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3224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24117398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72931502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579419" y="2381375"/>
            <a:ext cx="8517947" cy="954107"/>
          </a:xfrm>
          <a:prstGeom prst="rect">
            <a:avLst/>
          </a:prstGeom>
          <a:noFill/>
        </p:spPr>
        <p:txBody>
          <a:bodyPr wrap="square">
            <a:spAutoFit/>
          </a:bodyPr>
          <a:lstStyle/>
          <a:p>
            <a:pPr algn="ctr"/>
            <a:r>
              <a:rPr lang="en-US" sz="2800" dirty="0">
                <a:latin typeface="Times New Roman" panose="02020603050405020304" pitchFamily="18" charset="0"/>
                <a:cs typeface="Times New Roman" panose="02020603050405020304" pitchFamily="18" charset="0"/>
              </a:rPr>
              <a:t>An Interactive Job and Internship Platform for Technical Education Department, Govt. of Rajasthan</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87036" y="100734"/>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322118" y="800100"/>
            <a:ext cx="10432473" cy="525779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In today's competitive job market, graduates are encountering enormous challenges while their transition from education to employment. Most of the existing platforms do not provide access to a wide array of job opportunities comprehensively.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limitation spans both the private and government sectors, as well as international employment avenues. Another critical shortcoming is the lack of essential resources such as </a:t>
            </a:r>
            <a:r>
              <a:rPr lang="en-US" sz="1800" dirty="0" err="1">
                <a:latin typeface="Times New Roman" panose="02020603050405020304" pitchFamily="18" charset="0"/>
                <a:cs typeface="Times New Roman" panose="02020603050405020304" pitchFamily="18" charset="0"/>
              </a:rPr>
              <a:t>counselling</a:t>
            </a:r>
            <a:r>
              <a:rPr lang="en-US" sz="1800" dirty="0">
                <a:latin typeface="Times New Roman" panose="02020603050405020304" pitchFamily="18" charset="0"/>
                <a:cs typeface="Times New Roman" panose="02020603050405020304" pitchFamily="18" charset="0"/>
              </a:rPr>
              <a:t> and guidance facilities. Additionally, there is insufficient support for students seeking internships and industrial training. Detailed Description: This platform shall offer a holistic approach to job searching and career development.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focuses on: · Advanced algorithms and AI-driven matchmaking through connecting job seekers with employers. · Extensive access to job opportunities across various sectors and regions including Private sector, Government sector and Overseas Employment · Counseling Services and Guidance Resources · Emphasis on securing internships and industrial training opportunities.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E2D909-5E55-2364-6251-9306960B6D63}"/>
              </a:ext>
            </a:extLst>
          </p:cNvPr>
          <p:cNvSpPr>
            <a:spLocks noGrp="1"/>
          </p:cNvSpPr>
          <p:nvPr>
            <p:ph idx="4294967295"/>
          </p:nvPr>
        </p:nvSpPr>
        <p:spPr>
          <a:xfrm>
            <a:off x="682336" y="270163"/>
            <a:ext cx="10467110" cy="5756563"/>
          </a:xfrm>
        </p:spPr>
        <p:txBody>
          <a:bodyPr>
            <a:noAutofit/>
          </a:bodyPr>
          <a:lstStyle/>
          <a:p>
            <a:pPr algn="just">
              <a:lnSpc>
                <a:spcPct val="150000"/>
              </a:lnSpc>
            </a:pPr>
            <a:r>
              <a:rPr lang="en-US" sz="1800" dirty="0">
                <a:latin typeface="Times New Roman" panose="02020603050405020304" pitchFamily="18" charset="0"/>
                <a:cs typeface="Times New Roman" panose="02020603050405020304" pitchFamily="18" charset="0"/>
              </a:rPr>
              <a:t> Mentorship Programs: Pairing with industry professionals for guidance Expected Solution: To address the challenges faced by graduates in the modern job market, we propose the development of a comprehensive and integrated platform that will: 1. Enhance Job Market Connectivity: · Establish a robust and interactive platform that bridges the gap between job seekers and potential employers. </a:t>
            </a:r>
          </a:p>
          <a:p>
            <a:pPr algn="just">
              <a:lnSpc>
                <a:spcPct val="150000"/>
              </a:lnSpc>
            </a:pPr>
            <a:r>
              <a:rPr lang="en-US" sz="1800" dirty="0">
                <a:latin typeface="Times New Roman" panose="02020603050405020304" pitchFamily="18" charset="0"/>
                <a:cs typeface="Times New Roman" panose="02020603050405020304" pitchFamily="18" charset="0"/>
              </a:rPr>
              <a:t> Utilize advanced algorithms and AI to match candidates with suitable job opportunities based on their skills, qualifications, and preferences. 2. Expand Access to Opportunities: · Provide a centralized portal offering exhaustive listings of job opportunities private sector, government sector and overseas employment opportunities ·</a:t>
            </a:r>
          </a:p>
          <a:p>
            <a:pPr algn="just">
              <a:lnSpc>
                <a:spcPct val="150000"/>
              </a:lnSpc>
            </a:pPr>
            <a:r>
              <a:rPr lang="en-US" sz="1800" dirty="0">
                <a:latin typeface="Times New Roman" panose="02020603050405020304" pitchFamily="18" charset="0"/>
                <a:cs typeface="Times New Roman" panose="02020603050405020304" pitchFamily="18" charset="0"/>
              </a:rPr>
              <a:t> Ensure that the platform is updated regularly with diverse and current job listings to maximize employment possibilities for job seekers. 3. Offer Comprehensive Critical Resources: · Integrate a suite of resources tailored to job seekers, including professional counseling and career guidance services. · Provide tools and resources for resume building, interview preparation, and job application processes. </a:t>
            </a:r>
          </a:p>
        </p:txBody>
      </p:sp>
    </p:spTree>
    <p:extLst>
      <p:ext uri="{BB962C8B-B14F-4D97-AF65-F5344CB8AC3E}">
        <p14:creationId xmlns:p14="http://schemas.microsoft.com/office/powerpoint/2010/main" val="4220828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5CFE5F-3922-387E-1DCB-58E3EA283022}"/>
              </a:ext>
            </a:extLst>
          </p:cNvPr>
          <p:cNvSpPr>
            <a:spLocks noGrp="1"/>
          </p:cNvSpPr>
          <p:nvPr>
            <p:ph idx="4294967295"/>
          </p:nvPr>
        </p:nvSpPr>
        <p:spPr>
          <a:xfrm>
            <a:off x="779318" y="457200"/>
            <a:ext cx="9216737" cy="3865418"/>
          </a:xfrm>
        </p:spPr>
        <p:txBody>
          <a:bodyPr>
            <a:normAutofit/>
          </a:bodyPr>
          <a:lstStyle/>
          <a:p>
            <a:pPr algn="just"/>
            <a:r>
              <a:rPr lang="en-US" sz="1800" dirty="0">
                <a:latin typeface="Times New Roman" panose="02020603050405020304" pitchFamily="18" charset="0"/>
                <a:cs typeface="Times New Roman" panose="02020603050405020304" pitchFamily="18" charset="0"/>
              </a:rPr>
              <a:t>4. Improve Student Support: · Implement dedicated sections for internships and industrial training opportunities to assist students in gaining practical experience. </a:t>
            </a:r>
            <a:endParaRPr lang="en-IN" sz="1800" dirty="0">
              <a:latin typeface="Times New Roman" panose="02020603050405020304" pitchFamily="18" charset="0"/>
              <a:cs typeface="Times New Roman" panose="02020603050405020304" pitchFamily="18" charset="0"/>
            </a:endParaRPr>
          </a:p>
          <a:p>
            <a:pPr algn="just"/>
            <a:r>
              <a:rPr lang="en-US" sz="1800" dirty="0">
                <a:latin typeface="Times New Roman" panose="02020603050405020304" pitchFamily="18" charset="0"/>
                <a:cs typeface="Times New Roman" panose="02020603050405020304" pitchFamily="18" charset="0"/>
              </a:rPr>
              <a:t> Offer mentoring and support services to guide students through the process of securing internships and navigating early career challenges.</a:t>
            </a:r>
          </a:p>
          <a:p>
            <a:pPr algn="just"/>
            <a:r>
              <a:rPr lang="en-US" sz="1800" dirty="0">
                <a:latin typeface="Times New Roman" panose="02020603050405020304" pitchFamily="18" charset="0"/>
                <a:cs typeface="Times New Roman" panose="02020603050405020304" pitchFamily="18" charset="0"/>
              </a:rPr>
              <a:t> By implementing this comprehensive solution, the platform will significantly enhance graduates connectivity with potential employers, broaden their access to diverse job opportunities, and provide the critical resources and support needed to succeed in the modern job market.</a:t>
            </a:r>
            <a:endParaRPr lang="en-IN" sz="1800" dirty="0"/>
          </a:p>
        </p:txBody>
      </p:sp>
    </p:spTree>
    <p:extLst>
      <p:ext uri="{BB962C8B-B14F-4D97-AF65-F5344CB8AC3E}">
        <p14:creationId xmlns:p14="http://schemas.microsoft.com/office/powerpoint/2010/main" val="3170470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31173" y="277379"/>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79318" y="1128712"/>
            <a:ext cx="9912927" cy="445120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object of our research is online platforms and the organization process of “connecting the parties” through online platforms, as they allow at the beginning stage of internship to make communication and interaction between student and employer easier and faster, providing other additional benefits.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To increase the effectiveness of digital interaction between students and employers, national projects are being implemented in Russia with government support. An example is the project “Professional training 2.0” [2] (the platform “</a:t>
            </a:r>
            <a:r>
              <a:rPr lang="en-US" sz="1800" dirty="0" err="1">
                <a:latin typeface="Times New Roman" panose="02020603050405020304" pitchFamily="18" charset="0"/>
                <a:cs typeface="Times New Roman" panose="02020603050405020304" pitchFamily="18" charset="0"/>
              </a:rPr>
              <a:t>Profstagirovki.RF</a:t>
            </a:r>
            <a:r>
              <a:rPr lang="en-US" sz="1800" dirty="0">
                <a:latin typeface="Times New Roman" panose="02020603050405020304" pitchFamily="18" charset="0"/>
                <a:cs typeface="Times New Roman" panose="02020603050405020304" pitchFamily="18" charset="0"/>
              </a:rPr>
              <a: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Combining the mechanisms of a practice-oriented approach, the project provides opportunities for professional and career growth. Therefore, this issue for Russia is very relevant and important today.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83128" y="121516"/>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22119" y="912813"/>
            <a:ext cx="11668990" cy="485414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dual approach helps bridge the gap between education and employment, ensuring that students are better prepared to meet industry demands upon graduation. Second, vocational education fosters early career exploration, allowing students to discover their interests and talents at a young age, which can guide their future career choices.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Third, it promotes inclusivity by providing opportunities for all students, including those who may not pursue traditional academic paths, to gain valuable skills that can lead to stable employment. Further, unemployment remains a significant challenge in India. The unemployment rate in India is currently 7.95% (July 2023).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Rajasthan's unemployment rate is estimated to be even higher, standing at 28.5%. According to the Centre for Monitoring Indian Economy (CMIE) data, 55.7% of the graduates and youths with higher education degrees are unemployed in Rajasthan. On the contrary, this figure stands at an average of 20.2% nationally.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Skill development is a crucial solution to unemployment, as it equips individuals with the necessary abilities and expertise to meet the demands of the job market.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0"/>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33487" y="827255"/>
            <a:ext cx="10553252" cy="5203489"/>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 Issues:</a:t>
            </a:r>
            <a:r>
              <a:rPr lang="en-US" sz="1800" dirty="0">
                <a:latin typeface="Times New Roman" panose="02020603050405020304" pitchFamily="18" charset="0"/>
                <a:cs typeface="Times New Roman" panose="02020603050405020304" pitchFamily="18" charset="0"/>
              </a:rPr>
              <a:t> Not all students may have equal access to the internet or digital devices, leading to disparities in job and internship opportunities.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Low Participation:</a:t>
            </a:r>
            <a:r>
              <a:rPr lang="en-US" sz="1800" dirty="0">
                <a:latin typeface="Times New Roman" panose="02020603050405020304" pitchFamily="18" charset="0"/>
                <a:cs typeface="Times New Roman" panose="02020603050405020304" pitchFamily="18" charset="0"/>
              </a:rPr>
              <a:t> If students are not adequately motivated to use the platform, it could result in low engagement and underutilization of resources.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Inconsistent Listings:</a:t>
            </a:r>
            <a:r>
              <a:rPr lang="en-US" sz="1800" dirty="0">
                <a:latin typeface="Times New Roman" panose="02020603050405020304" pitchFamily="18" charset="0"/>
                <a:cs typeface="Times New Roman" panose="02020603050405020304" pitchFamily="18" charset="0"/>
              </a:rPr>
              <a:t> There may be variations in the quality and credibility of the internships and job postings, leading to potential exploitation or misleading offers.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Maintenance Costs:</a:t>
            </a:r>
            <a:r>
              <a:rPr lang="en-US" sz="1800" dirty="0">
                <a:latin typeface="Times New Roman" panose="02020603050405020304" pitchFamily="18" charset="0"/>
                <a:cs typeface="Times New Roman" panose="02020603050405020304" pitchFamily="18" charset="0"/>
              </a:rPr>
              <a:t> Ongoing development, maintenance, and updates of the platform can be costly and resource-intensive.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Narrow Focus:</a:t>
            </a:r>
            <a:r>
              <a:rPr lang="en-US" sz="1800" dirty="0">
                <a:latin typeface="Times New Roman" panose="02020603050405020304" pitchFamily="18" charset="0"/>
                <a:cs typeface="Times New Roman" panose="02020603050405020304" pitchFamily="18" charset="0"/>
              </a:rPr>
              <a:t> The platform may primarily cater to certain sectors or types of internships, leaving out diverse opportunities that might be beneficial to students.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182562"/>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446809" y="907256"/>
            <a:ext cx="10442865" cy="483581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platform will enable students from various technical institutions across the state to explore a wide array of job and internship opportunities tailored to their skills and interests. With modules designed for user registration, job listings, application management, and skill development resources, the platform will streamline the application process and enhance students' employability.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Employers will benefit from a dedicated dashboard to post job openings, track applications, and access analytics to improve their recruitment strategies. Additionally, features such as networking forums, mentorship programs, and feedback mechanisms will foster a supportive community for both students and employers.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By leveraging technology, this interactive platform will not only facilitate real-time connections but also provide valuable resources for skill enhancement, ultimately contributing to a more skilled workforce in Rajasthan.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03909" y="103909"/>
            <a:ext cx="10058400" cy="1449388"/>
          </a:xfrm>
        </p:spPr>
        <p:txBody>
          <a:bodyPr>
            <a:normAutofit/>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526041" y="745116"/>
            <a:ext cx="10948987" cy="5032375"/>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Centralized Information:</a:t>
            </a:r>
            <a:r>
              <a:rPr lang="en-US" sz="1800" dirty="0">
                <a:latin typeface="Times New Roman" panose="02020603050405020304" pitchFamily="18" charset="0"/>
                <a:cs typeface="Times New Roman" panose="02020603050405020304" pitchFamily="18" charset="0"/>
              </a:rPr>
              <a:t> The platform can serve as a one-stop shop for students to find job and internship opportunities, making it easier to access a variety of postings in one place.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Intuitive Navigation:</a:t>
            </a:r>
            <a:r>
              <a:rPr lang="en-US" sz="1800" dirty="0">
                <a:latin typeface="Times New Roman" panose="02020603050405020304" pitchFamily="18" charset="0"/>
                <a:cs typeface="Times New Roman" panose="02020603050405020304" pitchFamily="18" charset="0"/>
              </a:rPr>
              <a:t> An interactive platform can be designed with user-friendly features, making it easier for students to search and apply for jobs.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Personalized Job Matching:</a:t>
            </a:r>
            <a:r>
              <a:rPr lang="en-US" sz="1800" dirty="0">
                <a:latin typeface="Times New Roman" panose="02020603050405020304" pitchFamily="18" charset="0"/>
                <a:cs typeface="Times New Roman" panose="02020603050405020304" pitchFamily="18" charset="0"/>
              </a:rPr>
              <a:t> The platform can utilize algorithms to match students' skills and qualifications with relevant job and internship postings.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Partnership Opportunities:</a:t>
            </a:r>
            <a:r>
              <a:rPr lang="en-US" sz="1800" dirty="0">
                <a:latin typeface="Times New Roman" panose="02020603050405020304" pitchFamily="18" charset="0"/>
                <a:cs typeface="Times New Roman" panose="02020603050405020304" pitchFamily="18" charset="0"/>
              </a:rPr>
              <a:t> The platform can facilitate partnerships between educational institutions and industries, leading to a more aligned curriculum and internship offerings.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Availability:</a:t>
            </a:r>
            <a:r>
              <a:rPr lang="en-US" sz="1800" dirty="0">
                <a:latin typeface="Times New Roman" panose="02020603050405020304" pitchFamily="18" charset="0"/>
                <a:cs typeface="Times New Roman" panose="02020603050405020304" pitchFamily="18" charset="0"/>
              </a:rPr>
              <a:t> The platform can provide access to training materials, webinars, and workshops that help students enhance their skills and prepare for the workforce.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95250" y="137029"/>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59773" y="840833"/>
            <a:ext cx="10702636" cy="5176333"/>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Today, just three years after the Davos forum in 2016, the concept of the “fourth industrial revolution” has come to be used everywhere. Industry 4.0. Changes the company beyond recognition, dramatically changing the expectations of employees. HR services face incredibly complex tasks in creating new jobs - the “new world of work” [1]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carries unpredictability: skills that were valuable five years ago are not in demand today; the list of skills, knowledge and roles is not known exactly to anyone for tomorrow. Employers begin to hunt "for their heads" at the earliest stages, establishing contacts with schools and hiring promising young people.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 the other hand, young people should more and more meaningfully relate to the formation of their competencies and understanding of their trajectory in professional life. Workplace education is not a new trend. However, WBL is a serious basis for the formation of competencies during the period of study at the university, strengthening the links between theoretical training and real practice in companies.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70164" y="402071"/>
            <a:ext cx="10525125" cy="56356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most common form of WBL is internships, which the authors took as the subject of their research. According to statistics, internships often take place formally [2]. They do not fully provide the opportunity to form practical skills.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Frequently the tasks of an internship for a student are only indirectly related to his future profession, rather to perform routine, low-skilled operations. The success of internships depends on many factors. An essential factor is where and how the student and the employer can find each other in order to meet better their needs and interests.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process of “the connecting the parties” can take place offline and online. Certainly universities play the crucial role in organization of students’ internship, providing new model of partnerships between students and employers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162502"/>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85899" y="1080654"/>
            <a:ext cx="10622973" cy="408954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User Registration and Profiles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Job and Internship Listings</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Application Management</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Skill Development Resources</a:t>
            </a: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155864" y="252051"/>
            <a:ext cx="10058400" cy="1449388"/>
          </a:xfrm>
        </p:spPr>
        <p:txBody>
          <a:bodyPr>
            <a:normAutofit fontScale="90000"/>
          </a:bodyPr>
          <a:lstStyle/>
          <a:p>
            <a:r>
              <a:rPr lang="en-US" sz="3600" b="1" dirty="0"/>
              <a:t>User Registration and Profiles</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503940" y="1132609"/>
            <a:ext cx="8242732" cy="526891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Student Profiles:</a:t>
            </a:r>
            <a:r>
              <a:rPr lang="en-US" sz="1800" dirty="0">
                <a:latin typeface="Times New Roman" panose="02020603050405020304" pitchFamily="18" charset="0"/>
                <a:cs typeface="Times New Roman" panose="02020603050405020304" pitchFamily="18" charset="0"/>
              </a:rPr>
              <a:t> Allow students to create profiles detailing their educational background, skills, interests, and experience.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Employer Profiles:</a:t>
            </a:r>
            <a:r>
              <a:rPr lang="en-US" sz="1800" dirty="0">
                <a:latin typeface="Times New Roman" panose="02020603050405020304" pitchFamily="18" charset="0"/>
                <a:cs typeface="Times New Roman" panose="02020603050405020304" pitchFamily="18" charset="0"/>
              </a:rPr>
              <a:t> Enable employers to register and create profiles to showcase their companies, culture, and available job/internship opportunities.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Profile Verification:</a:t>
            </a:r>
            <a:r>
              <a:rPr lang="en-US" sz="1800" dirty="0">
                <a:latin typeface="Times New Roman" panose="02020603050405020304" pitchFamily="18" charset="0"/>
                <a:cs typeface="Times New Roman" panose="02020603050405020304" pitchFamily="18" charset="0"/>
              </a:rPr>
              <a:t> Implement a verification process for both students and employers to ensure authenticity.</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0782" y="126206"/>
            <a:ext cx="10058400" cy="1449388"/>
          </a:xfrm>
        </p:spPr>
        <p:txBody>
          <a:bodyPr>
            <a:normAutofit fontScale="90000"/>
          </a:bodyPr>
          <a:lstStyle/>
          <a:p>
            <a:r>
              <a:rPr lang="en-US" sz="3600" b="1" dirty="0"/>
              <a:t>Job and Internship Listings</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24961" y="955963"/>
            <a:ext cx="8372330" cy="5258377"/>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Search and Filter Options:</a:t>
            </a:r>
            <a:r>
              <a:rPr lang="en-US" sz="1800" dirty="0">
                <a:latin typeface="Times New Roman" panose="02020603050405020304" pitchFamily="18" charset="0"/>
                <a:cs typeface="Times New Roman" panose="02020603050405020304" pitchFamily="18" charset="0"/>
              </a:rPr>
              <a:t> Provide robust search functionality allowing users to filter by location, industry, job type (internship, full-time, part-time), and other criteria.</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Detailed Listings:</a:t>
            </a:r>
            <a:r>
              <a:rPr lang="en-US" sz="1800" dirty="0">
                <a:latin typeface="Times New Roman" panose="02020603050405020304" pitchFamily="18" charset="0"/>
                <a:cs typeface="Times New Roman" panose="02020603050405020304" pitchFamily="18" charset="0"/>
              </a:rPr>
              <a:t> Each listing should include job descriptions, required qualifications, application deadlines, and company details.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Bookmarking:</a:t>
            </a:r>
            <a:r>
              <a:rPr lang="en-US" sz="1800" dirty="0">
                <a:latin typeface="Times New Roman" panose="02020603050405020304" pitchFamily="18" charset="0"/>
                <a:cs typeface="Times New Roman" panose="02020603050405020304" pitchFamily="18" charset="0"/>
              </a:rPr>
              <a:t> Allow users to bookmark listings for easy access later.</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83284" y="185810"/>
            <a:ext cx="10058400" cy="1449388"/>
          </a:xfrm>
        </p:spPr>
        <p:txBody>
          <a:bodyPr>
            <a:normAutofit fontScale="90000"/>
          </a:bodyPr>
          <a:lstStyle/>
          <a:p>
            <a:r>
              <a:rPr lang="en-US" sz="3600" b="1" dirty="0"/>
              <a:t>Application Management</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06839" y="987137"/>
            <a:ext cx="8530936" cy="5466340"/>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Apply Online:</a:t>
            </a:r>
            <a:r>
              <a:rPr lang="en-US" sz="1800" dirty="0">
                <a:latin typeface="Times New Roman" panose="02020603050405020304" pitchFamily="18" charset="0"/>
                <a:cs typeface="Times New Roman" panose="02020603050405020304" pitchFamily="18" charset="0"/>
              </a:rPr>
              <a:t> Enable students to apply directly through the platform for jobs and internships.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Application Tracking:</a:t>
            </a:r>
            <a:r>
              <a:rPr lang="en-US" sz="1800" dirty="0">
                <a:latin typeface="Times New Roman" panose="02020603050405020304" pitchFamily="18" charset="0"/>
                <a:cs typeface="Times New Roman" panose="02020603050405020304" pitchFamily="18" charset="0"/>
              </a:rPr>
              <a:t> Provide a dashboard where users can track the status of their applications (e.g., submitted, under review, accepted, rejected).</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Document Upload:</a:t>
            </a:r>
            <a:r>
              <a:rPr lang="en-US" sz="1800" dirty="0">
                <a:latin typeface="Times New Roman" panose="02020603050405020304" pitchFamily="18" charset="0"/>
                <a:cs typeface="Times New Roman" panose="02020603050405020304" pitchFamily="18" charset="0"/>
              </a:rPr>
              <a:t> Allow students to upload resumes, cover letters, and other relevant documents.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50536" y="304294"/>
            <a:ext cx="10058400" cy="1449388"/>
          </a:xfrm>
        </p:spPr>
        <p:txBody>
          <a:bodyPr>
            <a:normAutofit fontScale="90000"/>
          </a:bodyPr>
          <a:lstStyle/>
          <a:p>
            <a:r>
              <a:rPr lang="en-US" sz="3600" b="1" dirty="0"/>
              <a:t>Skill Development Resources</a:t>
            </a:r>
            <a:br>
              <a:rPr lang="en-US" sz="36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672935" y="1028988"/>
            <a:ext cx="7658100" cy="480002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Training Modules:</a:t>
            </a:r>
            <a:r>
              <a:rPr lang="en-US" sz="1800" dirty="0">
                <a:latin typeface="Times New Roman" panose="02020603050405020304" pitchFamily="18" charset="0"/>
                <a:cs typeface="Times New Roman" panose="02020603050405020304" pitchFamily="18" charset="0"/>
              </a:rPr>
              <a:t> Offer access to online courses, webinars, and workshops to help students develop essential skills.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Certification Programs:</a:t>
            </a:r>
            <a:r>
              <a:rPr lang="en-US" sz="1800" dirty="0">
                <a:latin typeface="Times New Roman" panose="02020603050405020304" pitchFamily="18" charset="0"/>
                <a:cs typeface="Times New Roman" panose="02020603050405020304" pitchFamily="18" charset="0"/>
              </a:rPr>
              <a:t> Provide information on certification courses related to various technical fields.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Library:</a:t>
            </a:r>
            <a:r>
              <a:rPr lang="en-US" sz="1800" dirty="0">
                <a:latin typeface="Times New Roman" panose="02020603050405020304" pitchFamily="18" charset="0"/>
                <a:cs typeface="Times New Roman" panose="02020603050405020304" pitchFamily="18" charset="0"/>
              </a:rPr>
              <a:t> A collection of articles, guides, and videos on resume writing, interview preparation, and career planning.</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83127" y="246207"/>
            <a:ext cx="10058400" cy="1449388"/>
          </a:xfrm>
        </p:spPr>
        <p:txBody>
          <a:bodyPr/>
          <a:lstStyle/>
          <a:p>
            <a:r>
              <a:rPr lang="en-IN" b="1"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498763" y="1098550"/>
            <a:ext cx="9944100" cy="428394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207819" y="98424"/>
            <a:ext cx="10058400" cy="1449388"/>
          </a:xfrm>
        </p:spPr>
        <p:txBody>
          <a:bodyPr/>
          <a:lstStyle/>
          <a:p>
            <a:r>
              <a:rPr lang="en-IN" b="1"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540328" y="1046740"/>
            <a:ext cx="10567555" cy="458513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83127" y="152399"/>
            <a:ext cx="10058400" cy="1449388"/>
          </a:xfrm>
        </p:spPr>
        <p:txBody>
          <a:bodyPr/>
          <a:lstStyle/>
          <a:p>
            <a:r>
              <a:rPr lang="en-IN" b="1"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644236" y="984106"/>
            <a:ext cx="10629900" cy="4387994"/>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14300" y="173470"/>
            <a:ext cx="10058400" cy="1449388"/>
          </a:xfrm>
        </p:spPr>
        <p:txBody>
          <a:bodyPr/>
          <a:lstStyle/>
          <a:p>
            <a:r>
              <a:rPr lang="en-IN" b="1"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342899" y="1008495"/>
            <a:ext cx="10567555" cy="4841009"/>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32509" y="33972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174173" y="635722"/>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426027" y="163224"/>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707573" y="887918"/>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142298"/>
            <a:ext cx="10058400" cy="1449388"/>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65464" y="729204"/>
            <a:ext cx="9895609" cy="539959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article fills the gaps in the knowledge about the peculiarities of different platforms. The results of the study, consisting in the classification of platforms and highlighting their special distinguishing features from the point of view of students and employers could be helpful for students to choose the right one and useful for the employers and specialized organization to find the appropriate students.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Based on the research questions it was proved that specialized platforms are the most effective in terms of accessibility and functionality and bring the benefits for students and employers. They allow to create additional tools for students and employers and conduct the process of "connecting the parties" more correctly and accurately, what is the key to a successful internship and higher satisfaction of both parties.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results of the study, especially in terms of benchmarking will be applied to Russian specialized internship platforms. Certainly, attention should be paid to such countries as China, Spain, others, which could be the subjects of our further research.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docProps/app.xml><?xml version="1.0" encoding="utf-8"?>
<Properties xmlns="http://schemas.openxmlformats.org/officeDocument/2006/extended-properties" xmlns:vt="http://schemas.openxmlformats.org/officeDocument/2006/docPropsVTypes">
  <Template>Gallery</Template>
  <TotalTime>298</TotalTime>
  <Words>2492</Words>
  <Application>Microsoft Office PowerPoint</Application>
  <PresentationFormat>Widescreen</PresentationFormat>
  <Paragraphs>91</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Century Gothic</vt:lpstr>
      <vt:lpstr>Times New Roman</vt:lpstr>
      <vt:lpstr>Gallery</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Registration and Profiles  </vt:lpstr>
      <vt:lpstr>Job and Internship Listings  </vt:lpstr>
      <vt:lpstr>Application Management  </vt:lpstr>
      <vt:lpstr>Skill Development Resources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53</cp:revision>
  <dcterms:created xsi:type="dcterms:W3CDTF">2024-08-14T12:13:16Z</dcterms:created>
  <dcterms:modified xsi:type="dcterms:W3CDTF">2024-11-10T13:00:31Z</dcterms:modified>
</cp:coreProperties>
</file>