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78" r:id="rId4"/>
    <p:sldId id="279" r:id="rId5"/>
    <p:sldId id="281" r:id="rId6"/>
    <p:sldId id="280" r:id="rId7"/>
    <p:sldId id="283" r:id="rId8"/>
    <p:sldId id="282"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31308706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983825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6526446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10728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10-11-2024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201204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10-11-2024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638285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A23C765A-790E-4DDD-B720-A3DC44661A02}" type="datetimeFigureOut">
              <a:rPr lang="en-IN" smtClean="0"/>
              <a:t>10-11-2024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26097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924582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64644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869059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756466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42221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457791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9968638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190352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8017887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87921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23C765A-790E-4DDD-B720-A3DC44661A02}" type="datetimeFigureOut">
              <a:rPr lang="en-IN" smtClean="0"/>
              <a:t>10-11-2024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1147976330"/>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797627" y="2779113"/>
            <a:ext cx="8029574" cy="954107"/>
          </a:xfrm>
          <a:prstGeom prst="rect">
            <a:avLst/>
          </a:prstGeom>
          <a:noFill/>
        </p:spPr>
        <p:txBody>
          <a:bodyPr wrap="square">
            <a:spAutoFit/>
          </a:bodyPr>
          <a:lstStyle/>
          <a:p>
            <a:pPr algn="ctr"/>
            <a:r>
              <a:rPr lang="en-US" sz="2800" dirty="0"/>
              <a:t>Automated System for Career Advancements of the Faculties of Higher Education</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460375"/>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214745" y="688542"/>
            <a:ext cx="11762509" cy="6013594"/>
          </a:xfrm>
        </p:spPr>
        <p:txBody>
          <a:bodyPr>
            <a:noAutofit/>
          </a:bodyPr>
          <a:lstStyle/>
          <a:p>
            <a:pPr algn="just">
              <a:lnSpc>
                <a:spcPct val="150000"/>
              </a:lnSpc>
              <a:buFont typeface="Arial" panose="020B0604020202020204" pitchFamily="34" charset="0"/>
              <a:buChar char="•"/>
            </a:pPr>
            <a:r>
              <a:rPr lang="en-US" dirty="0"/>
              <a:t>Background: This problem requires an innovative approach to enhance the efficiency and transparency of faculty self-appraisal in the university settings. Through a robust web-based platform, the system should address the complexities associated with traditional evaluation processes. It should capture and manages intricate details of faculty activities, encompassing research publications, event participation, seminars, projects, and lectures. </a:t>
            </a:r>
          </a:p>
          <a:p>
            <a:pPr algn="just">
              <a:lnSpc>
                <a:spcPct val="150000"/>
              </a:lnSpc>
              <a:buFont typeface="Arial" panose="020B0604020202020204" pitchFamily="34" charset="0"/>
              <a:buChar char="•"/>
            </a:pPr>
            <a:r>
              <a:rPr lang="en-US" dirty="0"/>
              <a:t>The project must aim to create a user-friendly environment for faculty members, optimizing the self-appraisal experience. Employing a secure registration and login system ensures data confidentiality and personalized access. The meticulous automated tracking of research outputs (as done automatically by google scholar) and academic engagements streamlines the evaluation process, providing a consolidated record for administrators. By introducing features for logging events, seminars. projects, and lectures, the system offers a holistic view of faculty contributions beyond the classroom. </a:t>
            </a:r>
          </a:p>
          <a:p>
            <a:pPr algn="just">
              <a:lnSpc>
                <a:spcPct val="150000"/>
              </a:lnSpc>
              <a:buFont typeface="Arial" panose="020B0604020202020204" pitchFamily="34" charset="0"/>
              <a:buChar char="•"/>
            </a:pPr>
            <a:r>
              <a:rPr lang="en-US" dirty="0"/>
              <a:t>This comprehensive solution should aligns with the objectives of modernizing appraisal methodologies, fostering a culture of continuous improvement, and supporting Paperless India motive. Administrators, on the other hand, can leverage this data to make informed decisions about faculty development and resource allocation. University Administrators can log in to the Admin Panel and access all the form entries submitted by the faculty members. They can view all the details in the form, sort the form entries according to Name, Employee Code or Date of Submission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9E8DCAA-5222-C992-4DF6-3788D9A66C6A}"/>
              </a:ext>
            </a:extLst>
          </p:cNvPr>
          <p:cNvSpPr>
            <a:spLocks noGrp="1"/>
          </p:cNvSpPr>
          <p:nvPr>
            <p:ph idx="4294967295"/>
          </p:nvPr>
        </p:nvSpPr>
        <p:spPr>
          <a:xfrm>
            <a:off x="490104" y="-467592"/>
            <a:ext cx="11211791" cy="7938655"/>
          </a:xfrm>
        </p:spPr>
        <p:txBody>
          <a:bodyPr>
            <a:noAutofit/>
          </a:bodyPr>
          <a:lstStyle/>
          <a:p>
            <a:pPr algn="just">
              <a:lnSpc>
                <a:spcPct val="150000"/>
              </a:lnSpc>
            </a:pPr>
            <a:r>
              <a:rPr lang="en-US" dirty="0"/>
              <a:t>They can then download the form submission details in a PDF format. In contemporary academic institutions, the process of faculty self-appraisal plays a crucial role in ensuring quality education, fostering professional development, and aligning individual contributions with institutional goals. However, traditional appraisal methods often entail cumbersome paperwork, lack of transparency, and inefficiencies that can hinder comprehensive evaluation. </a:t>
            </a:r>
          </a:p>
          <a:p>
            <a:pPr algn="just">
              <a:lnSpc>
                <a:spcPct val="150000"/>
              </a:lnSpc>
            </a:pPr>
            <a:r>
              <a:rPr lang="en-US" dirty="0"/>
              <a:t>This real-time application seeks to address these challenges by introducing a streamlined, web-based solution that enhances the efficiency and transparency of the appraisal process. This innovative platform should be designed to meticulously capture and manage a wide range of faculty activity, including research publications (automatically as done by google scholar), event participation, seminars, projects, and lectures.</a:t>
            </a:r>
          </a:p>
          <a:p>
            <a:pPr algn="just">
              <a:lnSpc>
                <a:spcPct val="150000"/>
              </a:lnSpc>
            </a:pPr>
            <a:r>
              <a:rPr lang="en-US" dirty="0"/>
              <a:t> By leveraging technology, the system should provide a user-friendly interface that facilitates easy logging and tracking of academic contributions. The secure registration and login system should ensure that faculty data remains confidential and accessible only to authorized personnel. Moreover, the platform should support administrators by offering a consolidated view of faculty performance.</a:t>
            </a:r>
          </a:p>
          <a:p>
            <a:pPr marL="0" indent="0" algn="just">
              <a:lnSpc>
                <a:spcPct val="150000"/>
              </a:lnSpc>
              <a:buNone/>
            </a:pPr>
            <a:endParaRPr lang="en-IN" dirty="0"/>
          </a:p>
        </p:txBody>
      </p:sp>
    </p:spTree>
    <p:extLst>
      <p:ext uri="{BB962C8B-B14F-4D97-AF65-F5344CB8AC3E}">
        <p14:creationId xmlns:p14="http://schemas.microsoft.com/office/powerpoint/2010/main" val="25014904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89075C-5D82-ECC9-F029-F8CFADC4B68C}"/>
              </a:ext>
            </a:extLst>
          </p:cNvPr>
          <p:cNvSpPr>
            <a:spLocks noGrp="1"/>
          </p:cNvSpPr>
          <p:nvPr>
            <p:ph idx="4294967295"/>
          </p:nvPr>
        </p:nvSpPr>
        <p:spPr>
          <a:xfrm>
            <a:off x="406977" y="426532"/>
            <a:ext cx="11378045" cy="6004935"/>
          </a:xfrm>
        </p:spPr>
        <p:txBody>
          <a:bodyPr>
            <a:noAutofit/>
          </a:bodyPr>
          <a:lstStyle/>
          <a:p>
            <a:pPr algn="just">
              <a:lnSpc>
                <a:spcPct val="150000"/>
              </a:lnSpc>
            </a:pPr>
            <a:r>
              <a:rPr lang="en-US" dirty="0"/>
              <a:t> The Admin Panel should enable administrators to access, Sort, and download detailed appraisal data, thereby supporting informed decision- making regarding Faculty development and resource allocation. This digital approach should not only modernizes the appraisal process but also it should aligns with the broader objective of promoting sustainable and paperless administrative practices.</a:t>
            </a:r>
          </a:p>
          <a:p>
            <a:pPr algn="just">
              <a:lnSpc>
                <a:spcPct val="150000"/>
              </a:lnSpc>
            </a:pPr>
            <a:r>
              <a:rPr lang="en-US" dirty="0"/>
              <a:t> Detailed Description: In the dynamic landscape of higher education, the imperative for effective systems to evaluate and enhance faculty performance has become increasingly apparent. Existing approaches to faculty appraisal often lack transparency and a data-driven foundation, hindering the ability to recognize and promote excellence. This underscores the pressing need for an innovative solution. The “Automated System for Career Advancements of the Faculties of Higher Education"" project should addresses this critical gap by introducing a comprehensive and dynamic platform. </a:t>
            </a:r>
            <a:endParaRPr lang="en-IN" dirty="0"/>
          </a:p>
          <a:p>
            <a:pPr algn="just">
              <a:lnSpc>
                <a:spcPct val="150000"/>
              </a:lnSpc>
            </a:pPr>
            <a:r>
              <a:rPr lang="en-US" dirty="0"/>
              <a:t>This application must empower faculty members to engage in a transparent and assessment self-driven of their professional activities. By facilitating documentation and evaluation of contributions in teaching, research, and community engagement, the system must offer a transformative approach to performance appraisal within university context. </a:t>
            </a:r>
          </a:p>
        </p:txBody>
      </p:sp>
    </p:spTree>
    <p:extLst>
      <p:ext uri="{BB962C8B-B14F-4D97-AF65-F5344CB8AC3E}">
        <p14:creationId xmlns:p14="http://schemas.microsoft.com/office/powerpoint/2010/main" val="13802174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A73429-ACC9-40D2-A9D7-DF99C921968C}"/>
              </a:ext>
            </a:extLst>
          </p:cNvPr>
          <p:cNvSpPr>
            <a:spLocks noGrp="1"/>
          </p:cNvSpPr>
          <p:nvPr>
            <p:ph idx="4294967295"/>
          </p:nvPr>
        </p:nvSpPr>
        <p:spPr>
          <a:xfrm>
            <a:off x="145473" y="302347"/>
            <a:ext cx="11565082" cy="6015325"/>
          </a:xfrm>
        </p:spPr>
        <p:txBody>
          <a:bodyPr>
            <a:noAutofit/>
          </a:bodyPr>
          <a:lstStyle/>
          <a:p>
            <a:pPr algn="just">
              <a:lnSpc>
                <a:spcPct val="150000"/>
              </a:lnSpc>
            </a:pPr>
            <a:r>
              <a:rPr lang="en-US" dirty="0"/>
              <a:t>about faculty development and resource allocation. Expected Solutions: The primary objectives of the ""Automated System for Career Advancements of the Faculties of Higher Education"" are to alleviate the </a:t>
            </a:r>
            <a:r>
              <a:rPr lang="en-US" dirty="0" err="1"/>
              <a:t>The</a:t>
            </a:r>
            <a:r>
              <a:rPr lang="en-US" dirty="0"/>
              <a:t> project must offer numerous benefits to both faculty members and university administrators. </a:t>
            </a:r>
          </a:p>
          <a:p>
            <a:pPr algn="just">
              <a:lnSpc>
                <a:spcPct val="150000"/>
              </a:lnSpc>
            </a:pPr>
            <a:r>
              <a:rPr lang="en-US" dirty="0"/>
              <a:t>Faculty should be able to maintain a detailed and organized record of their professional activities, helping them track progress and identify areas for improvement. Administrators, on the other hand, should leverage this data to make informed decisions.</a:t>
            </a:r>
            <a:endParaRPr lang="en-IN" dirty="0"/>
          </a:p>
          <a:p>
            <a:pPr algn="just">
              <a:lnSpc>
                <a:spcPct val="150000"/>
              </a:lnSpc>
            </a:pPr>
            <a:r>
              <a:rPr lang="en-US" dirty="0"/>
              <a:t>challenges inherent in traditional paper-based processes. This project must aim to streamline and modernize faculty self-appraisal by implementing a secure, user-friendly web-based platform. The key focus must be on reducing administrative burdens, minimizing time consumption through digital processes, and enhancing data accuracy. </a:t>
            </a:r>
          </a:p>
          <a:p>
            <a:pPr algn="just">
              <a:lnSpc>
                <a:spcPct val="150000"/>
              </a:lnSpc>
            </a:pPr>
            <a:r>
              <a:rPr lang="en-US" dirty="0"/>
              <a:t>By centralizing faculty information, the system seeks to provide administrators with efficient tools for evaluation, contributing to a more transparent and accountable appraisal process. Ultimately, the project aims to optimize the overall faculty assessment experience, fostering a culture of continuous improvement in higher education institutions. </a:t>
            </a:r>
          </a:p>
          <a:p>
            <a:pPr algn="just">
              <a:lnSpc>
                <a:spcPct val="150000"/>
              </a:lnSpc>
            </a:pPr>
            <a:r>
              <a:rPr lang="en-US" dirty="0"/>
              <a:t>REAL-TIME APPLICATION Faculty should be able to update their activities, such as research publications, event participation, and seminars, in real-time, eliminating delays associated with traditional methods</a:t>
            </a:r>
            <a:endParaRPr lang="en-IN" dirty="0"/>
          </a:p>
        </p:txBody>
      </p:sp>
    </p:spTree>
    <p:extLst>
      <p:ext uri="{BB962C8B-B14F-4D97-AF65-F5344CB8AC3E}">
        <p14:creationId xmlns:p14="http://schemas.microsoft.com/office/powerpoint/2010/main" val="6345089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0A5ED0-56CB-1C55-7ADE-EE217676640F}"/>
              </a:ext>
            </a:extLst>
          </p:cNvPr>
          <p:cNvSpPr>
            <a:spLocks noGrp="1"/>
          </p:cNvSpPr>
          <p:nvPr>
            <p:ph idx="4294967295"/>
          </p:nvPr>
        </p:nvSpPr>
        <p:spPr>
          <a:xfrm>
            <a:off x="402647" y="0"/>
            <a:ext cx="11546898" cy="6858000"/>
          </a:xfrm>
        </p:spPr>
        <p:txBody>
          <a:bodyPr>
            <a:noAutofit/>
          </a:bodyPr>
          <a:lstStyle/>
          <a:p>
            <a:pPr algn="just">
              <a:lnSpc>
                <a:spcPct val="150000"/>
              </a:lnSpc>
            </a:pPr>
            <a:r>
              <a:rPr lang="en-US" dirty="0"/>
              <a:t>This dynamic system must ensure administrators have instant access to the latest information for timely and informed decision-making. The website's real-time capabilities enhance the overall efficiency of the faculty self-appraisal process, promoting a more agile and responsive approach to performance evaluation in the academic environment. SOFTWARE REQUIREMENT -Web Browser: Compatible web browser (e.g., Chrome, Firefox) for accessing and interacting with the Faculty Self-Appraisal Database Management Website.</a:t>
            </a:r>
          </a:p>
          <a:p>
            <a:pPr algn="just">
              <a:lnSpc>
                <a:spcPct val="150000"/>
              </a:lnSpc>
            </a:pPr>
            <a:r>
              <a:rPr lang="en-US" dirty="0"/>
              <a:t> -Postman: Postman for testing API endpoints and ensuring seamless communication between the web application and server. -Git and GitHub: Git for version control and GitHub for collaborative development, facilitating efficient code management and collaboration. -</a:t>
            </a:r>
            <a:r>
              <a:rPr lang="en-US" dirty="0" err="1"/>
              <a:t>VSCode</a:t>
            </a:r>
            <a:r>
              <a:rPr lang="en-US" dirty="0"/>
              <a:t>: Visual Studio Code (</a:t>
            </a:r>
            <a:r>
              <a:rPr lang="en-US" dirty="0" err="1"/>
              <a:t>VSCode</a:t>
            </a:r>
            <a:r>
              <a:rPr lang="en-US" dirty="0"/>
              <a:t>) as the integrated development environment (IDE) for code editing, debugging, and project management during the development of the web application. </a:t>
            </a:r>
          </a:p>
          <a:p>
            <a:pPr algn="just">
              <a:lnSpc>
                <a:spcPct val="150000"/>
              </a:lnSpc>
            </a:pPr>
            <a:r>
              <a:rPr lang="en-US" dirty="0"/>
              <a:t>HARDWARE REQUIREMENT -OS: Windows 10 or above or any other OS (e.g. Linux). -Processor (not minimum requirement): A modern quad-core or above for seamless and smooth development process of application. -RAM: At least 4 GB of available RAM to be able to run the Web App on the Browser. -GPU: Any GPU can be preferred.</a:t>
            </a:r>
          </a:p>
          <a:p>
            <a:pPr algn="just">
              <a:lnSpc>
                <a:spcPct val="150000"/>
              </a:lnSpc>
            </a:pPr>
            <a:r>
              <a:rPr lang="en-US" dirty="0"/>
              <a:t> -Storage: Sufficient storage can be fulfilled by SSD or HDD. FUNCTIONAL REQUIREMENTS -User Authentication: -Storage: Sufficient storage can be fulfilled by SSD or HDD. FUNCTIONAL REQUIREMENTS -User Authentication: Users must register and log in securely.</a:t>
            </a:r>
            <a:endParaRPr lang="en-IN" dirty="0"/>
          </a:p>
        </p:txBody>
      </p:sp>
    </p:spTree>
    <p:extLst>
      <p:ext uri="{BB962C8B-B14F-4D97-AF65-F5344CB8AC3E}">
        <p14:creationId xmlns:p14="http://schemas.microsoft.com/office/powerpoint/2010/main" val="24882649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0B22AD4-A15F-AB26-4C99-61090A8C866C}"/>
              </a:ext>
            </a:extLst>
          </p:cNvPr>
          <p:cNvSpPr>
            <a:spLocks noGrp="1"/>
          </p:cNvSpPr>
          <p:nvPr>
            <p:ph idx="4294967295"/>
          </p:nvPr>
        </p:nvSpPr>
        <p:spPr>
          <a:xfrm>
            <a:off x="121228" y="427037"/>
            <a:ext cx="11949544" cy="6430963"/>
          </a:xfrm>
        </p:spPr>
        <p:txBody>
          <a:bodyPr>
            <a:normAutofit fontScale="25000" lnSpcReduction="20000"/>
          </a:bodyPr>
          <a:lstStyle/>
          <a:p>
            <a:pPr algn="just">
              <a:lnSpc>
                <a:spcPct val="170000"/>
              </a:lnSpc>
            </a:pPr>
            <a:r>
              <a:rPr lang="en-US" sz="7200" dirty="0"/>
              <a:t>Unique user profiles for faculty members and authorized administrators. -Data Collection Form: Implement a comprehensive ""SELF APPRAISAL FORM"" for faculty activities. </a:t>
            </a:r>
          </a:p>
          <a:p>
            <a:pPr algn="just">
              <a:lnSpc>
                <a:spcPct val="170000"/>
              </a:lnSpc>
            </a:pPr>
            <a:r>
              <a:rPr lang="en-US" sz="7200" dirty="0"/>
              <a:t>Capture personal and professional details in a user-friendly interface. -Manage Database: Establish a secure database to store faculty self- appraisal data. Ensure efficient data retrieval and management for evaluation purposes. </a:t>
            </a:r>
          </a:p>
          <a:p>
            <a:pPr algn="just">
              <a:lnSpc>
                <a:spcPct val="170000"/>
              </a:lnSpc>
            </a:pPr>
            <a:r>
              <a:rPr lang="en-US" sz="7200" dirty="0"/>
              <a:t>-Client-Side Scripting: Employ client-side scripting (e.g., JavaScript) for dynamic and responsive user interfaces. Enhance user experience with real-time form validation and interactive features. -Server-Side Scripting: Utilize server-side scripting (e.g.. Node.js, Python) for processing and storing data securely. </a:t>
            </a:r>
          </a:p>
          <a:p>
            <a:pPr algn="just">
              <a:lnSpc>
                <a:spcPct val="170000"/>
              </a:lnSpc>
            </a:pPr>
            <a:r>
              <a:rPr lang="en-US" sz="7200" dirty="0"/>
              <a:t>Enable seamless communication between the front-end and back-end components. -Event Logging: Enable faculty to log events, seminars, projects, and lectures for a comprehensive assessment. Capture details to provide insights into faculty contributions beyond traditional metrics NON - FUNCTIONAL REQUIREMENTS -Performance: The system must respond promptly to user interactions, with minimal latency during data retrieval and form submissions.</a:t>
            </a:r>
          </a:p>
          <a:p>
            <a:pPr algn="just">
              <a:lnSpc>
                <a:spcPct val="170000"/>
              </a:lnSpc>
            </a:pPr>
            <a:r>
              <a:rPr lang="en-US" sz="7200" dirty="0"/>
              <a:t>-Scalability: The web application should accommodate an increasing number of users and data entries without compromising performance. -Reliability: Ensure high system availability with minimal downtime for routine maintenance, updates, or unforeseen issues. -Security: Implement robust security measures, including encryption and access controls, to protect sensitive faculty data and maintain user privacy.</a:t>
            </a:r>
          </a:p>
          <a:p>
            <a:pPr algn="just">
              <a:lnSpc>
                <a:spcPct val="150000"/>
              </a:lnSpc>
            </a:pPr>
            <a:endParaRPr lang="en-IN" dirty="0"/>
          </a:p>
          <a:p>
            <a:endParaRPr lang="en-IN" dirty="0"/>
          </a:p>
        </p:txBody>
      </p:sp>
    </p:spTree>
    <p:extLst>
      <p:ext uri="{BB962C8B-B14F-4D97-AF65-F5344CB8AC3E}">
        <p14:creationId xmlns:p14="http://schemas.microsoft.com/office/powerpoint/2010/main" val="12709035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236B08-A87F-578D-9DC6-AD5D537E909F}"/>
              </a:ext>
            </a:extLst>
          </p:cNvPr>
          <p:cNvSpPr>
            <a:spLocks noGrp="1"/>
          </p:cNvSpPr>
          <p:nvPr>
            <p:ph idx="4294967295"/>
          </p:nvPr>
        </p:nvSpPr>
        <p:spPr>
          <a:xfrm>
            <a:off x="254577" y="322118"/>
            <a:ext cx="11682846" cy="6213764"/>
          </a:xfrm>
        </p:spPr>
        <p:txBody>
          <a:bodyPr>
            <a:noAutofit/>
          </a:bodyPr>
          <a:lstStyle/>
          <a:p>
            <a:pPr algn="just">
              <a:lnSpc>
                <a:spcPct val="150000"/>
              </a:lnSpc>
            </a:pPr>
            <a:r>
              <a:rPr lang="en-US" dirty="0"/>
              <a:t>-Usability: The interface must be intuitive and user-friendly, requiring minimal training for faculty members and administrators to navigate and use the system efficiently. The implementation of the given problem must successfully address the longstanding challenges embedded in traditional paper-based faculty self-appraisal processes within higher education. </a:t>
            </a:r>
          </a:p>
          <a:p>
            <a:pPr algn="just">
              <a:lnSpc>
                <a:spcPct val="150000"/>
              </a:lnSpc>
            </a:pPr>
            <a:r>
              <a:rPr lang="en-US" dirty="0"/>
              <a:t>The system must possess crucial features, such as secure user authentication, ensuring that faculty members and authorized administrators have unique and protected access to the platform. A comprehensive system should be seamlessly integrated, providing faculty members with a user-friendly interface to submit personal and professional details efficiently. </a:t>
            </a:r>
          </a:p>
          <a:p>
            <a:pPr algn="just">
              <a:lnSpc>
                <a:spcPct val="150000"/>
              </a:lnSpc>
            </a:pPr>
            <a:r>
              <a:rPr lang="en-US" dirty="0"/>
              <a:t>The system must </a:t>
            </a:r>
            <a:r>
              <a:rPr lang="en-US" dirty="0" err="1"/>
              <a:t>establishe</a:t>
            </a:r>
            <a:r>
              <a:rPr lang="en-US" dirty="0"/>
              <a:t> a secure database, ensuring the confidentiality and integrity of faculty self-appraisal data. Robust client-side scripting, powered by JavaScript, it should enhance the user experience with dynamic and responsive interfaces, real-time form validation, and interactive features.</a:t>
            </a:r>
          </a:p>
          <a:p>
            <a:pPr algn="just">
              <a:lnSpc>
                <a:spcPct val="150000"/>
              </a:lnSpc>
            </a:pPr>
            <a:r>
              <a:rPr lang="en-US" dirty="0"/>
              <a:t> Moreover, the system must include an admin panel that provides administrators with centralized access to all submitted appraisal forms. This panel must allow administrators to view, sort, and manage appraisal data efficiently. </a:t>
            </a:r>
          </a:p>
          <a:p>
            <a:pPr algn="just">
              <a:lnSpc>
                <a:spcPct val="150000"/>
              </a:lnSpc>
            </a:pPr>
            <a:r>
              <a:rPr lang="en-US" dirty="0"/>
              <a:t>They can sort entries based on various criteria such as Name, Employee Code, or Date of Submission, streamlining the process of data retrieval and analysis. </a:t>
            </a:r>
            <a:endParaRPr lang="en-IN" dirty="0"/>
          </a:p>
        </p:txBody>
      </p:sp>
    </p:spTree>
    <p:extLst>
      <p:ext uri="{BB962C8B-B14F-4D97-AF65-F5344CB8AC3E}">
        <p14:creationId xmlns:p14="http://schemas.microsoft.com/office/powerpoint/2010/main" val="8620619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460375"/>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235527" y="621506"/>
            <a:ext cx="11720945" cy="6236494"/>
          </a:xfrm>
        </p:spPr>
        <p:txBody>
          <a:bodyPr>
            <a:normAutofit fontScale="77500" lnSpcReduction="20000"/>
          </a:bodyPr>
          <a:lstStyle/>
          <a:p>
            <a:pPr algn="just">
              <a:lnSpc>
                <a:spcPct val="170000"/>
              </a:lnSpc>
              <a:buFont typeface="Arial" panose="020B0604020202020204" pitchFamily="34" charset="0"/>
              <a:buChar char="•"/>
            </a:pPr>
            <a:r>
              <a:rPr lang="en-US" sz="2300" dirty="0"/>
              <a:t>The primary objectives of the ""Automated System for Career Advancements of the Faculties of Higher Education"" are to alleviate the challenges inherent in traditional paper-based processes. This project must aim to streamline and modernize faculty self-appraisal by implementing a secure, user-friendly web-based platform. The key focus must be on reducing administrative burdens, minimizing time consumption through digital processes, and enhancing data accuracy. </a:t>
            </a:r>
          </a:p>
          <a:p>
            <a:pPr algn="just">
              <a:lnSpc>
                <a:spcPct val="170000"/>
              </a:lnSpc>
              <a:buFont typeface="Arial" panose="020B0604020202020204" pitchFamily="34" charset="0"/>
              <a:buChar char="•"/>
            </a:pPr>
            <a:r>
              <a:rPr lang="en-US" sz="2300" dirty="0"/>
              <a:t>By centralizing faculty information, the system seeks to provide administrators with efficient tools for evaluation, contributing to a more transparent and accountable appraisal process. Ultimately, the project aims to optimize the overall faculty assessment experience, fostering a culture of continuous improvement in higher education institutions. REAL-TIME APPLICATION Faculty should be able to update their activities, such as research publications, event participation, and seminars, in real-time, eliminating delays associated with traditional methods.</a:t>
            </a:r>
          </a:p>
          <a:p>
            <a:pPr algn="just">
              <a:lnSpc>
                <a:spcPct val="170000"/>
              </a:lnSpc>
              <a:buFont typeface="Arial" panose="020B0604020202020204" pitchFamily="34" charset="0"/>
              <a:buChar char="•"/>
            </a:pPr>
            <a:r>
              <a:rPr lang="en-US" sz="2300" dirty="0"/>
              <a:t> This dynamic system must ensure administrators have instant access to the latest information for timely and informed decision-making. The website's real-time capabilities enhance the overall efficiency of the faculty self-appraisal process, promoting a more agile and responsive approach to performance evaluation in the academic environment. </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0" y="-325293"/>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720004" y="527050"/>
            <a:ext cx="11139487" cy="5032375"/>
          </a:xfrm>
        </p:spPr>
        <p:txBody>
          <a:bodyPr>
            <a:normAutofit/>
          </a:bodyPr>
          <a:lstStyle/>
          <a:p>
            <a:pPr>
              <a:lnSpc>
                <a:spcPct val="150000"/>
              </a:lnSpc>
              <a:buFont typeface="Arial" panose="020B0604020202020204" pitchFamily="34" charset="0"/>
              <a:buChar char="•"/>
            </a:pPr>
            <a:r>
              <a:rPr lang="en-US" dirty="0"/>
              <a:t>The survey begins by referencing previously created studies, followed by a complete organizational restructuring plan to improve the efficiency of higher education through </a:t>
            </a:r>
            <a:r>
              <a:rPr lang="en-US" dirty="0" err="1"/>
              <a:t>theuse</a:t>
            </a:r>
            <a:r>
              <a:rPr lang="en-US" dirty="0"/>
              <a:t> of ML (ML) and robotic process automation (RPA). </a:t>
            </a:r>
          </a:p>
          <a:p>
            <a:pPr>
              <a:lnSpc>
                <a:spcPct val="150000"/>
              </a:lnSpc>
              <a:buFont typeface="Arial" panose="020B0604020202020204" pitchFamily="34" charset="0"/>
              <a:buChar char="•"/>
            </a:pPr>
            <a:r>
              <a:rPr lang="en-US" dirty="0"/>
              <a:t>The current study focuses on three main proposals: the development and use of RPA in the guidance and training system of all university stakeholders; and the intelligent automation to assist teachers in the student assessment process.</a:t>
            </a:r>
          </a:p>
          <a:p>
            <a:pPr>
              <a:lnSpc>
                <a:spcPct val="150000"/>
              </a:lnSpc>
              <a:buFont typeface="Arial" panose="020B0604020202020204" pitchFamily="34" charset="0"/>
              <a:buChar char="•"/>
            </a:pPr>
            <a:r>
              <a:rPr lang="en-US" dirty="0"/>
              <a:t> The current study concludes with the benefits of using new technologies for all actors in higher education and provides a clear roadmap and timeline for the execution of business initiatives.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31173" y="-314902"/>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446810" y="938140"/>
            <a:ext cx="10436082" cy="5327578"/>
          </a:xfrm>
        </p:spPr>
        <p:txBody>
          <a:bodyPr>
            <a:normAutofit lnSpcReduction="10000"/>
          </a:bodyPr>
          <a:lstStyle/>
          <a:p>
            <a:pPr algn="just">
              <a:lnSpc>
                <a:spcPct val="150000"/>
              </a:lnSpc>
              <a:buFont typeface="Arial" panose="020B0604020202020204" pitchFamily="34" charset="0"/>
              <a:buChar char="•"/>
            </a:pPr>
            <a:r>
              <a:rPr lang="en-US" b="1" dirty="0"/>
              <a:t>Inflexibility</a:t>
            </a:r>
            <a:r>
              <a:rPr lang="en-US" dirty="0"/>
              <a:t>: Automated systems may not account for individual faculty members’ unique contributions, circumstances, or career aspirations. This can lead to dissatisfaction if their specific achievements or challenges are not recognized.</a:t>
            </a:r>
          </a:p>
          <a:p>
            <a:pPr algn="just">
              <a:lnSpc>
                <a:spcPct val="150000"/>
              </a:lnSpc>
              <a:buFont typeface="Arial" panose="020B0604020202020204" pitchFamily="34" charset="0"/>
              <a:buChar char="•"/>
            </a:pPr>
            <a:r>
              <a:rPr lang="en-US" b="1" dirty="0"/>
              <a:t>Quantitative Bias</a:t>
            </a:r>
            <a:r>
              <a:rPr lang="en-US" dirty="0"/>
              <a:t>: The system might prioritize quantifiable achievements (like publications or grant funding) over qualitative aspects (such as teaching effectiveness or mentorship), potentially undervaluing important contributions.</a:t>
            </a:r>
          </a:p>
          <a:p>
            <a:pPr algn="just">
              <a:lnSpc>
                <a:spcPct val="150000"/>
              </a:lnSpc>
              <a:buFont typeface="Arial" panose="020B0604020202020204" pitchFamily="34" charset="0"/>
              <a:buChar char="•"/>
            </a:pPr>
            <a:r>
              <a:rPr lang="en-US" b="1" dirty="0"/>
              <a:t>System Reliability</a:t>
            </a:r>
            <a:r>
              <a:rPr lang="en-US" dirty="0"/>
              <a:t>: Technical glitches, downtime, or bugs can disrupt the process of career advancement, causing frustration among faculty and administration.</a:t>
            </a:r>
          </a:p>
          <a:p>
            <a:pPr algn="just">
              <a:lnSpc>
                <a:spcPct val="150000"/>
              </a:lnSpc>
              <a:buFont typeface="Arial" panose="020B0604020202020204" pitchFamily="34" charset="0"/>
              <a:buChar char="•"/>
            </a:pPr>
            <a:r>
              <a:rPr lang="en-US" b="1" dirty="0"/>
              <a:t>Cultural Pushback</a:t>
            </a:r>
            <a:r>
              <a:rPr lang="en-US" dirty="0"/>
              <a:t>: Faculty may resist the implementation of an automated system, preferring traditional methods. This resistance can stem from fears of being undervalued or replaced by technology.</a:t>
            </a:r>
          </a:p>
          <a:p>
            <a:pPr algn="just">
              <a:lnSpc>
                <a:spcPct val="150000"/>
              </a:lnSpc>
              <a:buFont typeface="Arial" panose="020B0604020202020204" pitchFamily="34" charset="0"/>
              <a:buChar char="•"/>
            </a:pPr>
            <a:r>
              <a:rPr lang="en-US" b="1" dirty="0"/>
              <a:t>Reduced Mentorship</a:t>
            </a:r>
            <a:r>
              <a:rPr lang="en-US" dirty="0"/>
              <a:t>: Automated systems may limit face-to-face interactions and mentorship opportunities that are vital for professional development and support.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76645" y="-367868"/>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519545" y="1003876"/>
            <a:ext cx="10733809" cy="5241059"/>
          </a:xfrm>
        </p:spPr>
        <p:txBody>
          <a:bodyPr>
            <a:noAutofit/>
          </a:bodyPr>
          <a:lstStyle/>
          <a:p>
            <a:pPr algn="just">
              <a:lnSpc>
                <a:spcPct val="150000"/>
              </a:lnSpc>
              <a:buFont typeface="Arial" panose="020B0604020202020204" pitchFamily="34" charset="0"/>
              <a:buChar char="•"/>
            </a:pPr>
            <a:r>
              <a:rPr lang="en-US" dirty="0"/>
              <a:t>From the previous mentioned study [1], we mentioned that any higher education institution can benefit from artificial intelligence. Academia can use AI to improve the efficiency of the education approach (Figure 1). ML, for example, can help by automatically transporting students to class, whether online or on campus. It is the case of a supervised learning ML challenge. </a:t>
            </a:r>
          </a:p>
          <a:p>
            <a:pPr algn="just">
              <a:lnSpc>
                <a:spcPct val="150000"/>
              </a:lnSpc>
              <a:buFont typeface="Arial" panose="020B0604020202020204" pitchFamily="34" charset="0"/>
              <a:buChar char="•"/>
            </a:pPr>
            <a:r>
              <a:rPr lang="en-US" dirty="0"/>
              <a:t>The presence and dynamic students’ involvement in the classroom can be achieved through the facial recognition of each student, through the recognition of the voice and the frequency of speech or the recognition of the fingerprint when entering the classroom.</a:t>
            </a:r>
          </a:p>
          <a:p>
            <a:pPr algn="just">
              <a:lnSpc>
                <a:spcPct val="150000"/>
              </a:lnSpc>
              <a:buFont typeface="Arial" panose="020B0604020202020204" pitchFamily="34" charset="0"/>
              <a:buChar char="•"/>
            </a:pPr>
            <a:r>
              <a:rPr lang="en-US" dirty="0"/>
              <a:t> This could be a detection method. There is sufficient information in this scenario to provide the machine's computations and distinguish among all university’s stakeholders – facial photographs, fingerprints, and voice recognition of everyone.</a:t>
            </a:r>
          </a:p>
          <a:p>
            <a:pPr algn="just">
              <a:lnSpc>
                <a:spcPct val="150000"/>
              </a:lnSpc>
              <a:buFont typeface="Arial" panose="020B0604020202020204" pitchFamily="34" charset="0"/>
              <a:buChar char="•"/>
            </a:pPr>
            <a:r>
              <a:rPr lang="en-US" dirty="0"/>
              <a:t> By including certain standards like class membership and calendar, the system can now detect whether a person have its place to that class or institution. When it comes to class attendance and engagement, the weekly class schedule provides consistency. So, it's predictable.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238991" y="-387639"/>
            <a:ext cx="10058400" cy="1449388"/>
          </a:xfrm>
        </p:spPr>
        <p:txBody>
          <a:bodyPr>
            <a:normAutofit/>
          </a:bodyPr>
          <a:lstStyle/>
          <a:p>
            <a:r>
              <a:rPr lang="en-US"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785813" y="1061749"/>
            <a:ext cx="10948987" cy="5032375"/>
          </a:xfrm>
        </p:spPr>
        <p:txBody>
          <a:bodyPr>
            <a:normAutofit/>
          </a:bodyPr>
          <a:lstStyle/>
          <a:p>
            <a:pPr algn="just">
              <a:lnSpc>
                <a:spcPct val="150000"/>
              </a:lnSpc>
              <a:buFont typeface="Arial" panose="020B0604020202020204" pitchFamily="34" charset="0"/>
              <a:buChar char="•"/>
            </a:pPr>
            <a:r>
              <a:rPr lang="en-US" b="1" dirty="0"/>
              <a:t>Streamlined Processes</a:t>
            </a:r>
            <a:r>
              <a:rPr lang="en-US" dirty="0"/>
              <a:t>: Automation reduces the time spent on administrative tasks, allowing faculty to focus on their core responsibilities such as teaching and research.</a:t>
            </a:r>
          </a:p>
          <a:p>
            <a:pPr algn="just">
              <a:lnSpc>
                <a:spcPct val="150000"/>
              </a:lnSpc>
              <a:buFont typeface="Arial" panose="020B0604020202020204" pitchFamily="34" charset="0"/>
              <a:buChar char="•"/>
            </a:pPr>
            <a:r>
              <a:rPr lang="en-US" b="1" dirty="0"/>
              <a:t>Consistent Criteria</a:t>
            </a:r>
            <a:r>
              <a:rPr lang="en-US" dirty="0"/>
              <a:t>: By using predefined metrics and criteria, automated systems can ensure that all faculty members are evaluated based on the same standards, promoting fairness in the advancement process</a:t>
            </a:r>
          </a:p>
          <a:p>
            <a:pPr algn="just">
              <a:lnSpc>
                <a:spcPct val="150000"/>
              </a:lnSpc>
              <a:buFont typeface="Arial" panose="020B0604020202020204" pitchFamily="34" charset="0"/>
              <a:buChar char="•"/>
            </a:pPr>
            <a:r>
              <a:rPr lang="en-US" b="1" dirty="0"/>
              <a:t>Centralized Information</a:t>
            </a:r>
            <a:r>
              <a:rPr lang="en-US" dirty="0"/>
              <a:t>: An automated system can centralize faculty data, making it easier to track achievements, qualifications, and career progression over time.</a:t>
            </a:r>
          </a:p>
          <a:p>
            <a:pPr algn="just">
              <a:lnSpc>
                <a:spcPct val="150000"/>
              </a:lnSpc>
              <a:buFont typeface="Arial" panose="020B0604020202020204" pitchFamily="34" charset="0"/>
              <a:buChar char="•"/>
            </a:pPr>
            <a:r>
              <a:rPr lang="en-US" b="1" dirty="0"/>
              <a:t>Clear Evaluation Processes</a:t>
            </a:r>
            <a:r>
              <a:rPr lang="en-US" dirty="0"/>
              <a:t>: Automated systems can make the criteria and processes for advancement more transparent, helping faculty understand what is required for promotion.</a:t>
            </a:r>
          </a:p>
          <a:p>
            <a:pPr algn="just">
              <a:lnSpc>
                <a:spcPct val="150000"/>
              </a:lnSpc>
              <a:buFont typeface="Arial" panose="020B0604020202020204" pitchFamily="34" charset="0"/>
              <a:buChar char="•"/>
            </a:pPr>
            <a:r>
              <a:rPr lang="en-US" b="1" dirty="0"/>
              <a:t>Remote Access</a:t>
            </a:r>
            <a:r>
              <a:rPr lang="en-US" dirty="0"/>
              <a:t>: Faculty can access the system and relevant information anytime and anywhere, which can be particularly beneficial for those in remote or hybrid work situations.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145473" y="-243031"/>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831273" y="923131"/>
            <a:ext cx="10248900" cy="5011738"/>
          </a:xfrm>
        </p:spPr>
        <p:txBody>
          <a:bodyPr>
            <a:normAutofit/>
          </a:bodyPr>
          <a:lstStyle/>
          <a:p>
            <a:pPr algn="just">
              <a:lnSpc>
                <a:spcPct val="150000"/>
              </a:lnSpc>
              <a:buFont typeface="Arial" panose="020B0604020202020204" pitchFamily="34" charset="0"/>
              <a:buChar char="•"/>
            </a:pPr>
            <a:r>
              <a:rPr lang="en-US" dirty="0"/>
              <a:t>Present study analyses the model in which university activity can get better by using automatic intelligence. The present investigation represents a sequel of a previous investigation in the field of higher education [1, 2]. </a:t>
            </a:r>
          </a:p>
          <a:p>
            <a:pPr algn="just">
              <a:lnSpc>
                <a:spcPct val="150000"/>
              </a:lnSpc>
              <a:buFont typeface="Arial" panose="020B0604020202020204" pitchFamily="34" charset="0"/>
              <a:buChar char="•"/>
            </a:pPr>
            <a:r>
              <a:rPr lang="en-US" dirty="0"/>
              <a:t>The fact-finding continues to highlight the provocations faced within recent pandemic crisis, raises an alarm signal about the implications of using new implementations of automatic intelligence, and proposes to improve the approach to university processes, including teaching ones, for the sustainable increase of the performance of the academia system. </a:t>
            </a:r>
          </a:p>
          <a:p>
            <a:pPr algn="just">
              <a:lnSpc>
                <a:spcPct val="150000"/>
              </a:lnSpc>
              <a:buFont typeface="Arial" panose="020B0604020202020204" pitchFamily="34" charset="0"/>
              <a:buChar char="•"/>
            </a:pPr>
            <a:r>
              <a:rPr lang="en-US" dirty="0"/>
              <a:t>The primary doings of academia continue to be teaching and research; information handover over on-the-job education or practice-oriented actions and practical training; and the expansion of digital skills, the new desired competences, and the implementation and increasing use of new digital technology [3]. </a:t>
            </a:r>
            <a:endParaRPr lang="en-IN" dirty="0"/>
          </a:p>
        </p:txBody>
      </p:sp>
    </p:spTree>
    <p:extLst>
      <p:ext uri="{BB962C8B-B14F-4D97-AF65-F5344CB8AC3E}">
        <p14:creationId xmlns:p14="http://schemas.microsoft.com/office/powerpoint/2010/main" val="3342761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561109" y="-512330"/>
            <a:ext cx="10525125" cy="5635625"/>
          </a:xfrm>
        </p:spPr>
        <p:txBody>
          <a:bodyPr>
            <a:normAutofit/>
          </a:bodyPr>
          <a:lstStyle/>
          <a:p>
            <a:pPr algn="just">
              <a:lnSpc>
                <a:spcPct val="150000"/>
              </a:lnSpc>
              <a:buFont typeface="Arial" panose="020B0604020202020204" pitchFamily="34" charset="0"/>
              <a:buChar char="•"/>
            </a:pPr>
            <a:r>
              <a:rPr lang="en-US" dirty="0"/>
              <a:t>Now, digitization promises a universe of digitized apps and tangible resources that are anticipated to collaborate to enable the rapid development of new competences that will provide a competitive benefit and prepare the next generation of students with new employable capabilities [1].</a:t>
            </a:r>
          </a:p>
          <a:p>
            <a:pPr algn="just">
              <a:lnSpc>
                <a:spcPct val="150000"/>
              </a:lnSpc>
              <a:buFont typeface="Arial" panose="020B0604020202020204" pitchFamily="34" charset="0"/>
              <a:buChar char="•"/>
            </a:pPr>
            <a:r>
              <a:rPr lang="en-US" dirty="0"/>
              <a:t> The framework of the in progress suggested study is clearly defined and complete </a:t>
            </a:r>
            <a:r>
              <a:rPr lang="en-IN"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dirty="0"/>
              <a:t>The best part of the project is that it digitized everything on single click of a mouse, you can change everything from attendance to result. Hence, this project helps in modernization of old working system and provide a database to store large amount of information for future use.</a:t>
            </a:r>
          </a:p>
        </p:txBody>
      </p:sp>
    </p:spTree>
    <p:extLst>
      <p:ext uri="{BB962C8B-B14F-4D97-AF65-F5344CB8AC3E}">
        <p14:creationId xmlns:p14="http://schemas.microsoft.com/office/powerpoint/2010/main" val="42334685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377825"/>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167246" y="908483"/>
            <a:ext cx="10058400" cy="4022725"/>
          </a:xfrm>
        </p:spPr>
        <p:txBody>
          <a:bodyPr>
            <a:normAutofit/>
          </a:bodyPr>
          <a:lstStyle/>
          <a:p>
            <a:pPr algn="just">
              <a:lnSpc>
                <a:spcPct val="150000"/>
              </a:lnSpc>
              <a:buFont typeface="Arial" panose="020B0604020202020204" pitchFamily="34" charset="0"/>
              <a:buChar char="•"/>
            </a:pPr>
            <a:r>
              <a:rPr lang="en-US" sz="2800" b="1" dirty="0"/>
              <a:t>User Management Module </a:t>
            </a:r>
          </a:p>
          <a:p>
            <a:pPr algn="just">
              <a:lnSpc>
                <a:spcPct val="150000"/>
              </a:lnSpc>
              <a:buFont typeface="Arial" panose="020B0604020202020204" pitchFamily="34" charset="0"/>
              <a:buChar char="•"/>
            </a:pPr>
            <a:r>
              <a:rPr lang="en-US" sz="2800" b="1" dirty="0"/>
              <a:t>Performance Evaluation Module </a:t>
            </a:r>
          </a:p>
          <a:p>
            <a:pPr algn="just">
              <a:lnSpc>
                <a:spcPct val="150000"/>
              </a:lnSpc>
              <a:buFont typeface="Arial" panose="020B0604020202020204" pitchFamily="34" charset="0"/>
              <a:buChar char="•"/>
            </a:pPr>
            <a:r>
              <a:rPr lang="en-US" sz="2800" b="1" dirty="0"/>
              <a:t>Career Development Planning Module </a:t>
            </a:r>
          </a:p>
          <a:p>
            <a:pPr algn="just">
              <a:lnSpc>
                <a:spcPct val="150000"/>
              </a:lnSpc>
              <a:buFont typeface="Arial" panose="020B0604020202020204" pitchFamily="34" charset="0"/>
              <a:buChar char="•"/>
            </a:pPr>
            <a:r>
              <a:rPr lang="en-US" sz="2800" b="1" dirty="0"/>
              <a:t>Promotion and Tenure Module</a:t>
            </a:r>
          </a:p>
        </p:txBody>
      </p:sp>
    </p:spTree>
    <p:extLst>
      <p:ext uri="{BB962C8B-B14F-4D97-AF65-F5344CB8AC3E}">
        <p14:creationId xmlns:p14="http://schemas.microsoft.com/office/powerpoint/2010/main" val="29887384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228600" y="394855"/>
            <a:ext cx="10058400" cy="1449388"/>
          </a:xfrm>
        </p:spPr>
        <p:txBody>
          <a:bodyPr>
            <a:normAutofit fontScale="90000"/>
          </a:bodyPr>
          <a:lstStyle/>
          <a:p>
            <a:r>
              <a:rPr lang="en-US" sz="4400" b="1" dirty="0"/>
              <a:t>User Management Module</a:t>
            </a:r>
            <a:br>
              <a:rPr lang="en-US" sz="2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870094" y="0"/>
            <a:ext cx="9479251" cy="5133831"/>
          </a:xfrm>
        </p:spPr>
        <p:txBody>
          <a:bodyPr>
            <a:normAutofit/>
          </a:bodyPr>
          <a:lstStyle/>
          <a:p>
            <a:pPr algn="just">
              <a:lnSpc>
                <a:spcPct val="150000"/>
              </a:lnSpc>
              <a:buFont typeface="Arial" panose="020B0604020202020204" pitchFamily="34" charset="0"/>
              <a:buChar char="•"/>
            </a:pPr>
            <a:r>
              <a:rPr lang="en-US" b="1" dirty="0"/>
              <a:t>Role-Based Access Control</a:t>
            </a:r>
            <a:r>
              <a:rPr lang="en-US" dirty="0"/>
              <a:t>: Define user roles (faculty, administrators, department heads) and permissions.</a:t>
            </a:r>
          </a:p>
          <a:p>
            <a:pPr algn="just">
              <a:lnSpc>
                <a:spcPct val="150000"/>
              </a:lnSpc>
              <a:buFont typeface="Arial" panose="020B0604020202020204" pitchFamily="34" charset="0"/>
              <a:buChar char="•"/>
            </a:pPr>
            <a:r>
              <a:rPr lang="en-US" b="1" dirty="0"/>
              <a:t>Profile Management</a:t>
            </a:r>
            <a:r>
              <a:rPr lang="en-US" dirty="0"/>
              <a:t>: Allow faculty to create and update their profiles, including academic credentials, publications, and teaching evaluations.</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207818" y="307686"/>
            <a:ext cx="10058400" cy="1449388"/>
          </a:xfrm>
        </p:spPr>
        <p:txBody>
          <a:bodyPr>
            <a:normAutofit fontScale="90000"/>
          </a:bodyPr>
          <a:lstStyle/>
          <a:p>
            <a:r>
              <a:rPr lang="en-US" sz="4400" b="1" dirty="0"/>
              <a:t>Performance Evaluation Module</a:t>
            </a:r>
            <a:br>
              <a:rPr lang="en-US" sz="2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166524" y="0"/>
            <a:ext cx="9265948" cy="5435023"/>
          </a:xfrm>
        </p:spPr>
        <p:txBody>
          <a:bodyPr>
            <a:normAutofit/>
          </a:bodyPr>
          <a:lstStyle/>
          <a:p>
            <a:pPr algn="just">
              <a:lnSpc>
                <a:spcPct val="150000"/>
              </a:lnSpc>
              <a:buFont typeface="Arial" panose="020B0604020202020204" pitchFamily="34" charset="0"/>
              <a:buChar char="•"/>
            </a:pPr>
            <a:r>
              <a:rPr lang="en-US" b="1" dirty="0"/>
              <a:t>Evaluation Criteria Setup</a:t>
            </a:r>
            <a:r>
              <a:rPr lang="en-US" dirty="0"/>
              <a:t>: Administrators can define and update the criteria for performance evaluation, including teaching, research, and service.</a:t>
            </a:r>
          </a:p>
          <a:p>
            <a:pPr algn="just">
              <a:lnSpc>
                <a:spcPct val="150000"/>
              </a:lnSpc>
              <a:buFont typeface="Arial" panose="020B0604020202020204" pitchFamily="34" charset="0"/>
              <a:buChar char="•"/>
            </a:pPr>
            <a:r>
              <a:rPr lang="en-US" b="1" dirty="0"/>
              <a:t>Automated Evaluation Tools</a:t>
            </a:r>
            <a:r>
              <a:rPr lang="en-US" dirty="0"/>
              <a:t>: Tools for collecting data on faculty performance (e.g., student evaluations, peer reviews, research output).</a:t>
            </a:r>
          </a:p>
          <a:p>
            <a:pPr algn="just">
              <a:lnSpc>
                <a:spcPct val="150000"/>
              </a:lnSpc>
              <a:buFont typeface="Arial" panose="020B0604020202020204" pitchFamily="34" charset="0"/>
              <a:buChar char="•"/>
            </a:pPr>
            <a:r>
              <a:rPr lang="en-US" b="1" dirty="0"/>
              <a:t>Feedback and Reporting</a:t>
            </a:r>
            <a:r>
              <a:rPr lang="en-US" dirty="0"/>
              <a:t>: Generate performance reports and provide automated feedback to faculty.</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290946" y="255587"/>
            <a:ext cx="10058400" cy="1449388"/>
          </a:xfrm>
        </p:spPr>
        <p:txBody>
          <a:bodyPr>
            <a:normAutofit fontScale="90000"/>
          </a:bodyPr>
          <a:lstStyle/>
          <a:p>
            <a:r>
              <a:rPr lang="en-US" sz="4400" b="1" dirty="0"/>
              <a:t>Career Development Planning Module</a:t>
            </a:r>
            <a:br>
              <a:rPr lang="en-US" sz="2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184564" y="550717"/>
            <a:ext cx="8811491" cy="4738977"/>
          </a:xfrm>
        </p:spPr>
        <p:txBody>
          <a:bodyPr>
            <a:normAutofit/>
          </a:bodyPr>
          <a:lstStyle/>
          <a:p>
            <a:pPr algn="just">
              <a:lnSpc>
                <a:spcPct val="150000"/>
              </a:lnSpc>
              <a:buFont typeface="Arial" panose="020B0604020202020204" pitchFamily="34" charset="0"/>
              <a:buChar char="•"/>
            </a:pPr>
            <a:r>
              <a:rPr lang="en-US" b="1" dirty="0"/>
              <a:t>Goal Setting</a:t>
            </a:r>
            <a:r>
              <a:rPr lang="en-US" dirty="0"/>
              <a:t>: Enable faculty to set professional development goals aligned with institutional objectives.</a:t>
            </a:r>
          </a:p>
          <a:p>
            <a:pPr algn="just">
              <a:lnSpc>
                <a:spcPct val="150000"/>
              </a:lnSpc>
              <a:buFont typeface="Arial" panose="020B0604020202020204" pitchFamily="34" charset="0"/>
              <a:buChar char="•"/>
            </a:pPr>
            <a:r>
              <a:rPr lang="en-US" b="1" dirty="0"/>
              <a:t>Progress Tracking</a:t>
            </a:r>
            <a:r>
              <a:rPr lang="en-US" dirty="0"/>
              <a:t>: Track progress toward goals and milestones, providing alerts or reminders for upcoming deadlines.</a:t>
            </a:r>
          </a:p>
          <a:p>
            <a:pPr algn="just">
              <a:lnSpc>
                <a:spcPct val="150000"/>
              </a:lnSpc>
              <a:buFont typeface="Arial" panose="020B0604020202020204" pitchFamily="34" charset="0"/>
              <a:buChar char="•"/>
            </a:pPr>
            <a:r>
              <a:rPr lang="en-US" b="1" dirty="0"/>
              <a:t>Resource Recommendations</a:t>
            </a:r>
            <a:r>
              <a:rPr lang="en-US" dirty="0"/>
              <a:t>: Suggest training, workshops, and conferences based on individual goals and career paths.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127000" y="204498"/>
            <a:ext cx="10058400" cy="1449388"/>
          </a:xfrm>
        </p:spPr>
        <p:txBody>
          <a:bodyPr>
            <a:normAutofit fontScale="90000"/>
          </a:bodyPr>
          <a:lstStyle/>
          <a:p>
            <a:r>
              <a:rPr lang="en-US" sz="4400" b="1" dirty="0"/>
              <a:t>Promotion and Tenure Module</a:t>
            </a:r>
            <a:br>
              <a:rPr lang="en-US" sz="2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267691" y="394854"/>
            <a:ext cx="8749146" cy="4519468"/>
          </a:xfrm>
        </p:spPr>
        <p:txBody>
          <a:bodyPr>
            <a:normAutofit/>
          </a:bodyPr>
          <a:lstStyle/>
          <a:p>
            <a:pPr algn="just">
              <a:lnSpc>
                <a:spcPct val="150000"/>
              </a:lnSpc>
              <a:buFont typeface="Arial" panose="020B0604020202020204" pitchFamily="34" charset="0"/>
              <a:buChar char="•"/>
            </a:pPr>
            <a:r>
              <a:rPr lang="en-US" b="1" dirty="0"/>
              <a:t>Application Management</a:t>
            </a:r>
            <a:r>
              <a:rPr lang="en-US" dirty="0"/>
              <a:t>: Facilitate the submission and review process for promotion and tenure applications.</a:t>
            </a:r>
          </a:p>
          <a:p>
            <a:pPr algn="just">
              <a:lnSpc>
                <a:spcPct val="150000"/>
              </a:lnSpc>
              <a:buFont typeface="Arial" panose="020B0604020202020204" pitchFamily="34" charset="0"/>
              <a:buChar char="•"/>
            </a:pPr>
            <a:r>
              <a:rPr lang="en-US" b="1" dirty="0"/>
              <a:t>Document Management</a:t>
            </a:r>
            <a:r>
              <a:rPr lang="en-US" dirty="0"/>
              <a:t>: Centralize submission and review documents (e.g., CVs, teaching portfolios, research statements).</a:t>
            </a:r>
          </a:p>
          <a:p>
            <a:pPr algn="just">
              <a:lnSpc>
                <a:spcPct val="150000"/>
              </a:lnSpc>
              <a:buFont typeface="Arial" panose="020B0604020202020204" pitchFamily="34" charset="0"/>
              <a:buChar char="•"/>
            </a:pPr>
            <a:r>
              <a:rPr lang="en-US" b="1" dirty="0"/>
              <a:t>Timeline Tracking</a:t>
            </a:r>
            <a:r>
              <a:rPr lang="en-US" dirty="0"/>
              <a:t>: Provide a timeline for promotion and tenure processes, with automated notifications for important milestones.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301337" y="-180976"/>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535493" y="838777"/>
            <a:ext cx="9590088" cy="4491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97427" y="-371475"/>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645895" y="1077913"/>
            <a:ext cx="9161463" cy="4232275"/>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301336" y="-215900"/>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893619" y="1233488"/>
            <a:ext cx="10058400" cy="4022725"/>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176646" y="-283730"/>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675410" y="992981"/>
            <a:ext cx="10058400" cy="4872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561109" y="-242166"/>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818409" y="0"/>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976746" y="-262804"/>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392382" y="565583"/>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0" y="-460375"/>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301336" y="849023"/>
            <a:ext cx="11388436" cy="5541385"/>
          </a:xfrm>
        </p:spPr>
        <p:txBody>
          <a:bodyPr>
            <a:noAutofit/>
          </a:bodyPr>
          <a:lstStyle/>
          <a:p>
            <a:pPr algn="just">
              <a:lnSpc>
                <a:spcPct val="150000"/>
              </a:lnSpc>
              <a:buFont typeface="Arial" panose="020B0604020202020204" pitchFamily="34" charset="0"/>
              <a:buChar char="•"/>
            </a:pPr>
            <a:r>
              <a:rPr lang="en-US" dirty="0"/>
              <a:t>Even though smart education is happening everywhere, traditional university approach in delivering knowledge is still </a:t>
            </a:r>
            <a:r>
              <a:rPr lang="en-US" dirty="0" err="1"/>
              <a:t>centred</a:t>
            </a:r>
            <a:r>
              <a:rPr lang="en-US" dirty="0"/>
              <a:t> on a face-to-face or in-person method. E-learning and e-presence are actually required by global socioeconomic processes. Moving into a digital world, however, involves more than just online learning and changing environments.</a:t>
            </a:r>
          </a:p>
          <a:p>
            <a:pPr algn="just">
              <a:lnSpc>
                <a:spcPct val="150000"/>
              </a:lnSpc>
              <a:buFont typeface="Arial" panose="020B0604020202020204" pitchFamily="34" charset="0"/>
              <a:buChar char="•"/>
            </a:pPr>
            <a:r>
              <a:rPr lang="en-US" dirty="0"/>
              <a:t> This study provided a thorough investigation of the application of AI, ML and RPA to improve the efficacity and effectiveness of all that means academia. Even if artificial intelligence will not substitute individuals, its functioning may raise evident moral questions, such as whether someone outside the institution could manipulate the system and take control. There has been no clear solution shown by the research, but a set of guidelines and practices must be established.</a:t>
            </a:r>
          </a:p>
          <a:p>
            <a:pPr algn="just">
              <a:lnSpc>
                <a:spcPct val="150000"/>
              </a:lnSpc>
              <a:buFont typeface="Arial" panose="020B0604020202020204" pitchFamily="34" charset="0"/>
              <a:buChar char="•"/>
            </a:pPr>
            <a:r>
              <a:rPr lang="en-US" dirty="0"/>
              <a:t> The current research considers the growing ethical issues as well as other initiatives using artificial intelligence as a future consideration, as it offers a lot of potentials to expand the higher education system. Finally, the research consider that current developments of Intelligent Automation can create a more sustainable higher education system, helping them to manage more efficient their resources and take advantage of opportunities of e-learning and digital campus offers.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87</TotalTime>
  <Words>3636</Words>
  <Application>Microsoft Office PowerPoint</Application>
  <PresentationFormat>Widescreen</PresentationFormat>
  <Paragraphs>109</Paragraphs>
  <Slides>27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Arial</vt:lpstr>
      <vt:lpstr>Calibri</vt:lpstr>
      <vt:lpstr>Calibri Light</vt:lpstr>
      <vt:lpstr>Times New Roman</vt:lpstr>
      <vt:lpstr>Celestial</vt:lpstr>
      <vt:lpstr>PowerPoint Presentation</vt:lpstr>
      <vt:lpstr>Abstract</vt:lpstr>
      <vt:lpstr>PowerPoint Presentation</vt:lpstr>
      <vt:lpstr>PowerPoint Presentation</vt:lpstr>
      <vt:lpstr>PowerPoint Presentation</vt:lpstr>
      <vt:lpstr>PowerPoint Presentation</vt:lpstr>
      <vt:lpstr>PowerPoint Presentation</vt:lpstr>
      <vt:lpstr>PowerPoint Presentation</vt:lpstr>
      <vt:lpstr>Objective</vt:lpstr>
      <vt:lpstr>Existing System</vt:lpstr>
      <vt:lpstr>Disadvantage</vt:lpstr>
      <vt:lpstr>PROPOSED SYSTEM :</vt:lpstr>
      <vt:lpstr>Advantage</vt:lpstr>
      <vt:lpstr>Introduction</vt:lpstr>
      <vt:lpstr>PowerPoint Presentation</vt:lpstr>
      <vt:lpstr>MODULES</vt:lpstr>
      <vt:lpstr>User Management Module  </vt:lpstr>
      <vt:lpstr>Performance Evaluation Module  </vt:lpstr>
      <vt:lpstr>Career Development Planning Module  </vt:lpstr>
      <vt:lpstr>Promotion and Tenure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44</cp:revision>
  <dcterms:created xsi:type="dcterms:W3CDTF">2024-08-14T12:13:16Z</dcterms:created>
  <dcterms:modified xsi:type="dcterms:W3CDTF">2024-11-10T09:48:40Z</dcterms:modified>
</cp:coreProperties>
</file>