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7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0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46701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25236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77318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13424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29-10-2024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7891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82782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25160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84421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03394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84101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870749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5183769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7531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29-10-2024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556677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29-10-2024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41487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545123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31465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29-10-2024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765096647"/>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561109" y="2664815"/>
            <a:ext cx="11287991" cy="951222"/>
          </a:xfrm>
          <a:prstGeom prst="rect">
            <a:avLst/>
          </a:prstGeom>
          <a:noFill/>
        </p:spPr>
        <p:txBody>
          <a:bodyPr wrap="square">
            <a:spAutoFit/>
          </a:bodyPr>
          <a:lstStyle/>
          <a:p>
            <a:pPr algn="ctr"/>
            <a:r>
              <a:rPr lang="en-US" sz="2800" dirty="0">
                <a:latin typeface="Times New Roman" panose="02020603050405020304" pitchFamily="18" charset="0"/>
                <a:cs typeface="Times New Roman" panose="02020603050405020304" pitchFamily="18" charset="0"/>
              </a:rPr>
              <a:t>Develop Effective Career </a:t>
            </a:r>
            <a:r>
              <a:rPr lang="en-US" sz="2800" dirty="0" err="1">
                <a:latin typeface="Times New Roman" panose="02020603050405020304" pitchFamily="18" charset="0"/>
                <a:cs typeface="Times New Roman" panose="02020603050405020304" pitchFamily="18" charset="0"/>
              </a:rPr>
              <a:t>Counselling</a:t>
            </a:r>
            <a:r>
              <a:rPr lang="en-US" sz="2800" dirty="0">
                <a:latin typeface="Times New Roman" panose="02020603050405020304" pitchFamily="18" charset="0"/>
                <a:cs typeface="Times New Roman" panose="02020603050405020304" pitchFamily="18" charset="0"/>
              </a:rPr>
              <a:t> and Guidance Programs in Schools to Enhance Student Career Choices</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05245" y="1280823"/>
            <a:ext cx="11065887" cy="531740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A lack of adequate career </a:t>
            </a:r>
            <a:r>
              <a:rPr lang="en-US" sz="1800" dirty="0" err="1">
                <a:latin typeface="Times New Roman" panose="02020603050405020304" pitchFamily="18" charset="0"/>
                <a:cs typeface="Times New Roman" panose="02020603050405020304" pitchFamily="18" charset="0"/>
              </a:rPr>
              <a:t>counselling</a:t>
            </a:r>
            <a:r>
              <a:rPr lang="en-US" sz="1800" dirty="0">
                <a:latin typeface="Times New Roman" panose="02020603050405020304" pitchFamily="18" charset="0"/>
                <a:cs typeface="Times New Roman" panose="02020603050405020304" pitchFamily="18" charset="0"/>
              </a:rPr>
              <a:t> and guidance in schools contributes to poor career choices among students, leading to mismatched skills, job dissatisfaction, and unemployment. In India, many students and their families are unaware of the diverse career opportunities available, often leading to choices based on limited information or societal pressure.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Effective career counselling and guidance are essential for helping students make informed decisions about their futures and aligning their education with their career aspirations. The National Education Policy (NEP) 2020 emphasizes the need for holistic education, which includes providing students with the guidance necessary to make informed career choices.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Description: The proposed solution focuses on implementing comprehensive career counselling and guidance programs in schools. This includes training career counsellors, developing resources and tools for career exploration, and integrating career guidance into the school curriculum.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B6C824-4830-7120-9951-08F319B385B7}"/>
              </a:ext>
            </a:extLst>
          </p:cNvPr>
          <p:cNvSpPr>
            <a:spLocks noGrp="1"/>
          </p:cNvSpPr>
          <p:nvPr>
            <p:ph idx="4294967295"/>
          </p:nvPr>
        </p:nvSpPr>
        <p:spPr>
          <a:xfrm>
            <a:off x="228600" y="489455"/>
            <a:ext cx="10286999" cy="5610009"/>
          </a:xfrm>
        </p:spPr>
        <p:txBody>
          <a:bodyPr>
            <a:noAutofit/>
          </a:bodyPr>
          <a:lstStyle/>
          <a:p>
            <a:pPr algn="just">
              <a:lnSpc>
                <a:spcPct val="170000"/>
              </a:lnSpc>
            </a:pPr>
            <a:r>
              <a:rPr lang="en-US" sz="1800" dirty="0">
                <a:latin typeface="Times New Roman" panose="02020603050405020304" pitchFamily="18" charset="0"/>
                <a:cs typeface="Times New Roman" panose="02020603050405020304" pitchFamily="18" charset="0"/>
              </a:rPr>
              <a:t>Programs should provide personalized counselling sessions, workshops, and access to information on various career paths and educational requirements. Additionally, leveraging technology to create interactive platforms for career exploration can enhance student engagement and awareness. </a:t>
            </a:r>
          </a:p>
          <a:p>
            <a:pPr algn="just">
              <a:lnSpc>
                <a:spcPct val="170000"/>
              </a:lnSpc>
            </a:pPr>
            <a:r>
              <a:rPr lang="en-US" sz="1800" dirty="0">
                <a:latin typeface="Times New Roman" panose="02020603050405020304" pitchFamily="18" charset="0"/>
                <a:cs typeface="Times New Roman" panose="02020603050405020304" pitchFamily="18" charset="0"/>
              </a:rPr>
              <a:t>These initiatives align with NEP 2020's vision of equipping students with the knowledge and skills to pursue their career aspirations. Innovative Solutions: a) AI-Powered Career Guidance Platforms: Develop AI-driven platforms that provide personalized career advice based on students' interests, strengths, and market trends. </a:t>
            </a:r>
          </a:p>
          <a:p>
            <a:pPr algn="just">
              <a:lnSpc>
                <a:spcPct val="170000"/>
              </a:lnSpc>
            </a:pPr>
            <a:r>
              <a:rPr lang="en-US" sz="1800" dirty="0">
                <a:latin typeface="Times New Roman" panose="02020603050405020304" pitchFamily="18" charset="0"/>
                <a:cs typeface="Times New Roman" panose="02020603050405020304" pitchFamily="18" charset="0"/>
              </a:rPr>
              <a:t>b) Career Mentorship Programs: Establish mentorship programs where students can receive guidance and support from professionals in their fields of interest. c) Interactive Career Exploration Tools: Create digital tools and apps that allow students to explore different careers through virtual simulations, videos, and interactive content. </a:t>
            </a:r>
          </a:p>
        </p:txBody>
      </p:sp>
    </p:spTree>
    <p:extLst>
      <p:ext uri="{BB962C8B-B14F-4D97-AF65-F5344CB8AC3E}">
        <p14:creationId xmlns:p14="http://schemas.microsoft.com/office/powerpoint/2010/main" val="2724174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4D4CF2-4667-1C1A-939C-1DF079CFA13A}"/>
              </a:ext>
            </a:extLst>
          </p:cNvPr>
          <p:cNvSpPr>
            <a:spLocks noGrp="1"/>
          </p:cNvSpPr>
          <p:nvPr>
            <p:ph idx="4294967295"/>
          </p:nvPr>
        </p:nvSpPr>
        <p:spPr>
          <a:xfrm>
            <a:off x="737754" y="375156"/>
            <a:ext cx="8947150" cy="4195762"/>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d) Comprehensive Career Resource Portals: Develop online portals with extensive resources on career options, required skills, educational pathways, and job market trends.</a:t>
            </a:r>
          </a:p>
          <a:p>
            <a:pPr algn="just">
              <a:lnSpc>
                <a:spcPct val="150000"/>
              </a:lnSpc>
            </a:pPr>
            <a:r>
              <a:rPr lang="en-US" sz="1800" dirty="0">
                <a:latin typeface="Times New Roman" panose="02020603050405020304" pitchFamily="18" charset="0"/>
                <a:cs typeface="Times New Roman" panose="02020603050405020304" pitchFamily="18" charset="0"/>
              </a:rPr>
              <a:t> By implementing these innovative solutions, we aim to improve career counselling and guidance in schools, helping students make informed career choices that align with their interests and the demands of the job market. This approach supports NEP 2020's goal of providing holistic and relevant education to all students.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276374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0"/>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194954" y="1097540"/>
            <a:ext cx="8651875" cy="43465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examine the status of guidance and counseling practices in selected schools in Temeke municipality.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investigate the challenges facing selected secondary schools in Temeke municipality in the provision of guidance and counseling practices.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examine measures for improving the provision of guidance and counseling practices towards student career development in secondary schools in Temeke Municipality.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0"/>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290945" y="1160896"/>
            <a:ext cx="11402292" cy="547889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Guidelines also suggest that a male and female teacher should be selected as the guidance-counselor, and the selected teacher should have a reduced workload to be effective in carrying out guidance and counseling activities. In relation to that, a teacher-counselor should use forms attached with this Circular when G&amp;C is carried out in a school.</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One of the objectives of the G&amp;C in education is to seek solutions of challenges facing students(Vishala, 2012). Guidance and counseling in schools seek solutions and solve teaching and learning problems among students. They are crucial aspect when educationalists consider personality development of students.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Schooling age is a critical stage which needs close supervision and monitoring not only to nurture talents but also to solve adolescence challenges such as delinquency. Guidance and counseling can protect students from absenteeism, truancy, drug addiction, early sex, and unrest.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Temeke has school leavers who cannot value self-employment even if this is a national problem. Urban places like Temeke are expected to have youths who use their talents, those nurtured from schools to earn their living independently.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72736" y="-29080"/>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581891" y="1097540"/>
            <a:ext cx="10816936" cy="5407169"/>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Funding Issues:</a:t>
            </a:r>
            <a:r>
              <a:rPr lang="en-US" sz="1800" dirty="0">
                <a:latin typeface="Times New Roman" panose="02020603050405020304" pitchFamily="18" charset="0"/>
                <a:cs typeface="Times New Roman" panose="02020603050405020304" pitchFamily="18" charset="0"/>
              </a:rPr>
              <a:t> Many schools face budget limitations, making it difficult to allocate sufficient funds for career counseling programs, including hiring qualified counselors and purchasing resources.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Disparities Among Schools:</a:t>
            </a:r>
            <a:r>
              <a:rPr lang="en-US" sz="1800" dirty="0">
                <a:latin typeface="Times New Roman" panose="02020603050405020304" pitchFamily="18" charset="0"/>
                <a:cs typeface="Times New Roman" panose="02020603050405020304" pitchFamily="18" charset="0"/>
              </a:rPr>
              <a:t> Not all schools have equal access to career counseling services, leading to discrepancies in the quality of guidance students receive based on their socio-economic status or geographic location.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Lack of Specialized Knowledge:</a:t>
            </a:r>
            <a:r>
              <a:rPr lang="en-US" sz="1800" dirty="0">
                <a:latin typeface="Times New Roman" panose="02020603050405020304" pitchFamily="18" charset="0"/>
                <a:cs typeface="Times New Roman" panose="02020603050405020304" pitchFamily="18" charset="0"/>
              </a:rPr>
              <a:t> Counselors may not have up-to-date knowledge about various career options or the skills required in the modern job market, limiting the effectiveness of their guidance.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Low Participation Rates:</a:t>
            </a:r>
            <a:r>
              <a:rPr lang="en-US" sz="1800" dirty="0">
                <a:latin typeface="Times New Roman" panose="02020603050405020304" pitchFamily="18" charset="0"/>
                <a:cs typeface="Times New Roman" panose="02020603050405020304" pitchFamily="18" charset="0"/>
              </a:rPr>
              <a:t> Students may not see the value in career counseling, leading to low engagement and participation in the programs.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Difficulty in Measuring Success:</a:t>
            </a:r>
            <a:r>
              <a:rPr lang="en-US" sz="1800" dirty="0">
                <a:latin typeface="Times New Roman" panose="02020603050405020304" pitchFamily="18" charset="0"/>
                <a:cs typeface="Times New Roman" panose="02020603050405020304" pitchFamily="18" charset="0"/>
              </a:rPr>
              <a:t> Evaluating the effectiveness of career counseling programs can be challenging, making it hard to determine their impact on student outcomes.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35082" y="0"/>
            <a:ext cx="10058400" cy="1449388"/>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365413" y="1078921"/>
            <a:ext cx="11461173" cy="5592043"/>
          </a:xfrm>
        </p:spPr>
        <p:txBody>
          <a:bodyPr>
            <a:normAutofit fontScale="85000" lnSpcReduction="10000"/>
          </a:bodyPr>
          <a:lstStyle/>
          <a:p>
            <a:pPr algn="just">
              <a:lnSpc>
                <a:spcPct val="160000"/>
              </a:lnSpc>
            </a:pPr>
            <a:r>
              <a:rPr lang="en-US" sz="2100" dirty="0">
                <a:latin typeface="Times New Roman" panose="02020603050405020304" pitchFamily="18" charset="0"/>
                <a:cs typeface="Times New Roman" panose="02020603050405020304" pitchFamily="18" charset="0"/>
              </a:rPr>
              <a:t>This system will consist of a </a:t>
            </a:r>
            <a:r>
              <a:rPr lang="en-US" sz="2100" b="1" dirty="0">
                <a:latin typeface="Times New Roman" panose="02020603050405020304" pitchFamily="18" charset="0"/>
                <a:cs typeface="Times New Roman" panose="02020603050405020304" pitchFamily="18" charset="0"/>
              </a:rPr>
              <a:t>Career Exploration Module</a:t>
            </a:r>
            <a:r>
              <a:rPr lang="en-US" sz="2100" dirty="0">
                <a:latin typeface="Times New Roman" panose="02020603050405020304" pitchFamily="18" charset="0"/>
                <a:cs typeface="Times New Roman" panose="02020603050405020304" pitchFamily="18" charset="0"/>
              </a:rPr>
              <a:t>, where students engage in workshops and utilize assessment tools to identify their interests and strengths, and a </a:t>
            </a:r>
            <a:r>
              <a:rPr lang="en-US" sz="2100" b="1" dirty="0">
                <a:latin typeface="Times New Roman" panose="02020603050405020304" pitchFamily="18" charset="0"/>
                <a:cs typeface="Times New Roman" panose="02020603050405020304" pitchFamily="18" charset="0"/>
              </a:rPr>
              <a:t>Skills and Competencies Development Module</a:t>
            </a:r>
            <a:r>
              <a:rPr lang="en-US" sz="2100" dirty="0">
                <a:latin typeface="Times New Roman" panose="02020603050405020304" pitchFamily="18" charset="0"/>
                <a:cs typeface="Times New Roman" panose="02020603050405020304" pitchFamily="18" charset="0"/>
              </a:rPr>
              <a:t> that equips them with essential job-related skills such as resume writing and interview preparation. </a:t>
            </a:r>
          </a:p>
          <a:p>
            <a:pPr algn="just">
              <a:lnSpc>
                <a:spcPct val="160000"/>
              </a:lnSpc>
            </a:pPr>
            <a:r>
              <a:rPr lang="en-US" sz="2100" dirty="0">
                <a:latin typeface="Times New Roman" panose="02020603050405020304" pitchFamily="18" charset="0"/>
                <a:cs typeface="Times New Roman" panose="02020603050405020304" pitchFamily="18" charset="0"/>
              </a:rPr>
              <a:t>Additionally, the </a:t>
            </a:r>
            <a:r>
              <a:rPr lang="en-US" sz="2100" b="1" dirty="0">
                <a:latin typeface="Times New Roman" panose="02020603050405020304" pitchFamily="18" charset="0"/>
                <a:cs typeface="Times New Roman" panose="02020603050405020304" pitchFamily="18" charset="0"/>
              </a:rPr>
              <a:t>Post-Secondary Education and Training Module</a:t>
            </a:r>
            <a:r>
              <a:rPr lang="en-US" sz="2100" dirty="0">
                <a:latin typeface="Times New Roman" panose="02020603050405020304" pitchFamily="18" charset="0"/>
                <a:cs typeface="Times New Roman" panose="02020603050405020304" pitchFamily="18" charset="0"/>
              </a:rPr>
              <a:t> will provide insights into various educational pathways, including vocational training and college options, supported by information sessions on financial aid and application processes.</a:t>
            </a:r>
          </a:p>
          <a:p>
            <a:pPr algn="just">
              <a:lnSpc>
                <a:spcPct val="160000"/>
              </a:lnSpc>
            </a:pPr>
            <a:r>
              <a:rPr lang="en-US" sz="2100" dirty="0">
                <a:latin typeface="Times New Roman" panose="02020603050405020304" pitchFamily="18" charset="0"/>
                <a:cs typeface="Times New Roman" panose="02020603050405020304" pitchFamily="18" charset="0"/>
              </a:rPr>
              <a:t>The program will also incorporate a </a:t>
            </a:r>
            <a:r>
              <a:rPr lang="en-US" sz="2100" b="1" dirty="0">
                <a:latin typeface="Times New Roman" panose="02020603050405020304" pitchFamily="18" charset="0"/>
                <a:cs typeface="Times New Roman" panose="02020603050405020304" pitchFamily="18" charset="0"/>
              </a:rPr>
              <a:t>Labor Market Awareness Module</a:t>
            </a:r>
            <a:r>
              <a:rPr lang="en-US" sz="2100" dirty="0">
                <a:latin typeface="Times New Roman" panose="02020603050405020304" pitchFamily="18" charset="0"/>
                <a:cs typeface="Times New Roman" panose="02020603050405020304" pitchFamily="18" charset="0"/>
              </a:rPr>
              <a:t>, informing students about current employment trends and in-demand careers, allowing them to make informed decisions based on data-driven insights. </a:t>
            </a:r>
          </a:p>
          <a:p>
            <a:pPr algn="just">
              <a:lnSpc>
                <a:spcPct val="160000"/>
              </a:lnSpc>
            </a:pPr>
            <a:r>
              <a:rPr lang="en-US" sz="2100" dirty="0">
                <a:latin typeface="Times New Roman" panose="02020603050405020304" pitchFamily="18" charset="0"/>
                <a:cs typeface="Times New Roman" panose="02020603050405020304" pitchFamily="18" charset="0"/>
              </a:rPr>
              <a:t>To encourage personal growth, a </a:t>
            </a:r>
            <a:r>
              <a:rPr lang="en-US" sz="2100" b="1" dirty="0">
                <a:latin typeface="Times New Roman" panose="02020603050405020304" pitchFamily="18" charset="0"/>
                <a:cs typeface="Times New Roman" panose="02020603050405020304" pitchFamily="18" charset="0"/>
              </a:rPr>
              <a:t>Personal Development and Goal Setting Module</a:t>
            </a:r>
            <a:r>
              <a:rPr lang="en-US" sz="2100" dirty="0">
                <a:latin typeface="Times New Roman" panose="02020603050405020304" pitchFamily="18" charset="0"/>
                <a:cs typeface="Times New Roman" panose="02020603050405020304" pitchFamily="18" charset="0"/>
              </a:rPr>
              <a:t> will guide students in setting SMART goals and creating individualized career action plans. Furthermore, a </a:t>
            </a:r>
            <a:r>
              <a:rPr lang="en-US" sz="2100" b="1" dirty="0">
                <a:latin typeface="Times New Roman" panose="02020603050405020304" pitchFamily="18" charset="0"/>
                <a:cs typeface="Times New Roman" panose="02020603050405020304" pitchFamily="18" charset="0"/>
              </a:rPr>
              <a:t>Networking and Professional Skills Module</a:t>
            </a:r>
            <a:r>
              <a:rPr lang="en-US" sz="2100" dirty="0">
                <a:latin typeface="Times New Roman" panose="02020603050405020304" pitchFamily="18" charset="0"/>
                <a:cs typeface="Times New Roman" panose="02020603050405020304" pitchFamily="18" charset="0"/>
              </a:rPr>
              <a:t> will teach the importance of networking, providing opportunities to connect with local professionals through career fairs and mentorship programs.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131907"/>
            <a:ext cx="10058400" cy="1449388"/>
          </a:xfrm>
        </p:spPr>
        <p:txBody>
          <a:bodyPr/>
          <a:lstStyle/>
          <a:p>
            <a:r>
              <a:rPr lang="en-US" dirty="0"/>
              <a:t>Advantage</a:t>
            </a:r>
            <a:br>
              <a:rPr lang="en-US" dirty="0"/>
            </a:b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495300" y="1150361"/>
            <a:ext cx="11201400" cy="5707639"/>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Comprehensive Career Information:</a:t>
            </a:r>
            <a:r>
              <a:rPr lang="en-US" sz="1800" dirty="0">
                <a:latin typeface="Times New Roman" panose="02020603050405020304" pitchFamily="18" charset="0"/>
                <a:cs typeface="Times New Roman" panose="02020603050405020304" pitchFamily="18" charset="0"/>
              </a:rPr>
              <a:t> Career counseling provides students with valuable information about various career paths, educational requirements, and job market trends, enabling them to make informed decisions about their futures.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Skill Development:</a:t>
            </a:r>
            <a:r>
              <a:rPr lang="en-US" sz="1800" dirty="0">
                <a:latin typeface="Times New Roman" panose="02020603050405020304" pitchFamily="18" charset="0"/>
                <a:cs typeface="Times New Roman" panose="02020603050405020304" pitchFamily="18" charset="0"/>
              </a:rPr>
              <a:t> Programs can focus on developing essential skills such as resume writing, interview techniques, and networking, preparing students for the job market.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Tailored Support:</a:t>
            </a:r>
            <a:r>
              <a:rPr lang="en-US" sz="1800" dirty="0">
                <a:latin typeface="Times New Roman" panose="02020603050405020304" pitchFamily="18" charset="0"/>
                <a:cs typeface="Times New Roman" panose="02020603050405020304" pitchFamily="18" charset="0"/>
              </a:rPr>
              <a:t> Individual counseling sessions allow for personalized guidance that considers each student's unique background, aspirations, and challenges.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Link Between Career Goals and Academics:</a:t>
            </a:r>
            <a:r>
              <a:rPr lang="en-US" sz="1800" dirty="0">
                <a:latin typeface="Times New Roman" panose="02020603050405020304" pitchFamily="18" charset="0"/>
                <a:cs typeface="Times New Roman" panose="02020603050405020304" pitchFamily="18" charset="0"/>
              </a:rPr>
              <a:t> Career counseling can help students understand how their academic performance affects their career prospects, motivating them to achieve better grades.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Support for At-Risk Students:</a:t>
            </a:r>
            <a:r>
              <a:rPr lang="en-US" sz="1800" dirty="0">
                <a:latin typeface="Times New Roman" panose="02020603050405020304" pitchFamily="18" charset="0"/>
                <a:cs typeface="Times New Roman" panose="02020603050405020304" pitchFamily="18" charset="0"/>
              </a:rPr>
              <a:t> Effective career guidance can help at-risk students find relevant pathways that keep them engaged in school, thereby reducing dropout rates.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0"/>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80555" y="1070263"/>
            <a:ext cx="11398827" cy="5590309"/>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Career guidance helps us to reflect on our interests, ambitions, abilities, qualifications, etc. It helps us to understand the product market and education system and relate this to how we know about ourselves.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Overall, career guidance trying to teach us to plan and make decisions about work and learning. Career guidance is given to us information about the product market and about educational opportunities more accessible by organizing it, systematizing it, and making it available when and where we need it.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its contemporary forms, career guidance elicited upon a number of disciplines, like education, sociology, psychology, and </a:t>
            </a:r>
            <a:r>
              <a:rPr lang="en-US" sz="1800" dirty="0" err="1">
                <a:latin typeface="Times New Roman" panose="02020603050405020304" pitchFamily="18" charset="0"/>
                <a:cs typeface="Times New Roman" panose="02020603050405020304" pitchFamily="18" charset="0"/>
              </a:rPr>
              <a:t>labour</a:t>
            </a:r>
            <a:r>
              <a:rPr lang="en-US" sz="1800" dirty="0">
                <a:latin typeface="Times New Roman" panose="02020603050405020304" pitchFamily="18" charset="0"/>
                <a:cs typeface="Times New Roman" panose="02020603050405020304" pitchFamily="18" charset="0"/>
              </a:rPr>
              <a:t> economics, etc.</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Today in most countries, career guidance is provided by people with a very wide range for training and academic qualifications. But here some are specialists, some are not and some are very extensive and expensive training. This type of career guidance training </a:t>
            </a:r>
            <a:r>
              <a:rPr lang="en-US" sz="1800" dirty="0" err="1">
                <a:latin typeface="Times New Roman" panose="02020603050405020304" pitchFamily="18" charset="0"/>
                <a:cs typeface="Times New Roman" panose="02020603050405020304" pitchFamily="18" charset="0"/>
              </a:rPr>
              <a:t>programmes</a:t>
            </a:r>
            <a:r>
              <a:rPr lang="en-US" sz="1800" dirty="0">
                <a:latin typeface="Times New Roman" panose="02020603050405020304" pitchFamily="18" charset="0"/>
                <a:cs typeface="Times New Roman" panose="02020603050405020304" pitchFamily="18" charset="0"/>
              </a:rPr>
              <a:t> is still heavily based upon developing skills with help in one-to-one interviews.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 the other side, psychological testing is now received to reduced emphasis in many countries as counselling theories have moved from the practitioner as an expert and as facilitators of individual choice and development.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83127" y="1108653"/>
            <a:ext cx="11242964" cy="565583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Students must be able to see who they really are, including their physical, behavioral, and cognitive strengths and weaknesses, and understand their interests and talents, so that students can easily plan, choose, and make career decisions. When faced with the career process of choosing a particular major, students must be able to choose the right career path.</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Students who choose careers according to their abilities and interests often have clear life goals (Lent &amp; Brown, 2019: </a:t>
            </a:r>
            <a:r>
              <a:rPr lang="en-US" sz="1800" dirty="0" err="1">
                <a:latin typeface="Times New Roman" panose="02020603050405020304" pitchFamily="18" charset="0"/>
                <a:cs typeface="Times New Roman" panose="02020603050405020304" pitchFamily="18" charset="0"/>
              </a:rPr>
              <a:t>Orishev</a:t>
            </a:r>
            <a:r>
              <a:rPr lang="en-US" sz="1800" dirty="0">
                <a:latin typeface="Times New Roman" panose="02020603050405020304" pitchFamily="18" charset="0"/>
                <a:cs typeface="Times New Roman" panose="02020603050405020304" pitchFamily="18" charset="0"/>
              </a:rPr>
              <a:t> &amp; </a:t>
            </a:r>
            <a:r>
              <a:rPr lang="en-US" sz="1800" dirty="0" err="1">
                <a:latin typeface="Times New Roman" panose="02020603050405020304" pitchFamily="18" charset="0"/>
                <a:cs typeface="Times New Roman" panose="02020603050405020304" pitchFamily="18" charset="0"/>
              </a:rPr>
              <a:t>Burkhonov</a:t>
            </a:r>
            <a:r>
              <a:rPr lang="en-US" sz="1800" dirty="0">
                <a:latin typeface="Times New Roman" panose="02020603050405020304" pitchFamily="18" charset="0"/>
                <a:cs typeface="Times New Roman" panose="02020603050405020304" pitchFamily="18" charset="0"/>
              </a:rPr>
              <a:t>, 2021), so they can be filled with enthusiasm, seriousness and motivation to learn, and always strive to develop their knowledge and skills in their chosen career. Therefore, special attention should be paid to career maturity to prepare for the future.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One of them is by providing guidance and counseling service plans in schools. The existence of school guidance and counseling services, in addition to helping students solve problems, guidance and counseling services also provide services that aim to develop career maturity.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0"/>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697182" y="1230602"/>
            <a:ext cx="10058400" cy="4022725"/>
          </a:xfrm>
        </p:spPr>
        <p:txBody>
          <a:bodyPr>
            <a:normAutofit/>
          </a:bodyPr>
          <a:lstStyle/>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Informed Decision-Making</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Increased Career Readiness</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Personalized Guidance</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Improved Academic Performance</a:t>
            </a: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55863" y="235959"/>
            <a:ext cx="10058400" cy="1449388"/>
          </a:xfrm>
        </p:spPr>
        <p:txBody>
          <a:bodyPr/>
          <a:lstStyle/>
          <a:p>
            <a:r>
              <a:rPr lang="en-US" sz="4000" b="1" dirty="0"/>
              <a:t>Informed Decision-Making</a:t>
            </a:r>
            <a:br>
              <a:rPr lang="en-US"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233778" y="1378960"/>
            <a:ext cx="9572768" cy="5905067"/>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Comprehensive Career Information:</a:t>
            </a:r>
            <a:r>
              <a:rPr lang="en-US" sz="1800" dirty="0">
                <a:latin typeface="Times New Roman" panose="02020603050405020304" pitchFamily="18" charset="0"/>
                <a:cs typeface="Times New Roman" panose="02020603050405020304" pitchFamily="18" charset="0"/>
              </a:rPr>
              <a:t> Career counseling provides students with valuable information about various career paths, educational requirements, and job market trends, enabling them to make informed decisions about their futures.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Assessment of Skills and Interests:</a:t>
            </a:r>
            <a:r>
              <a:rPr lang="en-US" sz="1800" dirty="0">
                <a:latin typeface="Times New Roman" panose="02020603050405020304" pitchFamily="18" charset="0"/>
                <a:cs typeface="Times New Roman" panose="02020603050405020304" pitchFamily="18" charset="0"/>
              </a:rPr>
              <a:t> Counselors can help students identify their strengths, interests, and values, which can guide them toward careers that align with their personal attributes.</a:t>
            </a: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0"/>
            <a:ext cx="10058400" cy="1449388"/>
          </a:xfrm>
        </p:spPr>
        <p:txBody>
          <a:bodyPr/>
          <a:lstStyle/>
          <a:p>
            <a:r>
              <a:rPr lang="en-US" sz="4000" b="1" dirty="0"/>
              <a:t>Increased Career Readiness</a:t>
            </a:r>
            <a:br>
              <a:rPr lang="en-US"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227499" y="1059873"/>
            <a:ext cx="9038720" cy="5652655"/>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Skill Development:</a:t>
            </a:r>
            <a:r>
              <a:rPr lang="en-US" sz="1800" dirty="0">
                <a:latin typeface="Times New Roman" panose="02020603050405020304" pitchFamily="18" charset="0"/>
                <a:cs typeface="Times New Roman" panose="02020603050405020304" pitchFamily="18" charset="0"/>
              </a:rPr>
              <a:t> Programs can focus on developing essential skills such as resume writing, interview techniques, and networking, preparing students for the job market.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Understanding of Labor Market:</a:t>
            </a:r>
            <a:r>
              <a:rPr lang="en-US" sz="1800" dirty="0">
                <a:latin typeface="Times New Roman" panose="02020603050405020304" pitchFamily="18" charset="0"/>
                <a:cs typeface="Times New Roman" panose="02020603050405020304" pitchFamily="18" charset="0"/>
              </a:rPr>
              <a:t> Students gain insights into the current job market, including in-demand careers, which can inform their educational choices and career aspirations.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79375" y="0"/>
            <a:ext cx="10058400" cy="1449388"/>
          </a:xfrm>
        </p:spPr>
        <p:txBody>
          <a:bodyPr/>
          <a:lstStyle/>
          <a:p>
            <a:r>
              <a:rPr lang="en-US" sz="4000" b="1" dirty="0"/>
              <a:t>Personalized Guidance</a:t>
            </a:r>
            <a:br>
              <a:rPr lang="en-US" sz="40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243157" y="820882"/>
            <a:ext cx="8894618" cy="5580640"/>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Tailored Support:</a:t>
            </a:r>
            <a:r>
              <a:rPr lang="en-US" sz="1800" dirty="0">
                <a:latin typeface="Times New Roman" panose="02020603050405020304" pitchFamily="18" charset="0"/>
                <a:cs typeface="Times New Roman" panose="02020603050405020304" pitchFamily="18" charset="0"/>
              </a:rPr>
              <a:t> Individual counseling sessions allow for personalized guidance that considers each student's unique background, aspirations, and challenges.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Addressing Diverse Needs:</a:t>
            </a:r>
            <a:r>
              <a:rPr lang="en-US" sz="1800" dirty="0">
                <a:latin typeface="Times New Roman" panose="02020603050405020304" pitchFamily="18" charset="0"/>
                <a:cs typeface="Times New Roman" panose="02020603050405020304" pitchFamily="18" charset="0"/>
              </a:rPr>
              <a:t> Effective programs can cater to the diverse needs of students, including those with disabilities, those from different cultural backgrounds, and those pursuing vocational training.</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41564" y="17463"/>
            <a:ext cx="10058400" cy="1449388"/>
          </a:xfrm>
        </p:spPr>
        <p:txBody>
          <a:bodyPr/>
          <a:lstStyle/>
          <a:p>
            <a:r>
              <a:rPr lang="en-US" sz="4000" b="1" dirty="0"/>
              <a:t>Improved Academic Performance</a:t>
            </a:r>
            <a:br>
              <a:rPr lang="en-US"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589810" y="1101436"/>
            <a:ext cx="8395854" cy="4862368"/>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Link Between Career Goals and Academics:</a:t>
            </a:r>
            <a:r>
              <a:rPr lang="en-US" sz="1800" dirty="0">
                <a:latin typeface="Times New Roman" panose="02020603050405020304" pitchFamily="18" charset="0"/>
                <a:cs typeface="Times New Roman" panose="02020603050405020304" pitchFamily="18" charset="0"/>
              </a:rPr>
              <a:t> Career counseling can help students understand how their academic performance affects their career prospects, motivating them to achieve better grades.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Engagement in Learning:</a:t>
            </a:r>
            <a:r>
              <a:rPr lang="en-US" sz="1800" dirty="0">
                <a:latin typeface="Times New Roman" panose="02020603050405020304" pitchFamily="18" charset="0"/>
                <a:cs typeface="Times New Roman" panose="02020603050405020304" pitchFamily="18" charset="0"/>
              </a:rPr>
              <a:t> When students see a clear connection between their studies and future careers, they may become more engaged and invested in their education.</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0" y="0"/>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520267" y="1077768"/>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0" y="0"/>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448468" y="901268"/>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0" y="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561109" y="1036061"/>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0" y="5476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436418" y="1144154"/>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290946" y="264319"/>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852054" y="677285"/>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11727" y="13205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278082" y="1022783"/>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0"/>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509155" y="1223096"/>
            <a:ext cx="10744200" cy="5292003"/>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So, it is significant challenges for changing the conventional system to modern career guidance service for helping people to decide courses or a good job, through the broader development of career guidance management skills.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educational institutions, it means to build a good career education in the curriculum and linking it with students‟ overall developments. Some countries already have integrated it with school core subjects. Where career guidance and educational service remains concentration around the last or end of compulsory schooling.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school levels‟ secondary and tertiary education, these career services focus on immediate choice for wider decision making and personal development. We know this service is very complex in making career guidance more available to adulthood. But Career Guidance is very much effective to our career achievement and as well as life achievement if it became starting in our institutions.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169</TotalTime>
  <Words>2465</Words>
  <Application>Microsoft Office PowerPoint</Application>
  <PresentationFormat>Widescreen</PresentationFormat>
  <Paragraphs>89</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Century Gothic</vt:lpstr>
      <vt:lpstr>Times New Roman</vt:lpstr>
      <vt:lpstr>Wingdings 3</vt:lpstr>
      <vt:lpstr>Ion</vt:lpstr>
      <vt:lpstr>PowerPoint Presentation</vt:lpstr>
      <vt:lpstr>Abstract</vt:lpstr>
      <vt:lpstr>PowerPoint Presentation</vt:lpstr>
      <vt:lpstr>PowerPoint Presentation</vt:lpstr>
      <vt:lpstr>Objective</vt:lpstr>
      <vt:lpstr>Existing System</vt:lpstr>
      <vt:lpstr>Disadvantage</vt:lpstr>
      <vt:lpstr>PROPOSED SYSTEM :</vt:lpstr>
      <vt:lpstr>Advantage </vt:lpstr>
      <vt:lpstr>Introduction</vt:lpstr>
      <vt:lpstr>PowerPoint Presentation</vt:lpstr>
      <vt:lpstr>MODULES</vt:lpstr>
      <vt:lpstr>Informed Decision-Making  </vt:lpstr>
      <vt:lpstr>Increased Career Readiness  </vt:lpstr>
      <vt:lpstr>Personalized Guidance  </vt:lpstr>
      <vt:lpstr>Improved Academic Performance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63</cp:revision>
  <dcterms:created xsi:type="dcterms:W3CDTF">2024-08-14T12:13:16Z</dcterms:created>
  <dcterms:modified xsi:type="dcterms:W3CDTF">2024-10-29T14:51:35Z</dcterms:modified>
</cp:coreProperties>
</file>