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sldIdLst>
    <p:sldId id="256" r:id="rId2"/>
    <p:sldId id="257" r:id="rId3"/>
    <p:sldId id="277" r:id="rId4"/>
    <p:sldId id="278" r:id="rId5"/>
    <p:sldId id="258" r:id="rId6"/>
    <p:sldId id="259" r:id="rId7"/>
    <p:sldId id="260" r:id="rId8"/>
    <p:sldId id="261" r:id="rId9"/>
    <p:sldId id="262" r:id="rId10"/>
    <p:sldId id="263" r:id="rId11"/>
    <p:sldId id="264" r:id="rId12"/>
    <p:sldId id="265" r:id="rId13"/>
    <p:sldId id="266" r:id="rId14"/>
    <p:sldId id="267" r:id="rId15"/>
    <p:sldId id="268" r:id="rId16"/>
    <p:sldId id="269" r:id="rId17"/>
    <p:sldId id="270" r:id="rId18"/>
    <p:sldId id="271" r:id="rId19"/>
    <p:sldId id="272" r:id="rId20"/>
    <p:sldId id="273" r:id="rId21"/>
    <p:sldId id="274" r:id="rId22"/>
    <p:sldId id="275" r:id="rId23"/>
    <p:sldId id="276" r:id="rId2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4" d="100"/>
          <a:sy n="74" d="100"/>
        </p:scale>
        <p:origin x="1013" y="7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9" name="Group 18"/>
          <p:cNvGrpSpPr/>
          <p:nvPr/>
        </p:nvGrpSpPr>
        <p:grpSpPr>
          <a:xfrm>
            <a:off x="546100" y="-4763"/>
            <a:ext cx="5014912" cy="6862763"/>
            <a:chOff x="2928938" y="-4763"/>
            <a:chExt cx="5014912" cy="6862763"/>
          </a:xfrm>
        </p:grpSpPr>
        <p:sp>
          <p:nvSpPr>
            <p:cNvPr id="22" name="Freeform 6"/>
            <p:cNvSpPr/>
            <p:nvPr/>
          </p:nvSpPr>
          <p:spPr bwMode="auto">
            <a:xfrm>
              <a:off x="3367088" y="-4763"/>
              <a:ext cx="1063625" cy="2782888"/>
            </a:xfrm>
            <a:custGeom>
              <a:avLst/>
              <a:gdLst/>
              <a:ahLst/>
              <a:cxnLst/>
              <a:rect l="0" t="0" r="r" b="b"/>
              <a:pathLst>
                <a:path w="670" h="1753">
                  <a:moveTo>
                    <a:pt x="0" y="1696"/>
                  </a:moveTo>
                  <a:lnTo>
                    <a:pt x="225" y="1753"/>
                  </a:lnTo>
                  <a:lnTo>
                    <a:pt x="670" y="0"/>
                  </a:lnTo>
                  <a:lnTo>
                    <a:pt x="430" y="0"/>
                  </a:lnTo>
                  <a:lnTo>
                    <a:pt x="0" y="1696"/>
                  </a:lnTo>
                  <a:close/>
                </a:path>
              </a:pathLst>
            </a:custGeom>
            <a:solidFill>
              <a:schemeClr val="accent1"/>
            </a:solidFill>
            <a:ln>
              <a:noFill/>
            </a:ln>
          </p:spPr>
        </p:sp>
        <p:sp>
          <p:nvSpPr>
            <p:cNvPr id="23" name="Freeform 7"/>
            <p:cNvSpPr/>
            <p:nvPr/>
          </p:nvSpPr>
          <p:spPr bwMode="auto">
            <a:xfrm>
              <a:off x="2928938" y="-4763"/>
              <a:ext cx="1035050" cy="2673350"/>
            </a:xfrm>
            <a:custGeom>
              <a:avLst/>
              <a:gdLst/>
              <a:ahLst/>
              <a:cxnLst/>
              <a:rect l="0" t="0" r="r" b="b"/>
              <a:pathLst>
                <a:path w="652" h="1684">
                  <a:moveTo>
                    <a:pt x="225" y="1684"/>
                  </a:moveTo>
                  <a:lnTo>
                    <a:pt x="652" y="0"/>
                  </a:lnTo>
                  <a:lnTo>
                    <a:pt x="411" y="0"/>
                  </a:lnTo>
                  <a:lnTo>
                    <a:pt x="0" y="1627"/>
                  </a:lnTo>
                  <a:lnTo>
                    <a:pt x="219" y="1681"/>
                  </a:lnTo>
                  <a:lnTo>
                    <a:pt x="225" y="1684"/>
                  </a:lnTo>
                  <a:close/>
                </a:path>
              </a:pathLst>
            </a:custGeom>
            <a:solidFill>
              <a:schemeClr val="tx1">
                <a:lumMod val="65000"/>
                <a:lumOff val="35000"/>
              </a:schemeClr>
            </a:solidFill>
            <a:ln>
              <a:noFill/>
            </a:ln>
          </p:spPr>
        </p:sp>
        <p:sp>
          <p:nvSpPr>
            <p:cNvPr id="24" name="Freeform 9"/>
            <p:cNvSpPr/>
            <p:nvPr/>
          </p:nvSpPr>
          <p:spPr bwMode="auto">
            <a:xfrm>
              <a:off x="2928938" y="2582862"/>
              <a:ext cx="2693987" cy="4275138"/>
            </a:xfrm>
            <a:custGeom>
              <a:avLst/>
              <a:gdLst/>
              <a:ahLst/>
              <a:cxnLst/>
              <a:rect l="0" t="0" r="r" b="b"/>
              <a:pathLst>
                <a:path w="1697" h="2693">
                  <a:moveTo>
                    <a:pt x="0" y="0"/>
                  </a:moveTo>
                  <a:lnTo>
                    <a:pt x="1622" y="2693"/>
                  </a:lnTo>
                  <a:lnTo>
                    <a:pt x="1697" y="2693"/>
                  </a:lnTo>
                  <a:lnTo>
                    <a:pt x="0" y="0"/>
                  </a:lnTo>
                  <a:close/>
                </a:path>
              </a:pathLst>
            </a:custGeom>
            <a:solidFill>
              <a:schemeClr val="tx1">
                <a:lumMod val="85000"/>
                <a:lumOff val="15000"/>
              </a:schemeClr>
            </a:solidFill>
            <a:ln>
              <a:noFill/>
            </a:ln>
          </p:spPr>
        </p:sp>
        <p:sp>
          <p:nvSpPr>
            <p:cNvPr id="25" name="Freeform 10"/>
            <p:cNvSpPr/>
            <p:nvPr/>
          </p:nvSpPr>
          <p:spPr bwMode="auto">
            <a:xfrm>
              <a:off x="3371850" y="2692400"/>
              <a:ext cx="3332162" cy="4165600"/>
            </a:xfrm>
            <a:custGeom>
              <a:avLst/>
              <a:gdLst/>
              <a:ahLst/>
              <a:cxnLst/>
              <a:rect l="0" t="0" r="r" b="b"/>
              <a:pathLst>
                <a:path w="2099" h="2624">
                  <a:moveTo>
                    <a:pt x="2099" y="2624"/>
                  </a:moveTo>
                  <a:lnTo>
                    <a:pt x="0" y="0"/>
                  </a:lnTo>
                  <a:lnTo>
                    <a:pt x="2021" y="2624"/>
                  </a:lnTo>
                  <a:lnTo>
                    <a:pt x="2099" y="2624"/>
                  </a:lnTo>
                  <a:close/>
                </a:path>
              </a:pathLst>
            </a:custGeom>
            <a:solidFill>
              <a:schemeClr val="accent1">
                <a:lumMod val="50000"/>
              </a:schemeClr>
            </a:solidFill>
            <a:ln>
              <a:noFill/>
            </a:ln>
          </p:spPr>
        </p:sp>
        <p:sp>
          <p:nvSpPr>
            <p:cNvPr id="26" name="Freeform 11"/>
            <p:cNvSpPr/>
            <p:nvPr/>
          </p:nvSpPr>
          <p:spPr bwMode="auto">
            <a:xfrm>
              <a:off x="3367088" y="2687637"/>
              <a:ext cx="4576762" cy="4170363"/>
            </a:xfrm>
            <a:custGeom>
              <a:avLst/>
              <a:gdLst/>
              <a:ahLst/>
              <a:cxnLst/>
              <a:rect l="0" t="0" r="r" b="b"/>
              <a:pathLst>
                <a:path w="2883" h="2627">
                  <a:moveTo>
                    <a:pt x="0" y="0"/>
                  </a:moveTo>
                  <a:lnTo>
                    <a:pt x="3" y="3"/>
                  </a:lnTo>
                  <a:lnTo>
                    <a:pt x="2102" y="2627"/>
                  </a:lnTo>
                  <a:lnTo>
                    <a:pt x="2883" y="2627"/>
                  </a:lnTo>
                  <a:lnTo>
                    <a:pt x="225" y="57"/>
                  </a:lnTo>
                  <a:lnTo>
                    <a:pt x="0" y="0"/>
                  </a:lnTo>
                  <a:close/>
                </a:path>
              </a:pathLst>
            </a:custGeom>
            <a:solidFill>
              <a:schemeClr val="accent1">
                <a:lumMod val="75000"/>
              </a:schemeClr>
            </a:solidFill>
            <a:ln>
              <a:noFill/>
            </a:ln>
          </p:spPr>
        </p:sp>
        <p:sp>
          <p:nvSpPr>
            <p:cNvPr id="27" name="Freeform 12"/>
            <p:cNvSpPr/>
            <p:nvPr/>
          </p:nvSpPr>
          <p:spPr bwMode="auto">
            <a:xfrm>
              <a:off x="2928938" y="2578100"/>
              <a:ext cx="3584575" cy="4279900"/>
            </a:xfrm>
            <a:custGeom>
              <a:avLst/>
              <a:gdLst/>
              <a:ahLst/>
              <a:cxnLst/>
              <a:rect l="0" t="0" r="r" b="b"/>
              <a:pathLst>
                <a:path w="2258" h="2696">
                  <a:moveTo>
                    <a:pt x="2258" y="2696"/>
                  </a:moveTo>
                  <a:lnTo>
                    <a:pt x="264" y="111"/>
                  </a:lnTo>
                  <a:lnTo>
                    <a:pt x="228" y="60"/>
                  </a:lnTo>
                  <a:lnTo>
                    <a:pt x="225" y="57"/>
                  </a:lnTo>
                  <a:lnTo>
                    <a:pt x="0" y="0"/>
                  </a:lnTo>
                  <a:lnTo>
                    <a:pt x="0" y="3"/>
                  </a:lnTo>
                  <a:lnTo>
                    <a:pt x="1697" y="2696"/>
                  </a:lnTo>
                  <a:lnTo>
                    <a:pt x="2258" y="2696"/>
                  </a:lnTo>
                  <a:close/>
                </a:path>
              </a:pathLst>
            </a:custGeom>
            <a:solidFill>
              <a:schemeClr val="tx1">
                <a:lumMod val="75000"/>
                <a:lumOff val="25000"/>
              </a:schemeClr>
            </a:solidFill>
            <a:ln>
              <a:noFill/>
            </a:ln>
          </p:spPr>
        </p:sp>
      </p:grpSp>
      <p:sp>
        <p:nvSpPr>
          <p:cNvPr id="2" name="Title 1"/>
          <p:cNvSpPr>
            <a:spLocks noGrp="1"/>
          </p:cNvSpPr>
          <p:nvPr>
            <p:ph type="ctrTitle"/>
          </p:nvPr>
        </p:nvSpPr>
        <p:spPr>
          <a:xfrm>
            <a:off x="2928401" y="1380068"/>
            <a:ext cx="8574622" cy="2616199"/>
          </a:xfrm>
        </p:spPr>
        <p:txBody>
          <a:bodyPr anchor="b">
            <a:normAutofit/>
          </a:bodyPr>
          <a:lstStyle>
            <a:lvl1pPr algn="r">
              <a:defRPr sz="6000">
                <a:effectLst/>
              </a:defRPr>
            </a:lvl1pPr>
          </a:lstStyle>
          <a:p>
            <a:r>
              <a:rPr lang="en-US"/>
              <a:t>Click to edit Master title style</a:t>
            </a:r>
            <a:endParaRPr lang="en-US" dirty="0"/>
          </a:p>
        </p:txBody>
      </p:sp>
      <p:sp>
        <p:nvSpPr>
          <p:cNvPr id="3" name="Subtitle 2"/>
          <p:cNvSpPr>
            <a:spLocks noGrp="1"/>
          </p:cNvSpPr>
          <p:nvPr>
            <p:ph type="subTitle" idx="1"/>
          </p:nvPr>
        </p:nvSpPr>
        <p:spPr>
          <a:xfrm>
            <a:off x="4515377" y="3996267"/>
            <a:ext cx="6987645" cy="1388534"/>
          </a:xfrm>
        </p:spPr>
        <p:txBody>
          <a:bodyPr anchor="t">
            <a:normAutofit/>
          </a:bodyPr>
          <a:lstStyle>
            <a:lvl1pPr marL="0" indent="0" algn="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A23C765A-790E-4DDD-B720-A3DC44661A02}" type="datetimeFigureOut">
              <a:rPr lang="en-IN" smtClean="0"/>
              <a:t>31-10-2024</a:t>
            </a:fld>
            <a:endParaRPr lang="en-IN"/>
          </a:p>
        </p:txBody>
      </p:sp>
      <p:sp>
        <p:nvSpPr>
          <p:cNvPr id="5" name="Footer Placeholder 4"/>
          <p:cNvSpPr>
            <a:spLocks noGrp="1"/>
          </p:cNvSpPr>
          <p:nvPr>
            <p:ph type="ftr" sz="quarter" idx="11"/>
          </p:nvPr>
        </p:nvSpPr>
        <p:spPr>
          <a:xfrm>
            <a:off x="5332412" y="5883275"/>
            <a:ext cx="4324044" cy="365125"/>
          </a:xfrm>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324345604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23C765A-790E-4DDD-B720-A3DC44661A02}" type="datetimeFigureOut">
              <a:rPr lang="en-IN" smtClean="0"/>
              <a:t>31-10-2024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a:xfrm>
            <a:off x="10951856" y="5867131"/>
            <a:ext cx="551167" cy="365125"/>
          </a:xfrm>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284845958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72279" y="2666999"/>
            <a:ext cx="8930747" cy="2110382"/>
          </a:xfrm>
        </p:spPr>
        <p:txBody>
          <a:bodyPr anchor="b"/>
          <a:lstStyle>
            <a:lvl1pPr algn="r">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2572278" y="4777381"/>
            <a:ext cx="8930748"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23C765A-790E-4DDD-B720-A3DC44661A02}" type="datetimeFigureOut">
              <a:rPr lang="en-IN" smtClean="0"/>
              <a:t>31-10-2024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7956114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84311" y="685800"/>
            <a:ext cx="10018713" cy="1752599"/>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484312" y="2666999"/>
            <a:ext cx="4895055" cy="3124201"/>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607967" y="2667000"/>
            <a:ext cx="4895056" cy="3124200"/>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A23C765A-790E-4DDD-B720-A3DC44661A02}" type="datetimeFigureOut">
              <a:rPr lang="en-IN" smtClean="0"/>
              <a:t>31-10-2024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238174317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772179" y="2658533"/>
            <a:ext cx="4607188"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484311" y="3335337"/>
            <a:ext cx="4895056" cy="2455862"/>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880487" y="2667000"/>
            <a:ext cx="4622537"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607967" y="3335337"/>
            <a:ext cx="4895056" cy="2455862"/>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A23C765A-790E-4DDD-B720-A3DC44661A02}" type="datetimeFigureOut">
              <a:rPr lang="en-IN" smtClean="0"/>
              <a:t>31-10-2024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289599063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A23C765A-790E-4DDD-B720-A3DC44661A02}" type="datetimeFigureOut">
              <a:rPr lang="en-IN" smtClean="0"/>
              <a:t>31-10-2024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185309306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23C765A-790E-4DDD-B720-A3DC44661A02}" type="datetimeFigureOut">
              <a:rPr lang="en-IN" smtClean="0"/>
              <a:t>31-10-2024</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352718526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2" y="1600200"/>
            <a:ext cx="3549121" cy="1371600"/>
          </a:xfrm>
        </p:spPr>
        <p:txBody>
          <a:bodyPr anchor="b">
            <a:normAutofit/>
          </a:bodyPr>
          <a:lstStyle>
            <a:lvl1pPr algn="ctr">
              <a:defRPr sz="2400" b="0"/>
            </a:lvl1pPr>
          </a:lstStyle>
          <a:p>
            <a:r>
              <a:rPr lang="en-US"/>
              <a:t>Click to edit Master title style</a:t>
            </a:r>
            <a:endParaRPr lang="en-US" dirty="0"/>
          </a:p>
        </p:txBody>
      </p:sp>
      <p:sp>
        <p:nvSpPr>
          <p:cNvPr id="3" name="Content Placeholder 2"/>
          <p:cNvSpPr>
            <a:spLocks noGrp="1"/>
          </p:cNvSpPr>
          <p:nvPr>
            <p:ph idx="1"/>
          </p:nvPr>
        </p:nvSpPr>
        <p:spPr>
          <a:xfrm>
            <a:off x="5262033" y="685799"/>
            <a:ext cx="6240990" cy="5105401"/>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484312" y="2971800"/>
            <a:ext cx="3549121" cy="18288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23C765A-790E-4DDD-B720-A3DC44661A02}" type="datetimeFigureOut">
              <a:rPr lang="en-IN" smtClean="0"/>
              <a:t>31-10-2024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34082087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2724" y="1752599"/>
            <a:ext cx="5426158" cy="1371600"/>
          </a:xfrm>
        </p:spPr>
        <p:txBody>
          <a:bodyPr anchor="b">
            <a:normAutofit/>
          </a:bodyPr>
          <a:lstStyle>
            <a:lvl1pPr algn="ctr">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7594682" y="914400"/>
            <a:ext cx="3280974" cy="4572000"/>
          </a:xfrm>
          <a:prstGeom prst="roundRect">
            <a:avLst>
              <a:gd name="adj" fmla="val 42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482724" y="3124199"/>
            <a:ext cx="5426158" cy="1828800"/>
          </a:xfrm>
        </p:spPr>
        <p:txBody>
          <a:bodyPr>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23C765A-790E-4DDD-B720-A3DC44661A02}" type="datetimeFigureOut">
              <a:rPr lang="en-IN" smtClean="0"/>
              <a:t>31-10-2024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187198308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1" y="4732865"/>
            <a:ext cx="10018711" cy="566738"/>
          </a:xfrm>
        </p:spPr>
        <p:txBody>
          <a:bodyPr anchor="b">
            <a:normAutofit/>
          </a:bodyPr>
          <a:lstStyle>
            <a:lvl1pPr algn="ctr">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2386012" y="932112"/>
            <a:ext cx="8225944" cy="3164976"/>
          </a:xfrm>
          <a:prstGeom prst="roundRect">
            <a:avLst>
              <a:gd name="adj" fmla="val 43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484311" y="5299603"/>
            <a:ext cx="10018711"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23C765A-790E-4DDD-B720-A3DC44661A02}" type="datetimeFigureOut">
              <a:rPr lang="en-IN" smtClean="0"/>
              <a:t>31-10-2024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167557842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2" y="685800"/>
            <a:ext cx="10018711" cy="3048000"/>
          </a:xfrm>
        </p:spPr>
        <p:txBody>
          <a:bodyPr anchor="ctr">
            <a:normAutofit/>
          </a:bodyPr>
          <a:lstStyle>
            <a:lvl1pPr algn="ct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484312" y="4343400"/>
            <a:ext cx="10018713"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23C765A-790E-4DDD-B720-A3DC44661A02}" type="datetimeFigureOut">
              <a:rPr lang="en-IN" smtClean="0"/>
              <a:t>31-10-2024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33640785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14" name="TextBox 13"/>
          <p:cNvSpPr txBox="1"/>
          <p:nvPr/>
        </p:nvSpPr>
        <p:spPr>
          <a:xfrm>
            <a:off x="1598612" y="86302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5" name="TextBox 14"/>
          <p:cNvSpPr txBox="1"/>
          <p:nvPr/>
        </p:nvSpPr>
        <p:spPr>
          <a:xfrm>
            <a:off x="10893425" y="2819399"/>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2208212" y="685800"/>
            <a:ext cx="8990012" cy="2743199"/>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2436811" y="3428999"/>
            <a:ext cx="8532815" cy="381000"/>
          </a:xfrm>
        </p:spPr>
        <p:txBody>
          <a:bodyPr anchor="ctr">
            <a:normAutofit/>
          </a:bodyPr>
          <a:lstStyle>
            <a:lvl1pPr marL="0" indent="0">
              <a:buFontTx/>
              <a:buNone/>
              <a:defRPr sz="18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1484311" y="4343400"/>
            <a:ext cx="10018711"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23C765A-790E-4DDD-B720-A3DC44661A02}" type="datetimeFigureOut">
              <a:rPr lang="en-IN" smtClean="0"/>
              <a:t>31-10-2024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417990482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484313" y="3308581"/>
            <a:ext cx="10018709" cy="1468800"/>
          </a:xfrm>
        </p:spPr>
        <p:txBody>
          <a:bodyPr anchor="b">
            <a:normAutofit/>
          </a:bodyPr>
          <a:lstStyle>
            <a:lvl1pPr algn="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484312" y="4777381"/>
            <a:ext cx="10018710"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23C765A-790E-4DDD-B720-A3DC44661A02}" type="datetimeFigureOut">
              <a:rPr lang="en-IN" smtClean="0"/>
              <a:t>31-10-2024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332491750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4" name="TextBox 13"/>
          <p:cNvSpPr txBox="1"/>
          <p:nvPr/>
        </p:nvSpPr>
        <p:spPr>
          <a:xfrm>
            <a:off x="1598612" y="86302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5" name="TextBox 14"/>
          <p:cNvSpPr txBox="1"/>
          <p:nvPr/>
        </p:nvSpPr>
        <p:spPr>
          <a:xfrm>
            <a:off x="10893425" y="2819399"/>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2208212" y="685800"/>
            <a:ext cx="8990012" cy="2743199"/>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484313" y="3886200"/>
            <a:ext cx="10018710" cy="889000"/>
          </a:xfrm>
        </p:spPr>
        <p:txBody>
          <a:bodyPr vert="horz" lIns="91440" tIns="45720" rIns="91440" bIns="45720" rtlCol="0" anchor="b">
            <a:normAutofit/>
          </a:bodyPr>
          <a:lstStyle>
            <a:lvl1pPr algn="r">
              <a:buNone/>
              <a:defRPr lang="en-US" sz="24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1484312" y="4775200"/>
            <a:ext cx="10018710" cy="1016000"/>
          </a:xfrm>
        </p:spPr>
        <p:txBody>
          <a:bodyPr anchor="t">
            <a:normAutofit/>
          </a:bodyPr>
          <a:lstStyle>
            <a:lvl1pPr marL="0" indent="0" algn="r">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23C765A-790E-4DDD-B720-A3DC44661A02}" type="datetimeFigureOut">
              <a:rPr lang="en-IN" smtClean="0"/>
              <a:t>31-10-2024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97366737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484313" y="685800"/>
            <a:ext cx="10018712" cy="2727325"/>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1484312" y="3505200"/>
            <a:ext cx="10018713"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1484311" y="4343400"/>
            <a:ext cx="10018713"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23C765A-790E-4DDD-B720-A3DC44661A02}" type="datetimeFigureOut">
              <a:rPr lang="en-IN" smtClean="0"/>
              <a:t>31-10-2024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1504005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23C765A-790E-4DDD-B720-A3DC44661A02}" type="datetimeFigureOut">
              <a:rPr lang="en-IN" smtClean="0"/>
              <a:t>31-10-2024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305069857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732655" y="685800"/>
            <a:ext cx="1770369" cy="51054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484312" y="685800"/>
            <a:ext cx="8019742" cy="510540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23C765A-790E-4DDD-B720-A3DC44661A02}" type="datetimeFigureOut">
              <a:rPr lang="en-IN" smtClean="0"/>
              <a:t>31-10-2024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233264021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7" name="Group 6"/>
          <p:cNvGrpSpPr/>
          <p:nvPr/>
        </p:nvGrpSpPr>
        <p:grpSpPr>
          <a:xfrm>
            <a:off x="150812" y="0"/>
            <a:ext cx="2436813" cy="6858001"/>
            <a:chOff x="1320800" y="0"/>
            <a:chExt cx="2436813" cy="6858001"/>
          </a:xfrm>
        </p:grpSpPr>
        <p:sp>
          <p:nvSpPr>
            <p:cNvPr id="8" name="Freeform 6"/>
            <p:cNvSpPr/>
            <p:nvPr/>
          </p:nvSpPr>
          <p:spPr bwMode="auto">
            <a:xfrm>
              <a:off x="1627188" y="0"/>
              <a:ext cx="1122363" cy="5329238"/>
            </a:xfrm>
            <a:custGeom>
              <a:avLst/>
              <a:gdLst/>
              <a:ahLst/>
              <a:cxnLst/>
              <a:rect l="0" t="0" r="r" b="b"/>
              <a:pathLst>
                <a:path w="707" h="3357">
                  <a:moveTo>
                    <a:pt x="0" y="3330"/>
                  </a:moveTo>
                  <a:lnTo>
                    <a:pt x="156" y="3357"/>
                  </a:lnTo>
                  <a:lnTo>
                    <a:pt x="707" y="0"/>
                  </a:lnTo>
                  <a:lnTo>
                    <a:pt x="547" y="0"/>
                  </a:lnTo>
                  <a:lnTo>
                    <a:pt x="0" y="3330"/>
                  </a:lnTo>
                  <a:close/>
                </a:path>
              </a:pathLst>
            </a:custGeom>
            <a:solidFill>
              <a:schemeClr val="accent1"/>
            </a:solidFill>
            <a:ln>
              <a:noFill/>
            </a:ln>
          </p:spPr>
        </p:sp>
        <p:sp>
          <p:nvSpPr>
            <p:cNvPr id="9" name="Freeform 7"/>
            <p:cNvSpPr/>
            <p:nvPr/>
          </p:nvSpPr>
          <p:spPr bwMode="auto">
            <a:xfrm>
              <a:off x="1320800" y="0"/>
              <a:ext cx="1117600" cy="5276850"/>
            </a:xfrm>
            <a:custGeom>
              <a:avLst/>
              <a:gdLst/>
              <a:ahLst/>
              <a:cxnLst/>
              <a:rect l="0" t="0" r="r" b="b"/>
              <a:pathLst>
                <a:path w="704" h="3324">
                  <a:moveTo>
                    <a:pt x="704" y="0"/>
                  </a:moveTo>
                  <a:lnTo>
                    <a:pt x="545" y="0"/>
                  </a:lnTo>
                  <a:lnTo>
                    <a:pt x="0" y="3300"/>
                  </a:lnTo>
                  <a:lnTo>
                    <a:pt x="157" y="3324"/>
                  </a:lnTo>
                  <a:lnTo>
                    <a:pt x="704" y="0"/>
                  </a:lnTo>
                  <a:close/>
                </a:path>
              </a:pathLst>
            </a:custGeom>
            <a:solidFill>
              <a:schemeClr val="tx1">
                <a:lumMod val="65000"/>
                <a:lumOff val="35000"/>
              </a:schemeClr>
            </a:solidFill>
            <a:ln>
              <a:noFill/>
            </a:ln>
          </p:spPr>
        </p:sp>
        <p:sp>
          <p:nvSpPr>
            <p:cNvPr id="10" name="Freeform 8"/>
            <p:cNvSpPr/>
            <p:nvPr/>
          </p:nvSpPr>
          <p:spPr bwMode="auto">
            <a:xfrm>
              <a:off x="1320800" y="5238750"/>
              <a:ext cx="1228725" cy="1619250"/>
            </a:xfrm>
            <a:custGeom>
              <a:avLst/>
              <a:gdLst/>
              <a:ahLst/>
              <a:cxnLst/>
              <a:rect l="0" t="0" r="r" b="b"/>
              <a:pathLst>
                <a:path w="774" h="1020">
                  <a:moveTo>
                    <a:pt x="0" y="0"/>
                  </a:moveTo>
                  <a:lnTo>
                    <a:pt x="740" y="1020"/>
                  </a:lnTo>
                  <a:lnTo>
                    <a:pt x="774" y="1020"/>
                  </a:lnTo>
                  <a:lnTo>
                    <a:pt x="0" y="0"/>
                  </a:lnTo>
                  <a:close/>
                </a:path>
              </a:pathLst>
            </a:custGeom>
            <a:solidFill>
              <a:schemeClr val="tx1">
                <a:lumMod val="85000"/>
                <a:lumOff val="15000"/>
              </a:schemeClr>
            </a:solidFill>
            <a:ln>
              <a:noFill/>
            </a:ln>
          </p:spPr>
        </p:sp>
        <p:sp>
          <p:nvSpPr>
            <p:cNvPr id="11" name="Freeform 9"/>
            <p:cNvSpPr/>
            <p:nvPr/>
          </p:nvSpPr>
          <p:spPr bwMode="auto">
            <a:xfrm>
              <a:off x="1627188" y="5291138"/>
              <a:ext cx="1495425" cy="1566863"/>
            </a:xfrm>
            <a:custGeom>
              <a:avLst/>
              <a:gdLst/>
              <a:ahLst/>
              <a:cxnLst/>
              <a:rect l="0" t="0" r="r" b="b"/>
              <a:pathLst>
                <a:path w="942" h="987">
                  <a:moveTo>
                    <a:pt x="0" y="0"/>
                  </a:moveTo>
                  <a:lnTo>
                    <a:pt x="909" y="987"/>
                  </a:lnTo>
                  <a:lnTo>
                    <a:pt x="942" y="987"/>
                  </a:lnTo>
                  <a:lnTo>
                    <a:pt x="0" y="0"/>
                  </a:lnTo>
                  <a:close/>
                </a:path>
              </a:pathLst>
            </a:custGeom>
            <a:solidFill>
              <a:schemeClr val="accent1">
                <a:lumMod val="50000"/>
              </a:schemeClr>
            </a:solidFill>
            <a:ln>
              <a:noFill/>
            </a:ln>
          </p:spPr>
        </p:sp>
        <p:sp>
          <p:nvSpPr>
            <p:cNvPr id="12" name="Freeform 10"/>
            <p:cNvSpPr/>
            <p:nvPr/>
          </p:nvSpPr>
          <p:spPr bwMode="auto">
            <a:xfrm>
              <a:off x="1627188" y="5286375"/>
              <a:ext cx="2130425" cy="1571625"/>
            </a:xfrm>
            <a:custGeom>
              <a:avLst/>
              <a:gdLst/>
              <a:ahLst/>
              <a:cxnLst/>
              <a:rect l="0" t="0" r="r" b="b"/>
              <a:pathLst>
                <a:path w="1342" h="990">
                  <a:moveTo>
                    <a:pt x="0" y="3"/>
                  </a:moveTo>
                  <a:lnTo>
                    <a:pt x="942" y="990"/>
                  </a:lnTo>
                  <a:lnTo>
                    <a:pt x="1342" y="990"/>
                  </a:lnTo>
                  <a:lnTo>
                    <a:pt x="156" y="27"/>
                  </a:lnTo>
                  <a:lnTo>
                    <a:pt x="0" y="0"/>
                  </a:lnTo>
                  <a:lnTo>
                    <a:pt x="0" y="3"/>
                  </a:lnTo>
                  <a:close/>
                </a:path>
              </a:pathLst>
            </a:custGeom>
            <a:solidFill>
              <a:schemeClr val="accent1">
                <a:lumMod val="75000"/>
              </a:schemeClr>
            </a:solidFill>
            <a:ln>
              <a:noFill/>
            </a:ln>
          </p:spPr>
        </p:sp>
        <p:sp>
          <p:nvSpPr>
            <p:cNvPr id="13" name="Freeform 11"/>
            <p:cNvSpPr/>
            <p:nvPr/>
          </p:nvSpPr>
          <p:spPr bwMode="auto">
            <a:xfrm>
              <a:off x="1320800" y="5238750"/>
              <a:ext cx="1695450" cy="1619250"/>
            </a:xfrm>
            <a:custGeom>
              <a:avLst/>
              <a:gdLst/>
              <a:ahLst/>
              <a:cxnLst/>
              <a:rect l="0" t="0" r="r" b="b"/>
              <a:pathLst>
                <a:path w="1068" h="1020">
                  <a:moveTo>
                    <a:pt x="1068" y="1020"/>
                  </a:moveTo>
                  <a:lnTo>
                    <a:pt x="184" y="60"/>
                  </a:lnTo>
                  <a:lnTo>
                    <a:pt x="154" y="27"/>
                  </a:lnTo>
                  <a:lnTo>
                    <a:pt x="157" y="27"/>
                  </a:lnTo>
                  <a:lnTo>
                    <a:pt x="157" y="24"/>
                  </a:lnTo>
                  <a:lnTo>
                    <a:pt x="154" y="24"/>
                  </a:lnTo>
                  <a:lnTo>
                    <a:pt x="0" y="0"/>
                  </a:lnTo>
                  <a:lnTo>
                    <a:pt x="0" y="0"/>
                  </a:lnTo>
                  <a:lnTo>
                    <a:pt x="774" y="1020"/>
                  </a:lnTo>
                  <a:lnTo>
                    <a:pt x="1068" y="1020"/>
                  </a:lnTo>
                  <a:close/>
                </a:path>
              </a:pathLst>
            </a:custGeom>
            <a:solidFill>
              <a:schemeClr val="tx1">
                <a:lumMod val="75000"/>
                <a:lumOff val="25000"/>
              </a:schemeClr>
            </a:solidFill>
            <a:ln>
              <a:noFill/>
            </a:ln>
          </p:spPr>
        </p:sp>
      </p:grpSp>
      <p:sp>
        <p:nvSpPr>
          <p:cNvPr id="2" name="Title Placeholder 1"/>
          <p:cNvSpPr>
            <a:spLocks noGrp="1"/>
          </p:cNvSpPr>
          <p:nvPr>
            <p:ph type="title"/>
          </p:nvPr>
        </p:nvSpPr>
        <p:spPr>
          <a:xfrm>
            <a:off x="1484311" y="685800"/>
            <a:ext cx="10018713" cy="1752599"/>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484310" y="2666999"/>
            <a:ext cx="10018713" cy="3124201"/>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9732656" y="5883275"/>
            <a:ext cx="1143000" cy="3651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A23C765A-790E-4DDD-B720-A3DC44661A02}" type="datetimeFigureOut">
              <a:rPr lang="en-IN" smtClean="0"/>
              <a:t>31-10-2024</a:t>
            </a:fld>
            <a:endParaRPr lang="en-IN"/>
          </a:p>
        </p:txBody>
      </p:sp>
      <p:sp>
        <p:nvSpPr>
          <p:cNvPr id="5" name="Footer Placeholder 4"/>
          <p:cNvSpPr>
            <a:spLocks noGrp="1"/>
          </p:cNvSpPr>
          <p:nvPr>
            <p:ph type="ftr" sz="quarter" idx="3"/>
          </p:nvPr>
        </p:nvSpPr>
        <p:spPr>
          <a:xfrm>
            <a:off x="2572279" y="5883275"/>
            <a:ext cx="7084177" cy="3651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IN"/>
          </a:p>
        </p:txBody>
      </p:sp>
      <p:sp>
        <p:nvSpPr>
          <p:cNvPr id="6" name="Slide Number Placeholder 5"/>
          <p:cNvSpPr>
            <a:spLocks noGrp="1"/>
          </p:cNvSpPr>
          <p:nvPr>
            <p:ph type="sldNum" sz="quarter" idx="4"/>
          </p:nvPr>
        </p:nvSpPr>
        <p:spPr>
          <a:xfrm>
            <a:off x="10951856" y="5883275"/>
            <a:ext cx="551167" cy="3651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D534AA5E-9EEF-4675-9141-69214F07058E}" type="slidenum">
              <a:rPr lang="en-IN" smtClean="0"/>
              <a:t>‹#›</a:t>
            </a:fld>
            <a:endParaRPr lang="en-IN"/>
          </a:p>
        </p:txBody>
      </p:sp>
    </p:spTree>
    <p:extLst>
      <p:ext uri="{BB962C8B-B14F-4D97-AF65-F5344CB8AC3E}">
        <p14:creationId xmlns:p14="http://schemas.microsoft.com/office/powerpoint/2010/main" val="172730506"/>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 id="2147483696" r:id="rId12"/>
    <p:sldLayoutId id="2147483697" r:id="rId13"/>
    <p:sldLayoutId id="2147483698" r:id="rId14"/>
    <p:sldLayoutId id="2147483699" r:id="rId15"/>
    <p:sldLayoutId id="2147483700" r:id="rId16"/>
    <p:sldLayoutId id="2147483701" r:id="rId17"/>
  </p:sldLayoutIdLst>
  <p:txStyles>
    <p:title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278234DA-CD77-76B3-1D04-F8D9EBF3BDB7}"/>
              </a:ext>
            </a:extLst>
          </p:cNvPr>
          <p:cNvSpPr txBox="1"/>
          <p:nvPr/>
        </p:nvSpPr>
        <p:spPr>
          <a:xfrm>
            <a:off x="2275610" y="2633641"/>
            <a:ext cx="8029574" cy="954107"/>
          </a:xfrm>
          <a:prstGeom prst="rect">
            <a:avLst/>
          </a:prstGeom>
          <a:noFill/>
        </p:spPr>
        <p:txBody>
          <a:bodyPr wrap="square">
            <a:spAutoFit/>
          </a:bodyPr>
          <a:lstStyle/>
          <a:p>
            <a:pPr algn="ctr"/>
            <a:r>
              <a:rPr lang="en-US" sz="2800" dirty="0"/>
              <a:t>Developing writing pen and writing pad for children with Specific learning disability</a:t>
            </a:r>
          </a:p>
        </p:txBody>
      </p:sp>
    </p:spTree>
    <p:extLst>
      <p:ext uri="{BB962C8B-B14F-4D97-AF65-F5344CB8AC3E}">
        <p14:creationId xmlns:p14="http://schemas.microsoft.com/office/powerpoint/2010/main" val="52059232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E9BA13-2AF7-84DC-65D1-C4C3B7C0C749}"/>
              </a:ext>
            </a:extLst>
          </p:cNvPr>
          <p:cNvSpPr>
            <a:spLocks noGrp="1"/>
          </p:cNvSpPr>
          <p:nvPr>
            <p:ph type="title" idx="4294967295"/>
          </p:nvPr>
        </p:nvSpPr>
        <p:spPr>
          <a:xfrm>
            <a:off x="0" y="-460375"/>
            <a:ext cx="10058400" cy="1449388"/>
          </a:xfrm>
        </p:spPr>
        <p:txBody>
          <a:bodyPr/>
          <a:lstStyle/>
          <a:p>
            <a:r>
              <a:rPr lang="en-US" b="1" dirty="0"/>
              <a:t>Abstract</a:t>
            </a:r>
            <a:endParaRPr lang="en-IN" dirty="0"/>
          </a:p>
        </p:txBody>
      </p:sp>
      <p:sp>
        <p:nvSpPr>
          <p:cNvPr id="3" name="Content Placeholder 2">
            <a:extLst>
              <a:ext uri="{FF2B5EF4-FFF2-40B4-BE49-F238E27FC236}">
                <a16:creationId xmlns:a16="http://schemas.microsoft.com/office/drawing/2014/main" id="{8DF4D067-6FD0-2E4A-1C4E-F43EBB113764}"/>
              </a:ext>
            </a:extLst>
          </p:cNvPr>
          <p:cNvSpPr>
            <a:spLocks noGrp="1"/>
          </p:cNvSpPr>
          <p:nvPr>
            <p:ph idx="4294967295"/>
          </p:nvPr>
        </p:nvSpPr>
        <p:spPr>
          <a:xfrm>
            <a:off x="1465120" y="853931"/>
            <a:ext cx="10525992" cy="5349442"/>
          </a:xfrm>
        </p:spPr>
        <p:txBody>
          <a:bodyPr>
            <a:normAutofit/>
          </a:bodyPr>
          <a:lstStyle/>
          <a:p>
            <a:pPr algn="just">
              <a:lnSpc>
                <a:spcPct val="150000"/>
              </a:lnSpc>
              <a:buFont typeface="Arial" panose="020B0604020202020204" pitchFamily="34" charset="0"/>
              <a:buChar char="•"/>
            </a:pPr>
            <a:r>
              <a:rPr lang="en-US" sz="1800" dirty="0"/>
              <a:t>Background: Children with Specific Learning Disability (SLD)who faces challenge of writing during their academic life especially during examinations where they need the provisions of a scribe. The purpose of rehabilitating people with disabilities is to reduce the dependence on other people.</a:t>
            </a:r>
          </a:p>
          <a:p>
            <a:pPr algn="just">
              <a:lnSpc>
                <a:spcPct val="150000"/>
              </a:lnSpc>
              <a:buFont typeface="Arial" panose="020B0604020202020204" pitchFamily="34" charset="0"/>
              <a:buChar char="•"/>
            </a:pPr>
            <a:r>
              <a:rPr lang="en-US" sz="1800" dirty="0"/>
              <a:t> In order to achieve this fundamental right to be independent, it is important to develop innovative strategies and solutions to come up with some hardware tools like writing </a:t>
            </a:r>
            <a:r>
              <a:rPr lang="en-US" sz="1800" dirty="0" err="1"/>
              <a:t>penand</a:t>
            </a:r>
            <a:r>
              <a:rPr lang="en-US" sz="1800" dirty="0"/>
              <a:t> writing pad for children with specific learning difficulties so that their academic life does not become a hurdle in </a:t>
            </a:r>
            <a:r>
              <a:rPr lang="en-US" sz="1800" dirty="0" err="1"/>
              <a:t>realising</a:t>
            </a:r>
            <a:r>
              <a:rPr lang="en-US" sz="1800" dirty="0"/>
              <a:t> their full potential. </a:t>
            </a:r>
          </a:p>
          <a:p>
            <a:pPr algn="just">
              <a:lnSpc>
                <a:spcPct val="150000"/>
              </a:lnSpc>
              <a:buFont typeface="Arial" panose="020B0604020202020204" pitchFamily="34" charset="0"/>
              <a:buChar char="•"/>
            </a:pPr>
            <a:r>
              <a:rPr lang="en-US" sz="1800" dirty="0"/>
              <a:t>The innovative technology or solution should be cost effective and easily usable so that children with all strata can afford to use this. Detailed Description: In India, the Central Board of Secondary Education (CBSE) and other educational boards provide several relaxations for students with learning disabilities (SLD) during examinations such as having a scribe during exams. A scribe writes answers as dictated by the child. </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4635845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C139ADD-A36A-0E32-2E9E-950557D4145D}"/>
              </a:ext>
            </a:extLst>
          </p:cNvPr>
          <p:cNvSpPr>
            <a:spLocks noGrp="1"/>
          </p:cNvSpPr>
          <p:nvPr>
            <p:ph idx="4294967295"/>
          </p:nvPr>
        </p:nvSpPr>
        <p:spPr>
          <a:xfrm>
            <a:off x="1454727" y="516081"/>
            <a:ext cx="10103427" cy="5624945"/>
          </a:xfrm>
        </p:spPr>
        <p:txBody>
          <a:bodyPr>
            <a:normAutofit/>
          </a:bodyPr>
          <a:lstStyle/>
          <a:p>
            <a:pPr algn="just">
              <a:lnSpc>
                <a:spcPct val="150000"/>
              </a:lnSpc>
            </a:pPr>
            <a:r>
              <a:rPr lang="en-US" sz="1800" dirty="0"/>
              <a:t>The scribe must be from a lower grade than the child appearing for the exam. CBSE provides remuneration for the scribe, and you can also apply for your own scribe if needed.</a:t>
            </a:r>
          </a:p>
          <a:p>
            <a:pPr algn="just">
              <a:lnSpc>
                <a:spcPct val="150000"/>
              </a:lnSpc>
            </a:pPr>
            <a:r>
              <a:rPr lang="en-US" sz="1800" dirty="0"/>
              <a:t> If a child has difficulty reading, they are entitled to a reader who reads (not explains) the questions to the child. However, a child can have either a reader or a scribe, not both. CBSE grants additional time to students with disabilities. </a:t>
            </a:r>
          </a:p>
          <a:p>
            <a:pPr algn="just">
              <a:lnSpc>
                <a:spcPct val="150000"/>
              </a:lnSpc>
            </a:pPr>
            <a:r>
              <a:rPr lang="en-US" sz="1800" dirty="0"/>
              <a:t>For example: 60 extra minutes for a three-hour exam 40 extra minutes for a two-hour exam 30 extra minutes for a one-and-a-half-hour exam. Since January 2020, CBSE allows the use of calculators for children with dyscalculia. The board provides these calculators.</a:t>
            </a:r>
          </a:p>
          <a:p>
            <a:pPr algn="just">
              <a:lnSpc>
                <a:spcPct val="150000"/>
              </a:lnSpc>
            </a:pPr>
            <a:r>
              <a:rPr lang="en-US" sz="1800" dirty="0" err="1"/>
              <a:t>Theseaccommodations</a:t>
            </a:r>
            <a:r>
              <a:rPr lang="en-US" sz="1800" dirty="0"/>
              <a:t> aim to create a level playing field for students with learning disabilities, ensuring they can demonstrate their knowledge effectively during exams. However it has some disadvantages as well like some students may become overly reliant on scribes, affecting their independent writing </a:t>
            </a:r>
            <a:r>
              <a:rPr lang="en-US" sz="1800" dirty="0" err="1"/>
              <a:t>skills.Students</a:t>
            </a:r>
            <a:r>
              <a:rPr lang="en-US" sz="1800" dirty="0"/>
              <a:t> may feel uncomfortable dictating their answers to someone else. </a:t>
            </a:r>
            <a:endParaRPr lang="en-IN" sz="1800" dirty="0"/>
          </a:p>
        </p:txBody>
      </p:sp>
    </p:spTree>
    <p:extLst>
      <p:ext uri="{BB962C8B-B14F-4D97-AF65-F5344CB8AC3E}">
        <p14:creationId xmlns:p14="http://schemas.microsoft.com/office/powerpoint/2010/main" val="398147534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5C25F1D-F18B-FD26-6D88-58D3FF3F312C}"/>
              </a:ext>
            </a:extLst>
          </p:cNvPr>
          <p:cNvSpPr>
            <a:spLocks noGrp="1"/>
          </p:cNvSpPr>
          <p:nvPr>
            <p:ph idx="4294967295"/>
          </p:nvPr>
        </p:nvSpPr>
        <p:spPr>
          <a:xfrm>
            <a:off x="1558637" y="266700"/>
            <a:ext cx="10165772" cy="5084618"/>
          </a:xfrm>
        </p:spPr>
        <p:txBody>
          <a:bodyPr>
            <a:noAutofit/>
          </a:bodyPr>
          <a:lstStyle/>
          <a:p>
            <a:pPr algn="just">
              <a:lnSpc>
                <a:spcPct val="150000"/>
              </a:lnSpc>
            </a:pPr>
            <a:r>
              <a:rPr lang="en-US" sz="2000" dirty="0"/>
              <a:t>Availability of trained scribes can be a challenge, especially during exams. The quality of scribing may vary, impacting the accuracy of the student’s responses. Also some of the people are misusing the benefits by training or teaching the scribe rather than the child with SLD to write the exam and score good marks.</a:t>
            </a:r>
          </a:p>
          <a:p>
            <a:pPr algn="just">
              <a:lnSpc>
                <a:spcPct val="150000"/>
              </a:lnSpc>
            </a:pPr>
            <a:r>
              <a:rPr lang="en-US" sz="2000" dirty="0"/>
              <a:t> Expected Solutions: To develop innovative strategies and solutions to come up with some hardware tools like writing pen and writing pad for children with specific learning difficulties so that their academic life does not become a hurdle in </a:t>
            </a:r>
            <a:r>
              <a:rPr lang="en-US" sz="2000" dirty="0" err="1"/>
              <a:t>realising</a:t>
            </a:r>
            <a:r>
              <a:rPr lang="en-US" sz="2000" dirty="0"/>
              <a:t> their full potential. </a:t>
            </a:r>
          </a:p>
          <a:p>
            <a:pPr algn="just">
              <a:lnSpc>
                <a:spcPct val="150000"/>
              </a:lnSpc>
            </a:pPr>
            <a:r>
              <a:rPr lang="en-US" sz="2000" dirty="0"/>
              <a:t>The innovative technology or solution should be cost effective and easily usable so that children with all strata can afford to use this.</a:t>
            </a:r>
            <a:endParaRPr lang="en-IN" sz="2000" dirty="0"/>
          </a:p>
        </p:txBody>
      </p:sp>
    </p:spTree>
    <p:extLst>
      <p:ext uri="{BB962C8B-B14F-4D97-AF65-F5344CB8AC3E}">
        <p14:creationId xmlns:p14="http://schemas.microsoft.com/office/powerpoint/2010/main" val="354952813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9D928C-F909-75A1-3CD7-3B85F4BD2DDD}"/>
              </a:ext>
            </a:extLst>
          </p:cNvPr>
          <p:cNvSpPr>
            <a:spLocks noGrp="1"/>
          </p:cNvSpPr>
          <p:nvPr>
            <p:ph type="title" idx="4294967295"/>
          </p:nvPr>
        </p:nvSpPr>
        <p:spPr>
          <a:xfrm>
            <a:off x="613063" y="-398029"/>
            <a:ext cx="10058400" cy="1449388"/>
          </a:xfrm>
        </p:spPr>
        <p:txBody>
          <a:bodyPr/>
          <a:lstStyle/>
          <a:p>
            <a:r>
              <a:rPr lang="en-US" dirty="0"/>
              <a:t>Objective</a:t>
            </a:r>
            <a:endParaRPr lang="en-IN" dirty="0"/>
          </a:p>
        </p:txBody>
      </p:sp>
      <p:sp>
        <p:nvSpPr>
          <p:cNvPr id="3" name="Content Placeholder 2">
            <a:extLst>
              <a:ext uri="{FF2B5EF4-FFF2-40B4-BE49-F238E27FC236}">
                <a16:creationId xmlns:a16="http://schemas.microsoft.com/office/drawing/2014/main" id="{4447C9E6-31C6-5BA7-814B-893322AB1FF9}"/>
              </a:ext>
            </a:extLst>
          </p:cNvPr>
          <p:cNvSpPr>
            <a:spLocks noGrp="1"/>
          </p:cNvSpPr>
          <p:nvPr>
            <p:ph idx="4294967295"/>
          </p:nvPr>
        </p:nvSpPr>
        <p:spPr>
          <a:xfrm>
            <a:off x="1520537" y="739631"/>
            <a:ext cx="9954492" cy="5027323"/>
          </a:xfrm>
        </p:spPr>
        <p:txBody>
          <a:bodyPr>
            <a:normAutofit/>
          </a:bodyPr>
          <a:lstStyle/>
          <a:p>
            <a:pPr algn="just">
              <a:lnSpc>
                <a:spcPct val="150000"/>
              </a:lnSpc>
              <a:buFont typeface="Arial" panose="020B0604020202020204" pitchFamily="34" charset="0"/>
              <a:buChar char="•"/>
            </a:pPr>
            <a:r>
              <a:rPr lang="en-US" sz="1800" dirty="0"/>
              <a:t>The second research aim was to study how spelling ability might interact with constructing complete sentences in single sentences or essays when transcribing by pen or by keyboard at the second-, fourth-, or </a:t>
            </a:r>
            <a:r>
              <a:rPr lang="en-US" sz="1800" dirty="0" err="1"/>
              <a:t>sixthgrade</a:t>
            </a:r>
            <a:r>
              <a:rPr lang="en-US" sz="1800" dirty="0"/>
              <a:t> level. </a:t>
            </a:r>
          </a:p>
          <a:p>
            <a:pPr algn="just">
              <a:lnSpc>
                <a:spcPct val="150000"/>
              </a:lnSpc>
              <a:buFont typeface="Arial" panose="020B0604020202020204" pitchFamily="34" charset="0"/>
              <a:buChar char="•"/>
            </a:pPr>
            <a:r>
              <a:rPr lang="en-US" sz="1800" dirty="0"/>
              <a:t>For this second aim, we used three spelling ability groups, who were identified in the larger sample during the first year of the study and reliably remained members of the same three spelling ability groups for four years (Garcia, 2007). </a:t>
            </a:r>
          </a:p>
          <a:p>
            <a:pPr algn="just">
              <a:lnSpc>
                <a:spcPct val="150000"/>
              </a:lnSpc>
              <a:buFont typeface="Arial" panose="020B0604020202020204" pitchFamily="34" charset="0"/>
              <a:buChar char="•"/>
            </a:pPr>
            <a:r>
              <a:rPr lang="en-US" sz="1800" dirty="0"/>
              <a:t>We evaluated main effects and possible interactions among these independent variables - spelling ability group (low, average, or superior), transcription mode (pen or keyboard), level of language in text generation (sentences alone or in text), and grade level (second, fourth, or sixth) for number of complete sentences as a dependent measure.</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0588527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A4B41F-4A49-06D9-0FB8-C334373E838A}"/>
              </a:ext>
            </a:extLst>
          </p:cNvPr>
          <p:cNvSpPr>
            <a:spLocks noGrp="1"/>
          </p:cNvSpPr>
          <p:nvPr>
            <p:ph type="title" idx="4294967295"/>
          </p:nvPr>
        </p:nvSpPr>
        <p:spPr>
          <a:xfrm>
            <a:off x="0" y="-460375"/>
            <a:ext cx="10058400" cy="1449388"/>
          </a:xfrm>
        </p:spPr>
        <p:txBody>
          <a:bodyPr/>
          <a:lstStyle/>
          <a:p>
            <a:r>
              <a:rPr lang="en-US" dirty="0"/>
              <a:t>Existing System</a:t>
            </a:r>
            <a:endParaRPr lang="en-IN" dirty="0"/>
          </a:p>
        </p:txBody>
      </p:sp>
      <p:sp>
        <p:nvSpPr>
          <p:cNvPr id="3" name="Content Placeholder 2">
            <a:extLst>
              <a:ext uri="{FF2B5EF4-FFF2-40B4-BE49-F238E27FC236}">
                <a16:creationId xmlns:a16="http://schemas.microsoft.com/office/drawing/2014/main" id="{46FB43AD-85E8-1BFB-B855-BDCC3EEC3E48}"/>
              </a:ext>
            </a:extLst>
          </p:cNvPr>
          <p:cNvSpPr>
            <a:spLocks noGrp="1"/>
          </p:cNvSpPr>
          <p:nvPr>
            <p:ph idx="4294967295"/>
          </p:nvPr>
        </p:nvSpPr>
        <p:spPr>
          <a:xfrm>
            <a:off x="1548245" y="601229"/>
            <a:ext cx="10287001" cy="5945043"/>
          </a:xfrm>
        </p:spPr>
        <p:txBody>
          <a:bodyPr>
            <a:noAutofit/>
          </a:bodyPr>
          <a:lstStyle/>
          <a:p>
            <a:pPr>
              <a:lnSpc>
                <a:spcPct val="150000"/>
              </a:lnSpc>
              <a:buFont typeface="Arial" panose="020B0604020202020204" pitchFamily="34" charset="0"/>
              <a:buChar char="•"/>
            </a:pPr>
            <a:r>
              <a:rPr lang="en-US" sz="1800" dirty="0"/>
              <a:t>This practice is often reactive rather than proactive (Graham, 1992). When teachers conduct on- the-spot teaching or institute mini-lessons based on their observations, they are often responding to either an established problem or a developing difficulty. </a:t>
            </a:r>
          </a:p>
          <a:p>
            <a:pPr>
              <a:lnSpc>
                <a:spcPct val="150000"/>
              </a:lnSpc>
              <a:buFont typeface="Arial" panose="020B0604020202020204" pitchFamily="34" charset="0"/>
              <a:buChar char="•"/>
            </a:pPr>
            <a:r>
              <a:rPr lang="en-US" sz="1800" dirty="0"/>
              <a:t>Unfortunately, once a problems is well established, it may take an extended effort on the part of the teacher and the student to develop a more desirable practice. Developing difficulties, on the other hand, need to be identified and addressed quickly before they become an established problem. </a:t>
            </a:r>
          </a:p>
          <a:p>
            <a:pPr>
              <a:lnSpc>
                <a:spcPct val="150000"/>
              </a:lnSpc>
              <a:buFont typeface="Arial" panose="020B0604020202020204" pitchFamily="34" charset="0"/>
              <a:buChar char="•"/>
            </a:pPr>
            <a:r>
              <a:rPr lang="en-US" sz="1800" dirty="0"/>
              <a:t>For example, if students in a second-grade class are making the transition to cursive script and experimenting with how to form particular cursive letters in their writing, the teacher needs to spot ineffective approaches to letter formation before they become </a:t>
            </a:r>
            <a:r>
              <a:rPr lang="en-US" sz="1800" dirty="0" err="1"/>
              <a:t>habitualized</a:t>
            </a:r>
            <a:r>
              <a:rPr lang="en-US" sz="1800" dirty="0"/>
              <a:t>. </a:t>
            </a:r>
          </a:p>
          <a:p>
            <a:pPr>
              <a:lnSpc>
                <a:spcPct val="150000"/>
              </a:lnSpc>
              <a:buFont typeface="Arial" panose="020B0604020202020204" pitchFamily="34" charset="0"/>
              <a:buChar char="•"/>
            </a:pPr>
            <a:r>
              <a:rPr lang="en-US" sz="1800" dirty="0"/>
              <a:t>This places considerable demands on the teacher. Another problem with teaching skills only when need arises is that teachable moments may not occ for some important skills (the teacher is not </a:t>
            </a:r>
            <a:r>
              <a:rPr lang="en-US" sz="1800" dirty="0" err="1"/>
              <a:t>presen</a:t>
            </a:r>
            <a:r>
              <a:rPr lang="en-US" sz="1800" dirty="0"/>
              <a:t> that time) or may be overlooked. When teachers con with children during writing conferences or </a:t>
            </a:r>
            <a:r>
              <a:rPr lang="en-IN" sz="1800" dirty="0"/>
              <a:t>observe </a:t>
            </a:r>
            <a:r>
              <a:rPr lang="en-US" sz="1800" dirty="0"/>
              <a:t>them work, for instance, issues of spelling and hand- writing may not be uppermost in their mind</a:t>
            </a:r>
            <a:r>
              <a:rPr lang="en-IN" sz="1800" dirty="0"/>
              <a:t>.</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3538196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BB1902-BDAA-9B03-1F29-A53360BE5E2A}"/>
              </a:ext>
            </a:extLst>
          </p:cNvPr>
          <p:cNvSpPr>
            <a:spLocks noGrp="1"/>
          </p:cNvSpPr>
          <p:nvPr>
            <p:ph type="title" idx="4294967295"/>
          </p:nvPr>
        </p:nvSpPr>
        <p:spPr>
          <a:xfrm>
            <a:off x="0" y="-460375"/>
            <a:ext cx="10058400" cy="1449388"/>
          </a:xfrm>
        </p:spPr>
        <p:txBody>
          <a:bodyPr/>
          <a:lstStyle/>
          <a:p>
            <a:r>
              <a:rPr lang="en-US" dirty="0"/>
              <a:t>Disadvantage</a:t>
            </a:r>
            <a:endParaRPr lang="en-IN" dirty="0"/>
          </a:p>
        </p:txBody>
      </p:sp>
      <p:sp>
        <p:nvSpPr>
          <p:cNvPr id="3" name="Content Placeholder 2">
            <a:extLst>
              <a:ext uri="{FF2B5EF4-FFF2-40B4-BE49-F238E27FC236}">
                <a16:creationId xmlns:a16="http://schemas.microsoft.com/office/drawing/2014/main" id="{59A00DC6-2B53-AD33-9CF9-2A2C8E0D7DCF}"/>
              </a:ext>
            </a:extLst>
          </p:cNvPr>
          <p:cNvSpPr>
            <a:spLocks noGrp="1"/>
          </p:cNvSpPr>
          <p:nvPr>
            <p:ph idx="4294967295"/>
          </p:nvPr>
        </p:nvSpPr>
        <p:spPr>
          <a:xfrm>
            <a:off x="1246836" y="989013"/>
            <a:ext cx="10342563" cy="4960937"/>
          </a:xfrm>
        </p:spPr>
        <p:txBody>
          <a:bodyPr>
            <a:normAutofit/>
          </a:bodyPr>
          <a:lstStyle/>
          <a:p>
            <a:pPr algn="just">
              <a:lnSpc>
                <a:spcPct val="150000"/>
              </a:lnSpc>
            </a:pPr>
            <a:r>
              <a:rPr lang="en-US" sz="1800" b="1" dirty="0"/>
              <a:t>Affordability</a:t>
            </a:r>
            <a:r>
              <a:rPr lang="en-US" sz="1800" dirty="0"/>
              <a:t>: Developing specialized writing tools can be expensive, potentially making them less accessible to families in need.</a:t>
            </a:r>
          </a:p>
          <a:p>
            <a:pPr algn="just">
              <a:lnSpc>
                <a:spcPct val="150000"/>
              </a:lnSpc>
            </a:pPr>
            <a:r>
              <a:rPr lang="en-US" sz="1800" b="1" dirty="0"/>
              <a:t>Skill Development</a:t>
            </a:r>
            <a:r>
              <a:rPr lang="en-US" sz="1800" dirty="0"/>
              <a:t>: If children rely too heavily on technological features, they may not fully develop their writing skills or learn to write without assistance.</a:t>
            </a:r>
          </a:p>
          <a:p>
            <a:pPr algn="just">
              <a:lnSpc>
                <a:spcPct val="150000"/>
              </a:lnSpc>
              <a:buFont typeface="Arial" panose="020B0604020202020204" pitchFamily="34" charset="0"/>
              <a:buChar char="•"/>
            </a:pPr>
            <a:r>
              <a:rPr lang="en-US" sz="1800" b="1" dirty="0"/>
              <a:t>Individual Needs</a:t>
            </a:r>
            <a:r>
              <a:rPr lang="en-US" sz="1800" dirty="0"/>
              <a:t>: Children with SLD often have diverse needs; creating a one-size-fits-all solution may not adequately address specific learning styles.</a:t>
            </a:r>
            <a:r>
              <a:rPr lang="en-US" sz="1800" b="1" dirty="0"/>
              <a:t> </a:t>
            </a:r>
          </a:p>
          <a:p>
            <a:pPr algn="just">
              <a:lnSpc>
                <a:spcPct val="150000"/>
              </a:lnSpc>
              <a:buFont typeface="Arial" panose="020B0604020202020204" pitchFamily="34" charset="0"/>
              <a:buChar char="•"/>
            </a:pPr>
            <a:r>
              <a:rPr lang="en-US" sz="1800" b="1" dirty="0"/>
              <a:t>Resistance from Educators</a:t>
            </a:r>
            <a:r>
              <a:rPr lang="en-US" sz="1800" dirty="0"/>
              <a:t>: Some educators may prefer traditional methods, making it difficult to integrate these tools into existing curricula.</a:t>
            </a:r>
            <a:endParaRPr lang="en-US" sz="1800" b="1" dirty="0"/>
          </a:p>
          <a:p>
            <a:pPr algn="just">
              <a:lnSpc>
                <a:spcPct val="150000"/>
              </a:lnSpc>
              <a:buFont typeface="Arial" panose="020B0604020202020204" pitchFamily="34" charset="0"/>
              <a:buChar char="•"/>
            </a:pPr>
            <a:r>
              <a:rPr lang="en-US" sz="1800" b="1" dirty="0"/>
              <a:t>Wear and Tear</a:t>
            </a:r>
            <a:r>
              <a:rPr lang="en-US" sz="1800" dirty="0"/>
              <a:t>: If the products incorporate technology, they may be more prone to damage or malfunction, leading to additional costs and frustration.</a:t>
            </a:r>
            <a:endParaRPr lang="en-IN" sz="1800" dirty="0">
              <a:cs typeface="Times New Roman" panose="02020603050405020304" pitchFamily="18" charset="0"/>
            </a:endParaRPr>
          </a:p>
        </p:txBody>
      </p:sp>
    </p:spTree>
    <p:extLst>
      <p:ext uri="{BB962C8B-B14F-4D97-AF65-F5344CB8AC3E}">
        <p14:creationId xmlns:p14="http://schemas.microsoft.com/office/powerpoint/2010/main" val="29132658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1AAEF1-5D31-6B5A-B739-52377D5A46BB}"/>
              </a:ext>
            </a:extLst>
          </p:cNvPr>
          <p:cNvSpPr>
            <a:spLocks noGrp="1"/>
          </p:cNvSpPr>
          <p:nvPr>
            <p:ph type="title" idx="4294967295"/>
          </p:nvPr>
        </p:nvSpPr>
        <p:spPr>
          <a:xfrm>
            <a:off x="633846" y="-388649"/>
            <a:ext cx="10058400" cy="1449388"/>
          </a:xfrm>
        </p:spPr>
        <p:txBody>
          <a:bodyPr/>
          <a:lstStyle/>
          <a:p>
            <a:r>
              <a:rPr lang="en-US" b="1" dirty="0"/>
              <a:t>PROPOSED SYSTEM :</a:t>
            </a:r>
            <a:endParaRPr lang="en-IN" dirty="0"/>
          </a:p>
        </p:txBody>
      </p:sp>
      <p:sp>
        <p:nvSpPr>
          <p:cNvPr id="3" name="Content Placeholder 2">
            <a:extLst>
              <a:ext uri="{FF2B5EF4-FFF2-40B4-BE49-F238E27FC236}">
                <a16:creationId xmlns:a16="http://schemas.microsoft.com/office/drawing/2014/main" id="{8CB787A7-0C8D-683D-E7A2-5E8836CFAB2A}"/>
              </a:ext>
            </a:extLst>
          </p:cNvPr>
          <p:cNvSpPr>
            <a:spLocks noGrp="1"/>
          </p:cNvSpPr>
          <p:nvPr>
            <p:ph idx="4294967295"/>
          </p:nvPr>
        </p:nvSpPr>
        <p:spPr>
          <a:xfrm>
            <a:off x="1433946" y="1232477"/>
            <a:ext cx="9805988" cy="4076700"/>
          </a:xfrm>
        </p:spPr>
        <p:txBody>
          <a:bodyPr>
            <a:normAutofit/>
          </a:bodyPr>
          <a:lstStyle/>
          <a:p>
            <a:pPr algn="just">
              <a:lnSpc>
                <a:spcPct val="150000"/>
              </a:lnSpc>
              <a:buFont typeface="Arial" panose="020B0604020202020204" pitchFamily="34" charset="0"/>
              <a:buChar char="•"/>
            </a:pPr>
            <a:r>
              <a:rPr lang="en-US" sz="1800" dirty="0"/>
              <a:t>central role in the development of handwriting fluency. The more children write, the more their handwriting skills become automatic and fluent (Graham, 1992). </a:t>
            </a:r>
          </a:p>
          <a:p>
            <a:pPr algn="just">
              <a:lnSpc>
                <a:spcPct val="150000"/>
              </a:lnSpc>
              <a:buFont typeface="Arial" panose="020B0604020202020204" pitchFamily="34" charset="0"/>
              <a:buChar char="•"/>
            </a:pPr>
            <a:r>
              <a:rPr lang="en-US" sz="1800" dirty="0"/>
              <a:t>Writing also provides the appropriate context for children to apply and test the knowledge and skills that they are taught directly, whereas writing for real purposes and audiences accentuates the importance of correct spelling and legible handwriting in practical and social situations (Graham, Harris, &amp; </a:t>
            </a:r>
            <a:r>
              <a:rPr lang="en-US" sz="1800" dirty="0" err="1"/>
              <a:t>Loynachan</a:t>
            </a:r>
            <a:r>
              <a:rPr lang="en-US" sz="1800" dirty="0"/>
              <a:t>, 1996). </a:t>
            </a:r>
          </a:p>
          <a:p>
            <a:pPr algn="just">
              <a:lnSpc>
                <a:spcPct val="150000"/>
              </a:lnSpc>
              <a:buFont typeface="Arial" panose="020B0604020202020204" pitchFamily="34" charset="0"/>
              <a:buChar char="•"/>
            </a:pPr>
            <a:r>
              <a:rPr lang="en-US" sz="1800" dirty="0"/>
              <a:t>Perhaps most important, the reason for teaching text production skills in the first place is to enhance </a:t>
            </a:r>
            <a:r>
              <a:rPr lang="en-US" sz="1800" dirty="0" err="1"/>
              <a:t>chil</a:t>
            </a:r>
            <a:r>
              <a:rPr lang="en-US" sz="1800" dirty="0"/>
              <a:t>- </a:t>
            </a:r>
            <a:r>
              <a:rPr lang="en-US" sz="1800" dirty="0" err="1"/>
              <a:t>dren's</a:t>
            </a:r>
            <a:r>
              <a:rPr lang="en-US" sz="1800" dirty="0"/>
              <a:t> ability to communicate.</a:t>
            </a:r>
            <a:endParaRPr lang="en-IN" sz="1800" dirty="0">
              <a:latin typeface="Times New Roman" panose="02020603050405020304" pitchFamily="18" charset="0"/>
              <a:cs typeface="Times New Roman" panose="02020603050405020304" pitchFamily="18" charset="0"/>
            </a:endParaRPr>
          </a:p>
          <a:p>
            <a:pPr>
              <a:lnSpc>
                <a:spcPct val="150000"/>
              </a:lnSpc>
              <a:buFont typeface="Arial" panose="020B0604020202020204" pitchFamily="34" charset="0"/>
              <a:buChar char="•"/>
            </a:pP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5061242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4A2289-E354-FF60-A728-C5141EDFC700}"/>
              </a:ext>
            </a:extLst>
          </p:cNvPr>
          <p:cNvSpPr>
            <a:spLocks noGrp="1"/>
          </p:cNvSpPr>
          <p:nvPr>
            <p:ph type="title" idx="4294967295"/>
          </p:nvPr>
        </p:nvSpPr>
        <p:spPr>
          <a:xfrm>
            <a:off x="0" y="-460375"/>
            <a:ext cx="10058400" cy="1449388"/>
          </a:xfrm>
        </p:spPr>
        <p:txBody>
          <a:bodyPr/>
          <a:lstStyle/>
          <a:p>
            <a:r>
              <a:rPr lang="en-US" sz="4800" dirty="0"/>
              <a:t>Advantage</a:t>
            </a:r>
            <a:endParaRPr lang="en-IN" dirty="0"/>
          </a:p>
        </p:txBody>
      </p:sp>
      <p:sp>
        <p:nvSpPr>
          <p:cNvPr id="3" name="Content Placeholder 2">
            <a:extLst>
              <a:ext uri="{FF2B5EF4-FFF2-40B4-BE49-F238E27FC236}">
                <a16:creationId xmlns:a16="http://schemas.microsoft.com/office/drawing/2014/main" id="{23D26C47-0968-8D73-88A8-951D61FB667A}"/>
              </a:ext>
            </a:extLst>
          </p:cNvPr>
          <p:cNvSpPr>
            <a:spLocks noGrp="1"/>
          </p:cNvSpPr>
          <p:nvPr>
            <p:ph idx="4294967295"/>
          </p:nvPr>
        </p:nvSpPr>
        <p:spPr>
          <a:xfrm>
            <a:off x="1413164" y="871249"/>
            <a:ext cx="10228551" cy="5332124"/>
          </a:xfrm>
        </p:spPr>
        <p:txBody>
          <a:bodyPr>
            <a:normAutofit/>
          </a:bodyPr>
          <a:lstStyle/>
          <a:p>
            <a:pPr algn="just">
              <a:lnSpc>
                <a:spcPct val="150000"/>
              </a:lnSpc>
              <a:buFont typeface="Arial" panose="020B0604020202020204" pitchFamily="34" charset="0"/>
              <a:buChar char="•"/>
            </a:pPr>
            <a:r>
              <a:rPr lang="en-US" sz="1800" b="1" dirty="0"/>
              <a:t>Comfortable Grip</a:t>
            </a:r>
            <a:r>
              <a:rPr lang="en-US" sz="1800" dirty="0"/>
              <a:t>: A pen designed with an ergonomic grip helps children with fine motor difficulties hold the pen more easily, reducing hand fatigue and discomfort.</a:t>
            </a:r>
          </a:p>
          <a:p>
            <a:pPr algn="just">
              <a:lnSpc>
                <a:spcPct val="150000"/>
              </a:lnSpc>
              <a:buFont typeface="Arial" panose="020B0604020202020204" pitchFamily="34" charset="0"/>
              <a:buChar char="•"/>
            </a:pPr>
            <a:r>
              <a:rPr lang="en-US" sz="1800" b="1" dirty="0"/>
              <a:t>Guided Writing</a:t>
            </a:r>
            <a:r>
              <a:rPr lang="en-US" sz="1800" dirty="0"/>
              <a:t>: Pens that offer tactile feedback (e.g., vibrations) or assistive technology can guide children in forming letters and words correctly, aiding in motor skill development.</a:t>
            </a:r>
          </a:p>
          <a:p>
            <a:pPr algn="just">
              <a:lnSpc>
                <a:spcPct val="150000"/>
              </a:lnSpc>
              <a:buFont typeface="Arial" panose="020B0604020202020204" pitchFamily="34" charset="0"/>
              <a:buChar char="•"/>
            </a:pPr>
            <a:r>
              <a:rPr lang="en-US" sz="1800" b="1" dirty="0"/>
              <a:t>Tactile Feedback</a:t>
            </a:r>
            <a:r>
              <a:rPr lang="en-US" sz="1800" dirty="0"/>
              <a:t>: Pens that provide sensory feedback (e.g., texture or slight vibrations) can enhance engagement and focus, helping children stay on task.</a:t>
            </a:r>
          </a:p>
          <a:p>
            <a:pPr algn="just">
              <a:lnSpc>
                <a:spcPct val="150000"/>
              </a:lnSpc>
              <a:buFont typeface="Arial" panose="020B0604020202020204" pitchFamily="34" charset="0"/>
              <a:buChar char="•"/>
            </a:pPr>
            <a:r>
              <a:rPr lang="en-US" sz="1800" b="1" dirty="0"/>
              <a:t>Color Coding</a:t>
            </a:r>
            <a:r>
              <a:rPr lang="en-US" sz="1800" dirty="0"/>
              <a:t>: The writing pad can incorporate color-coded sections for different writing tasks, helping children organize their thoughts and understand structures (e.g., different colors for nouns, verbs, etc.).</a:t>
            </a:r>
          </a:p>
          <a:p>
            <a:pPr algn="just">
              <a:lnSpc>
                <a:spcPct val="150000"/>
              </a:lnSpc>
              <a:buFont typeface="Arial" panose="020B0604020202020204" pitchFamily="34" charset="0"/>
              <a:buChar char="•"/>
            </a:pPr>
            <a:r>
              <a:rPr lang="en-US" sz="1800" b="1" dirty="0"/>
              <a:t>Gamification</a:t>
            </a:r>
            <a:r>
              <a:rPr lang="en-US" sz="1800" dirty="0"/>
              <a:t>: Writing tasks can be turned into fun games, encouraging children to practice more and fostering a love for writing.</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044304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7340B6-3714-D840-78C5-F0705D262952}"/>
              </a:ext>
            </a:extLst>
          </p:cNvPr>
          <p:cNvSpPr>
            <a:spLocks noGrp="1"/>
          </p:cNvSpPr>
          <p:nvPr>
            <p:ph type="title" idx="4294967295"/>
          </p:nvPr>
        </p:nvSpPr>
        <p:spPr>
          <a:xfrm>
            <a:off x="665019" y="-392113"/>
            <a:ext cx="10058400" cy="1449388"/>
          </a:xfrm>
        </p:spPr>
        <p:txBody>
          <a:bodyPr/>
          <a:lstStyle/>
          <a:p>
            <a:r>
              <a:rPr lang="en-US" dirty="0"/>
              <a:t>Introduction</a:t>
            </a:r>
            <a:endParaRPr lang="en-IN" dirty="0"/>
          </a:p>
        </p:txBody>
      </p:sp>
      <p:sp>
        <p:nvSpPr>
          <p:cNvPr id="3" name="Content Placeholder 2">
            <a:extLst>
              <a:ext uri="{FF2B5EF4-FFF2-40B4-BE49-F238E27FC236}">
                <a16:creationId xmlns:a16="http://schemas.microsoft.com/office/drawing/2014/main" id="{EA8B1101-19E3-C0FC-9A04-1A113CFF17FF}"/>
              </a:ext>
            </a:extLst>
          </p:cNvPr>
          <p:cNvSpPr>
            <a:spLocks noGrp="1"/>
          </p:cNvSpPr>
          <p:nvPr>
            <p:ph idx="4294967295"/>
          </p:nvPr>
        </p:nvSpPr>
        <p:spPr>
          <a:xfrm>
            <a:off x="1381990" y="752041"/>
            <a:ext cx="10484427" cy="5596803"/>
          </a:xfrm>
        </p:spPr>
        <p:txBody>
          <a:bodyPr>
            <a:normAutofit lnSpcReduction="10000"/>
          </a:bodyPr>
          <a:lstStyle/>
          <a:p>
            <a:pPr algn="just">
              <a:lnSpc>
                <a:spcPct val="150000"/>
              </a:lnSpc>
              <a:buFont typeface="Arial" panose="020B0604020202020204" pitchFamily="34" charset="0"/>
              <a:buChar char="•"/>
            </a:pPr>
            <a:r>
              <a:rPr lang="en-US" sz="1800" dirty="0"/>
              <a:t>The authors attributed this finding to children having more experience writing with pens and pencils than writing with keyboards; although computers are available, they are not used as often in the elementary-grade classroom for writing assignments or during writing instruction as pens and pencils, even in an era when children may have considerable experience using computers at home. </a:t>
            </a:r>
          </a:p>
          <a:p>
            <a:pPr algn="just">
              <a:lnSpc>
                <a:spcPct val="150000"/>
              </a:lnSpc>
              <a:buFont typeface="Arial" panose="020B0604020202020204" pitchFamily="34" charset="0"/>
              <a:buChar char="•"/>
            </a:pPr>
            <a:r>
              <a:rPr lang="en-US" sz="1800" dirty="0"/>
              <a:t>Other investigators have focused on processes related to handwriting and keyboarding. </a:t>
            </a:r>
            <a:r>
              <a:rPr lang="en-US" sz="1800" dirty="0" err="1"/>
              <a:t>Ghristensen</a:t>
            </a:r>
            <a:r>
              <a:rPr lang="en-US" sz="1800" dirty="0"/>
              <a:t> (2004) investigated automaticity of integrating orthographic (letter) codes with motor output functions and discovered that automatic orthographic-motor integration on an alphabetic writing task explained significant variance in fluency of composing by both handwriting and keyboarding, but especially for keyboarding. </a:t>
            </a:r>
          </a:p>
          <a:p>
            <a:pPr algn="just">
              <a:lnSpc>
                <a:spcPct val="150000"/>
              </a:lnSpc>
              <a:buFont typeface="Arial" panose="020B0604020202020204" pitchFamily="34" charset="0"/>
              <a:buChar char="•"/>
            </a:pPr>
            <a:r>
              <a:rPr lang="en-US" sz="1800" dirty="0"/>
              <a:t>The measure used is the one found by Berninger et al. (1992, 1994) to be the best unique predictor of compositional fluency in elementary students. Berninger, Abbott et al. (2006) documented intra-individual differences in relative skill on this automatic orthographic-motor integration task for writing manuscript or cursive letters by pen or selecting alphabet letters by keyboard.</a:t>
            </a:r>
            <a:endParaRPr lang="en-IN" sz="1800" dirty="0"/>
          </a:p>
        </p:txBody>
      </p:sp>
    </p:spTree>
    <p:extLst>
      <p:ext uri="{BB962C8B-B14F-4D97-AF65-F5344CB8AC3E}">
        <p14:creationId xmlns:p14="http://schemas.microsoft.com/office/powerpoint/2010/main" val="33427616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98DC49E-EFF3-066E-B2D6-F2798C537B1A}"/>
              </a:ext>
            </a:extLst>
          </p:cNvPr>
          <p:cNvSpPr>
            <a:spLocks noGrp="1"/>
          </p:cNvSpPr>
          <p:nvPr>
            <p:ph idx="4294967295"/>
          </p:nvPr>
        </p:nvSpPr>
        <p:spPr>
          <a:xfrm>
            <a:off x="1579420" y="246207"/>
            <a:ext cx="10203872" cy="5957166"/>
          </a:xfrm>
        </p:spPr>
        <p:txBody>
          <a:bodyPr>
            <a:normAutofit/>
          </a:bodyPr>
          <a:lstStyle/>
          <a:p>
            <a:pPr algn="just">
              <a:lnSpc>
                <a:spcPct val="150000"/>
              </a:lnSpc>
              <a:buFont typeface="Arial" panose="020B0604020202020204" pitchFamily="34" charset="0"/>
              <a:buChar char="•"/>
            </a:pPr>
            <a:r>
              <a:rPr lang="en-US" sz="1800" dirty="0"/>
              <a:t>Yet other researchers have focused on how transcription, if not automatized, drains resources in </a:t>
            </a:r>
            <a:r>
              <a:rPr lang="en-US" sz="1800" dirty="0" err="1"/>
              <a:t>capacitylimited</a:t>
            </a:r>
            <a:r>
              <a:rPr lang="en-US" sz="1800" dirty="0"/>
              <a:t> working memory (e.g., see Bourdin &amp; Fayol, 1994; Fayol, 1999, 2008; Hayes &amp; </a:t>
            </a:r>
            <a:r>
              <a:rPr lang="en-US" sz="1800" dirty="0" err="1"/>
              <a:t>Ghenoweth</a:t>
            </a:r>
            <a:r>
              <a:rPr lang="en-US" sz="1800" dirty="0"/>
              <a:t>, 2006; Olive, Favart, Beauvais, &amp; Beauvais, in press; Olive, Kellogg, &amp; </a:t>
            </a:r>
            <a:r>
              <a:rPr lang="en-US" sz="1800" dirty="0" err="1"/>
              <a:t>Piolat</a:t>
            </a:r>
            <a:r>
              <a:rPr lang="en-US" sz="1800" dirty="0"/>
              <a:t>, 2008).</a:t>
            </a:r>
          </a:p>
          <a:p>
            <a:pPr algn="just">
              <a:lnSpc>
                <a:spcPct val="150000"/>
              </a:lnSpc>
              <a:buFont typeface="Arial" panose="020B0604020202020204" pitchFamily="34" charset="0"/>
              <a:buChar char="•"/>
            </a:pPr>
            <a:r>
              <a:rPr lang="en-US" sz="1800" dirty="0"/>
              <a:t> </a:t>
            </a:r>
            <a:r>
              <a:rPr lang="en-US" sz="1800" dirty="0" err="1"/>
              <a:t>Dauite</a:t>
            </a:r>
            <a:r>
              <a:rPr lang="en-US" sz="1800" dirty="0"/>
              <a:t> (1986) proposed that writing by keyboard frees up working memory for higher-level writing processes by removing the burden of the mechanical production of writing by hand. A testable hypothesis deriving from this line of research and </a:t>
            </a:r>
            <a:r>
              <a:rPr lang="en-US" sz="1800" dirty="0" err="1"/>
              <a:t>Dauite's</a:t>
            </a:r>
            <a:r>
              <a:rPr lang="en-US" sz="1800" dirty="0"/>
              <a:t> proposal is that children may write more and faster by keyboard than by pen. </a:t>
            </a:r>
          </a:p>
          <a:p>
            <a:pPr algn="just">
              <a:lnSpc>
                <a:spcPct val="150000"/>
              </a:lnSpc>
              <a:buFont typeface="Arial" panose="020B0604020202020204" pitchFamily="34" charset="0"/>
              <a:buChar char="•"/>
            </a:pPr>
            <a:r>
              <a:rPr lang="en-US" sz="1800" dirty="0"/>
              <a:t>Finally, considerable research has focused on the development and validation of computer tools for students with learning disabilities affecting writing, ranging from software for teaching or practicing specific writing skills and checking spelling to web-based resources to oral language production alternatives that replace or supplement written language production (for review, see Berninger &amp; </a:t>
            </a:r>
            <a:r>
              <a:rPr lang="en-US" sz="1800" dirty="0" err="1"/>
              <a:t>Amtmann</a:t>
            </a:r>
            <a:r>
              <a:rPr lang="en-US" sz="1800" dirty="0"/>
              <a:t>, 2003).</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3346854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2FF58E-A04A-EEE6-0BF4-764251107DA0}"/>
              </a:ext>
            </a:extLst>
          </p:cNvPr>
          <p:cNvSpPr>
            <a:spLocks noGrp="1"/>
          </p:cNvSpPr>
          <p:nvPr>
            <p:ph type="title" idx="4294967295"/>
          </p:nvPr>
        </p:nvSpPr>
        <p:spPr>
          <a:xfrm>
            <a:off x="0" y="-377825"/>
            <a:ext cx="10058400" cy="1449388"/>
          </a:xfrm>
        </p:spPr>
        <p:txBody>
          <a:bodyPr/>
          <a:lstStyle/>
          <a:p>
            <a:r>
              <a:rPr lang="en-IN" dirty="0"/>
              <a:t>MODULES</a:t>
            </a:r>
          </a:p>
        </p:txBody>
      </p:sp>
      <p:sp>
        <p:nvSpPr>
          <p:cNvPr id="3" name="Content Placeholder 2">
            <a:extLst>
              <a:ext uri="{FF2B5EF4-FFF2-40B4-BE49-F238E27FC236}">
                <a16:creationId xmlns:a16="http://schemas.microsoft.com/office/drawing/2014/main" id="{A04BFE57-A035-9503-2968-D41208C8F3BF}"/>
              </a:ext>
            </a:extLst>
          </p:cNvPr>
          <p:cNvSpPr>
            <a:spLocks noGrp="1"/>
          </p:cNvSpPr>
          <p:nvPr>
            <p:ph idx="4294967295"/>
          </p:nvPr>
        </p:nvSpPr>
        <p:spPr>
          <a:xfrm>
            <a:off x="2133600" y="794183"/>
            <a:ext cx="10058400" cy="4022725"/>
          </a:xfrm>
        </p:spPr>
        <p:txBody>
          <a:bodyPr>
            <a:normAutofit/>
          </a:bodyPr>
          <a:lstStyle/>
          <a:p>
            <a:pPr algn="just">
              <a:lnSpc>
                <a:spcPct val="150000"/>
              </a:lnSpc>
            </a:pPr>
            <a:r>
              <a:rPr lang="en-IN" dirty="0"/>
              <a:t>Ergonomic Design Module</a:t>
            </a:r>
          </a:p>
          <a:p>
            <a:pPr algn="just">
              <a:lnSpc>
                <a:spcPct val="150000"/>
              </a:lnSpc>
            </a:pPr>
            <a:r>
              <a:rPr lang="en-IN" dirty="0"/>
              <a:t>Writing Assistance Module</a:t>
            </a:r>
          </a:p>
          <a:p>
            <a:pPr algn="just">
              <a:lnSpc>
                <a:spcPct val="150000"/>
              </a:lnSpc>
            </a:pPr>
            <a:r>
              <a:rPr lang="en-IN" dirty="0"/>
              <a:t> Sensory Feedback Module</a:t>
            </a:r>
          </a:p>
          <a:p>
            <a:pPr algn="just">
              <a:lnSpc>
                <a:spcPct val="150000"/>
              </a:lnSpc>
            </a:pPr>
            <a:r>
              <a:rPr lang="en-IN" dirty="0"/>
              <a:t>Visual Aids Module</a:t>
            </a:r>
          </a:p>
        </p:txBody>
      </p:sp>
    </p:spTree>
    <p:extLst>
      <p:ext uri="{BB962C8B-B14F-4D97-AF65-F5344CB8AC3E}">
        <p14:creationId xmlns:p14="http://schemas.microsoft.com/office/powerpoint/2010/main" val="298873846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8912F1-4655-D6F0-BCEB-FA6C4D3EB195}"/>
              </a:ext>
            </a:extLst>
          </p:cNvPr>
          <p:cNvSpPr>
            <a:spLocks noGrp="1"/>
          </p:cNvSpPr>
          <p:nvPr>
            <p:ph type="title" idx="4294967295"/>
          </p:nvPr>
        </p:nvSpPr>
        <p:spPr>
          <a:xfrm>
            <a:off x="768927" y="249382"/>
            <a:ext cx="10058400" cy="1449388"/>
          </a:xfrm>
        </p:spPr>
        <p:txBody>
          <a:bodyPr>
            <a:normAutofit fontScale="90000"/>
          </a:bodyPr>
          <a:lstStyle/>
          <a:p>
            <a:r>
              <a:rPr lang="en-US" sz="3200" b="1" dirty="0"/>
              <a:t>Ergonomic Design Module</a:t>
            </a:r>
            <a:br>
              <a:rPr lang="en-US" sz="3200" b="1" dirty="0"/>
            </a:br>
            <a:br>
              <a:rPr lang="en-IN"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91BE7953-73D4-EAA4-EFCC-A3C5C6355F37}"/>
              </a:ext>
            </a:extLst>
          </p:cNvPr>
          <p:cNvSpPr>
            <a:spLocks noGrp="1"/>
          </p:cNvSpPr>
          <p:nvPr>
            <p:ph idx="4294967295"/>
          </p:nvPr>
        </p:nvSpPr>
        <p:spPr>
          <a:xfrm>
            <a:off x="2200131" y="249382"/>
            <a:ext cx="9022051" cy="5279304"/>
          </a:xfrm>
        </p:spPr>
        <p:txBody>
          <a:bodyPr>
            <a:normAutofit/>
          </a:bodyPr>
          <a:lstStyle/>
          <a:p>
            <a:pPr>
              <a:lnSpc>
                <a:spcPct val="150000"/>
              </a:lnSpc>
              <a:buFont typeface="Arial" panose="020B0604020202020204" pitchFamily="34" charset="0"/>
              <a:buChar char="•"/>
            </a:pPr>
            <a:r>
              <a:rPr lang="en-US" sz="1800" b="1" dirty="0"/>
              <a:t>Ergonomic Pen</a:t>
            </a:r>
            <a:r>
              <a:rPr lang="en-US" sz="1800" dirty="0"/>
              <a:t>: Design features such as a larger diameter, textured grips, and appropriate weight distribution for easier handling.</a:t>
            </a:r>
          </a:p>
          <a:p>
            <a:pPr>
              <a:lnSpc>
                <a:spcPct val="150000"/>
              </a:lnSpc>
              <a:buFont typeface="Arial" panose="020B0604020202020204" pitchFamily="34" charset="0"/>
              <a:buChar char="•"/>
            </a:pPr>
            <a:r>
              <a:rPr lang="en-US" sz="1800" b="1" dirty="0"/>
              <a:t>Adjustable Grip Size</a:t>
            </a:r>
            <a:r>
              <a:rPr lang="en-US" sz="1800" dirty="0"/>
              <a:t>: Options for customizing the grip size to accommodate different hand sizes and preferences.</a:t>
            </a:r>
          </a:p>
          <a:p>
            <a:pPr>
              <a:lnSpc>
                <a:spcPct val="150000"/>
              </a:lnSpc>
              <a:buFont typeface="Arial" panose="020B0604020202020204" pitchFamily="34" charset="0"/>
              <a:buChar char="•"/>
            </a:pPr>
            <a:r>
              <a:rPr lang="en-US" sz="1800" b="1" dirty="0"/>
              <a:t>Wrist Support</a:t>
            </a:r>
            <a:r>
              <a:rPr lang="en-US" sz="1800" dirty="0"/>
              <a:t>: Optional attachments or features that provide additional support for the wrist during writing.</a:t>
            </a:r>
          </a:p>
          <a:p>
            <a:endParaRPr lang="en-IN" dirty="0"/>
          </a:p>
        </p:txBody>
      </p:sp>
    </p:spTree>
    <p:extLst>
      <p:ext uri="{BB962C8B-B14F-4D97-AF65-F5344CB8AC3E}">
        <p14:creationId xmlns:p14="http://schemas.microsoft.com/office/powerpoint/2010/main" val="201597325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283CC5-657A-3D09-DB1B-577B1829AF57}"/>
              </a:ext>
            </a:extLst>
          </p:cNvPr>
          <p:cNvSpPr>
            <a:spLocks noGrp="1"/>
          </p:cNvSpPr>
          <p:nvPr>
            <p:ph type="title" idx="4294967295"/>
          </p:nvPr>
        </p:nvSpPr>
        <p:spPr>
          <a:xfrm>
            <a:off x="571500" y="126206"/>
            <a:ext cx="10058400" cy="1449388"/>
          </a:xfrm>
        </p:spPr>
        <p:txBody>
          <a:bodyPr/>
          <a:lstStyle/>
          <a:p>
            <a:r>
              <a:rPr lang="en-US" sz="3200" b="1" dirty="0"/>
              <a:t>Writing Assistance Module</a:t>
            </a:r>
            <a:br>
              <a:rPr lang="en-US" b="1" dirty="0"/>
            </a:br>
            <a:endParaRPr lang="en-IN" dirty="0"/>
          </a:p>
        </p:txBody>
      </p:sp>
      <p:sp>
        <p:nvSpPr>
          <p:cNvPr id="3" name="Content Placeholder 2">
            <a:extLst>
              <a:ext uri="{FF2B5EF4-FFF2-40B4-BE49-F238E27FC236}">
                <a16:creationId xmlns:a16="http://schemas.microsoft.com/office/drawing/2014/main" id="{FE1FE50C-2AC5-9763-5AA4-C8ADE9B67032}"/>
              </a:ext>
            </a:extLst>
          </p:cNvPr>
          <p:cNvSpPr>
            <a:spLocks noGrp="1"/>
          </p:cNvSpPr>
          <p:nvPr>
            <p:ph idx="4294967295"/>
          </p:nvPr>
        </p:nvSpPr>
        <p:spPr>
          <a:xfrm>
            <a:off x="1862715" y="488373"/>
            <a:ext cx="8767185" cy="5081732"/>
          </a:xfrm>
        </p:spPr>
        <p:txBody>
          <a:bodyPr>
            <a:normAutofit/>
          </a:bodyPr>
          <a:lstStyle/>
          <a:p>
            <a:pPr algn="just">
              <a:lnSpc>
                <a:spcPct val="150000"/>
              </a:lnSpc>
              <a:buFont typeface="Arial" panose="020B0604020202020204" pitchFamily="34" charset="0"/>
              <a:buChar char="•"/>
            </a:pPr>
            <a:r>
              <a:rPr lang="en-US" sz="1800" b="1" dirty="0"/>
              <a:t>Guided Writing</a:t>
            </a:r>
            <a:r>
              <a:rPr lang="en-US" sz="1800" dirty="0"/>
              <a:t>: Pens that provide tactile feedback (e.g., vibrations or resistance) to guide children through letter formation.</a:t>
            </a:r>
          </a:p>
          <a:p>
            <a:pPr algn="just">
              <a:lnSpc>
                <a:spcPct val="150000"/>
              </a:lnSpc>
              <a:buFont typeface="Arial" panose="020B0604020202020204" pitchFamily="34" charset="0"/>
              <a:buChar char="•"/>
            </a:pPr>
            <a:r>
              <a:rPr lang="en-US" sz="1800" b="1" dirty="0"/>
              <a:t>Pressure Sensitivity</a:t>
            </a:r>
            <a:r>
              <a:rPr lang="en-US" sz="1800" dirty="0"/>
              <a:t>: Technology that detects pressure levels, helping children learn how to apply the right amount of force when writing.</a:t>
            </a:r>
          </a:p>
          <a:p>
            <a:pPr algn="just">
              <a:lnSpc>
                <a:spcPct val="150000"/>
              </a:lnSpc>
              <a:buFont typeface="Arial" panose="020B0604020202020204" pitchFamily="34" charset="0"/>
              <a:buChar char="•"/>
            </a:pPr>
            <a:r>
              <a:rPr lang="en-US" sz="1800" b="1" dirty="0"/>
              <a:t>Real-Time Corrections</a:t>
            </a:r>
            <a:r>
              <a:rPr lang="en-US" sz="1800" dirty="0"/>
              <a:t>: Feedback mechanisms that alert children when letters or words are formed incorrectly.</a:t>
            </a:r>
          </a:p>
          <a:p>
            <a:pPr>
              <a:lnSpc>
                <a:spcPct val="120000"/>
              </a:lnSpc>
            </a:pPr>
            <a:endParaRPr lang="en-IN" dirty="0"/>
          </a:p>
        </p:txBody>
      </p:sp>
    </p:spTree>
    <p:extLst>
      <p:ext uri="{BB962C8B-B14F-4D97-AF65-F5344CB8AC3E}">
        <p14:creationId xmlns:p14="http://schemas.microsoft.com/office/powerpoint/2010/main" val="17393768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47D0D5-7AAB-43E7-28F9-4EAA862F64F7}"/>
              </a:ext>
            </a:extLst>
          </p:cNvPr>
          <p:cNvSpPr>
            <a:spLocks noGrp="1"/>
          </p:cNvSpPr>
          <p:nvPr>
            <p:ph type="title" idx="4294967295"/>
          </p:nvPr>
        </p:nvSpPr>
        <p:spPr>
          <a:xfrm>
            <a:off x="446809" y="214023"/>
            <a:ext cx="10058400" cy="1449388"/>
          </a:xfrm>
        </p:spPr>
        <p:txBody>
          <a:bodyPr>
            <a:normAutofit fontScale="90000"/>
          </a:bodyPr>
          <a:lstStyle/>
          <a:p>
            <a:r>
              <a:rPr lang="en-US" sz="3200" b="1" dirty="0"/>
              <a:t>Sensory Feedback Module</a:t>
            </a:r>
            <a:br>
              <a:rPr lang="en-US" sz="3200" b="1" dirty="0"/>
            </a:br>
            <a:br>
              <a:rPr lang="en-IN"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D8D3C916-2FD3-E64F-AF57-F378A0F14625}"/>
              </a:ext>
            </a:extLst>
          </p:cNvPr>
          <p:cNvSpPr>
            <a:spLocks noGrp="1"/>
          </p:cNvSpPr>
          <p:nvPr>
            <p:ph idx="4294967295"/>
          </p:nvPr>
        </p:nvSpPr>
        <p:spPr>
          <a:xfrm>
            <a:off x="2098963" y="-1007918"/>
            <a:ext cx="7827241" cy="6297613"/>
          </a:xfrm>
        </p:spPr>
        <p:txBody>
          <a:bodyPr>
            <a:normAutofit/>
          </a:bodyPr>
          <a:lstStyle/>
          <a:p>
            <a:pPr>
              <a:lnSpc>
                <a:spcPct val="150000"/>
              </a:lnSpc>
            </a:pPr>
            <a:endParaRPr lang="en-US" sz="1800" b="1" dirty="0"/>
          </a:p>
          <a:p>
            <a:pPr>
              <a:lnSpc>
                <a:spcPct val="150000"/>
              </a:lnSpc>
              <a:buFont typeface="Arial" panose="020B0604020202020204" pitchFamily="34" charset="0"/>
              <a:buChar char="•"/>
            </a:pPr>
            <a:r>
              <a:rPr lang="en-US" sz="1800" b="1" dirty="0"/>
              <a:t>Tactile Sensation</a:t>
            </a:r>
            <a:r>
              <a:rPr lang="en-US" sz="1800" dirty="0"/>
              <a:t>: Integration of textures or patterns on the pen and pad to enhance sensory engagement.</a:t>
            </a:r>
          </a:p>
          <a:p>
            <a:pPr>
              <a:lnSpc>
                <a:spcPct val="150000"/>
              </a:lnSpc>
              <a:buFont typeface="Arial" panose="020B0604020202020204" pitchFamily="34" charset="0"/>
              <a:buChar char="•"/>
            </a:pPr>
            <a:r>
              <a:rPr lang="en-US" sz="1800" b="1" dirty="0"/>
              <a:t>Sound Feedback</a:t>
            </a:r>
            <a:r>
              <a:rPr lang="en-US" sz="1800" dirty="0"/>
              <a:t>: Audio cues that provide encouragement or corrections, reinforcing positive writing behavior.</a:t>
            </a:r>
          </a:p>
          <a:p>
            <a:endParaRPr lang="en-IN" dirty="0"/>
          </a:p>
        </p:txBody>
      </p:sp>
    </p:spTree>
    <p:extLst>
      <p:ext uri="{BB962C8B-B14F-4D97-AF65-F5344CB8AC3E}">
        <p14:creationId xmlns:p14="http://schemas.microsoft.com/office/powerpoint/2010/main" val="141585292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5175FA-5A3A-7B92-790C-808B61D1241C}"/>
              </a:ext>
            </a:extLst>
          </p:cNvPr>
          <p:cNvSpPr>
            <a:spLocks noGrp="1"/>
          </p:cNvSpPr>
          <p:nvPr>
            <p:ph type="title" idx="4294967295"/>
          </p:nvPr>
        </p:nvSpPr>
        <p:spPr>
          <a:xfrm>
            <a:off x="571501" y="287626"/>
            <a:ext cx="10058400" cy="1449388"/>
          </a:xfrm>
        </p:spPr>
        <p:txBody>
          <a:bodyPr>
            <a:normAutofit fontScale="90000"/>
          </a:bodyPr>
          <a:lstStyle/>
          <a:p>
            <a:r>
              <a:rPr lang="en-US" sz="3600" b="1" dirty="0"/>
              <a:t>Visual Aids Module</a:t>
            </a:r>
            <a:br>
              <a:rPr lang="en-US" sz="4800" b="1" dirty="0"/>
            </a:br>
            <a:br>
              <a:rPr lang="en-IN"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435DE7D8-93D5-39E8-5E3D-27A7B75F04B8}"/>
              </a:ext>
            </a:extLst>
          </p:cNvPr>
          <p:cNvSpPr>
            <a:spLocks noGrp="1"/>
          </p:cNvSpPr>
          <p:nvPr>
            <p:ph idx="4294967295"/>
          </p:nvPr>
        </p:nvSpPr>
        <p:spPr>
          <a:xfrm>
            <a:off x="2306783" y="633846"/>
            <a:ext cx="8323118" cy="4849307"/>
          </a:xfrm>
        </p:spPr>
        <p:txBody>
          <a:bodyPr>
            <a:normAutofit/>
          </a:bodyPr>
          <a:lstStyle/>
          <a:p>
            <a:pPr algn="just">
              <a:lnSpc>
                <a:spcPct val="150000"/>
              </a:lnSpc>
              <a:buFont typeface="Arial" panose="020B0604020202020204" pitchFamily="34" charset="0"/>
              <a:buChar char="•"/>
            </a:pPr>
            <a:r>
              <a:rPr lang="en-US" sz="1800" b="1" dirty="0"/>
              <a:t>Color-Coding System</a:t>
            </a:r>
            <a:r>
              <a:rPr lang="en-US" sz="1800" dirty="0"/>
              <a:t>: Sections of the writing pad can be color-coded to differentiate between types of writing (e.g., nouns, verbs) or tasks (e.g., spelling vs. creative writing).</a:t>
            </a:r>
          </a:p>
          <a:p>
            <a:pPr algn="just">
              <a:lnSpc>
                <a:spcPct val="150000"/>
              </a:lnSpc>
              <a:buFont typeface="Arial" panose="020B0604020202020204" pitchFamily="34" charset="0"/>
              <a:buChar char="•"/>
            </a:pPr>
            <a:r>
              <a:rPr lang="en-US" sz="1800" b="1" dirty="0"/>
              <a:t>Guided Templates</a:t>
            </a:r>
            <a:r>
              <a:rPr lang="en-US" sz="1800" dirty="0"/>
              <a:t>: Pre-printed guidelines for letter formation, word spacing, and sentence structure to assist with organization.</a:t>
            </a:r>
          </a:p>
          <a:p>
            <a:pPr algn="just">
              <a:lnSpc>
                <a:spcPct val="100000"/>
              </a:lnSpc>
            </a:pPr>
            <a:endParaRPr lang="en-US" sz="1800" dirty="0">
              <a:latin typeface="Times New Roman" panose="02020603050405020304" pitchFamily="18" charset="0"/>
              <a:cs typeface="Times New Roman" panose="02020603050405020304" pitchFamily="18" charset="0"/>
            </a:endParaRPr>
          </a:p>
          <a:p>
            <a:pPr>
              <a:lnSpc>
                <a:spcPct val="100000"/>
              </a:lnSpc>
            </a:pPr>
            <a:endParaRPr lang="en-IN" dirty="0"/>
          </a:p>
        </p:txBody>
      </p:sp>
    </p:spTree>
    <p:extLst>
      <p:ext uri="{BB962C8B-B14F-4D97-AF65-F5344CB8AC3E}">
        <p14:creationId xmlns:p14="http://schemas.microsoft.com/office/powerpoint/2010/main" val="273316683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DD2DD7-D182-DC0B-419B-74BB6864944E}"/>
              </a:ext>
            </a:extLst>
          </p:cNvPr>
          <p:cNvSpPr>
            <a:spLocks noGrp="1"/>
          </p:cNvSpPr>
          <p:nvPr>
            <p:ph type="title" idx="4294967295"/>
          </p:nvPr>
        </p:nvSpPr>
        <p:spPr>
          <a:xfrm>
            <a:off x="374073" y="-170585"/>
            <a:ext cx="10058400" cy="1449388"/>
          </a:xfrm>
        </p:spPr>
        <p:txBody>
          <a:bodyPr/>
          <a:lstStyle/>
          <a:p>
            <a:r>
              <a:rPr lang="en-IN" dirty="0"/>
              <a:t>Software Details</a:t>
            </a:r>
          </a:p>
        </p:txBody>
      </p:sp>
      <p:sp>
        <p:nvSpPr>
          <p:cNvPr id="3" name="Content Placeholder 2">
            <a:extLst>
              <a:ext uri="{FF2B5EF4-FFF2-40B4-BE49-F238E27FC236}">
                <a16:creationId xmlns:a16="http://schemas.microsoft.com/office/drawing/2014/main" id="{636CBC3A-715C-07AE-7F69-126DCE1F319A}"/>
              </a:ext>
            </a:extLst>
          </p:cNvPr>
          <p:cNvSpPr>
            <a:spLocks noGrp="1"/>
          </p:cNvSpPr>
          <p:nvPr>
            <p:ph idx="4294967295"/>
          </p:nvPr>
        </p:nvSpPr>
        <p:spPr>
          <a:xfrm>
            <a:off x="1300956" y="1088159"/>
            <a:ext cx="9590088" cy="4491038"/>
          </a:xfrm>
        </p:spPr>
        <p:txBody>
          <a:bodyPr/>
          <a:lstStyle/>
          <a:p>
            <a:pPr algn="just">
              <a:lnSpc>
                <a:spcPct val="150000"/>
              </a:lnSpc>
              <a:buFont typeface="Arial" panose="020B0604020202020204" pitchFamily="34" charset="0"/>
              <a:buChar char="•"/>
            </a:pPr>
            <a:r>
              <a:rPr lang="en-US" sz="1800" dirty="0">
                <a:cs typeface="Times New Roman" panose="02020603050405020304" pitchFamily="18" charset="0"/>
              </a:rPr>
              <a:t>A web application (web app) is an application program that is stored on a remote server and delivered over the internet through a browser interface. Web services are web apps by definition and many, although not all, websites contain web apps.</a:t>
            </a:r>
          </a:p>
          <a:p>
            <a:pPr algn="just">
              <a:lnSpc>
                <a:spcPct val="150000"/>
              </a:lnSpc>
              <a:buFont typeface="Arial" panose="020B0604020202020204" pitchFamily="34" charset="0"/>
              <a:buChar char="•"/>
            </a:pPr>
            <a:r>
              <a:rPr lang="en-US" sz="1800" dirty="0">
                <a:cs typeface="Times New Roman" panose="02020603050405020304" pitchFamily="18" charset="0"/>
              </a:rPr>
              <a:t>Developers design web applications for a wide variety of uses and users, from an organization to an individual for numerous reasons. Commonly used web applications can include webmail, online calculators or e-commerce shops. While users can only access some web apps by a specific browser, most are available no matter the browser.</a:t>
            </a:r>
            <a:endParaRPr lang="en-IN" sz="1800" dirty="0">
              <a:cs typeface="Times New Roman" panose="02020603050405020304" pitchFamily="18" charset="0"/>
            </a:endParaRPr>
          </a:p>
          <a:p>
            <a:endParaRPr lang="en-IN" dirty="0"/>
          </a:p>
        </p:txBody>
      </p:sp>
    </p:spTree>
    <p:extLst>
      <p:ext uri="{BB962C8B-B14F-4D97-AF65-F5344CB8AC3E}">
        <p14:creationId xmlns:p14="http://schemas.microsoft.com/office/powerpoint/2010/main" val="57587274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F8AF3E-29E2-E389-8C6B-7F22354DE799}"/>
              </a:ext>
            </a:extLst>
          </p:cNvPr>
          <p:cNvSpPr>
            <a:spLocks noGrp="1"/>
          </p:cNvSpPr>
          <p:nvPr>
            <p:ph type="title" idx="4294967295"/>
          </p:nvPr>
        </p:nvSpPr>
        <p:spPr>
          <a:xfrm>
            <a:off x="706582" y="-371475"/>
            <a:ext cx="10058400" cy="1449388"/>
          </a:xfrm>
        </p:spPr>
        <p:txBody>
          <a:bodyPr/>
          <a:lstStyle/>
          <a:p>
            <a:r>
              <a:rPr lang="en-IN" dirty="0"/>
              <a:t>Front End</a:t>
            </a:r>
          </a:p>
        </p:txBody>
      </p:sp>
      <p:sp>
        <p:nvSpPr>
          <p:cNvPr id="3" name="Content Placeholder 2">
            <a:extLst>
              <a:ext uri="{FF2B5EF4-FFF2-40B4-BE49-F238E27FC236}">
                <a16:creationId xmlns:a16="http://schemas.microsoft.com/office/drawing/2014/main" id="{558C517E-684B-6917-77EC-67EC70447F0E}"/>
              </a:ext>
            </a:extLst>
          </p:cNvPr>
          <p:cNvSpPr>
            <a:spLocks noGrp="1"/>
          </p:cNvSpPr>
          <p:nvPr>
            <p:ph idx="4294967295"/>
          </p:nvPr>
        </p:nvSpPr>
        <p:spPr>
          <a:xfrm>
            <a:off x="1515268" y="1077913"/>
            <a:ext cx="9161463" cy="4232275"/>
          </a:xfrm>
        </p:spPr>
        <p:txBody>
          <a:bodyPr>
            <a:normAutofit lnSpcReduction="10000"/>
          </a:bodyPr>
          <a:lstStyle/>
          <a:p>
            <a:pPr algn="just">
              <a:lnSpc>
                <a:spcPct val="150000"/>
              </a:lnSpc>
              <a:buFont typeface="Arial" panose="020B0604020202020204" pitchFamily="34" charset="0"/>
              <a:buChar char="•"/>
            </a:pPr>
            <a:r>
              <a:rPr lang="en-US" sz="1800" dirty="0">
                <a:cs typeface="Times New Roman" panose="02020603050405020304" pitchFamily="18" charset="0"/>
              </a:rPr>
              <a:t>Hyper Text Markup Language (HTML) is the backbone of any website development process, without which a web page does not exist. Hypertext means that text has links, termed hyperlinks, embedded in it. When a user clicks on a word or a phrase that has a hyperlink, it will bring another web-page. A markup language indicates text can be turned into images, tables, links, and other representations.</a:t>
            </a:r>
          </a:p>
          <a:p>
            <a:pPr algn="just">
              <a:lnSpc>
                <a:spcPct val="150000"/>
              </a:lnSpc>
              <a:buFont typeface="Arial" panose="020B0604020202020204" pitchFamily="34" charset="0"/>
              <a:buChar char="•"/>
            </a:pPr>
            <a:r>
              <a:rPr lang="en-US" sz="1800" dirty="0">
                <a:cs typeface="Times New Roman" panose="02020603050405020304" pitchFamily="18" charset="0"/>
              </a:rPr>
              <a:t>Cascading Style Sheets (CSS) controls the presentation aspect of the site and allows your site to have its own unique look. It does this by maintaining style sheets that sit on top of other style rules and are triggered based on other inputs, such as device screen size and resolution. The CSS can be added either externally, internally, or embedded in the HTML tags.</a:t>
            </a:r>
            <a:endParaRPr lang="en-IN" sz="1800" dirty="0">
              <a:cs typeface="Times New Roman" panose="02020603050405020304" pitchFamily="18" charset="0"/>
            </a:endParaRPr>
          </a:p>
          <a:p>
            <a:endParaRPr lang="en-IN" dirty="0"/>
          </a:p>
        </p:txBody>
      </p:sp>
    </p:spTree>
    <p:extLst>
      <p:ext uri="{BB962C8B-B14F-4D97-AF65-F5344CB8AC3E}">
        <p14:creationId xmlns:p14="http://schemas.microsoft.com/office/powerpoint/2010/main" val="85522747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B4DE54-EB6F-29DA-279B-45DEF712FB96}"/>
              </a:ext>
            </a:extLst>
          </p:cNvPr>
          <p:cNvSpPr>
            <a:spLocks noGrp="1"/>
          </p:cNvSpPr>
          <p:nvPr>
            <p:ph type="title" idx="4294967295"/>
          </p:nvPr>
        </p:nvSpPr>
        <p:spPr>
          <a:xfrm>
            <a:off x="529936" y="-408421"/>
            <a:ext cx="10058400" cy="1449388"/>
          </a:xfrm>
        </p:spPr>
        <p:txBody>
          <a:bodyPr/>
          <a:lstStyle/>
          <a:p>
            <a:r>
              <a:rPr lang="en-IN" dirty="0"/>
              <a:t>Database</a:t>
            </a:r>
          </a:p>
        </p:txBody>
      </p:sp>
      <p:sp>
        <p:nvSpPr>
          <p:cNvPr id="3" name="Content Placeholder 2">
            <a:extLst>
              <a:ext uri="{FF2B5EF4-FFF2-40B4-BE49-F238E27FC236}">
                <a16:creationId xmlns:a16="http://schemas.microsoft.com/office/drawing/2014/main" id="{4D08F02A-EA92-97C9-7FB0-3F89626CB4C5}"/>
              </a:ext>
            </a:extLst>
          </p:cNvPr>
          <p:cNvSpPr>
            <a:spLocks noGrp="1"/>
          </p:cNvSpPr>
          <p:nvPr>
            <p:ph idx="4294967295"/>
          </p:nvPr>
        </p:nvSpPr>
        <p:spPr>
          <a:xfrm>
            <a:off x="1465119" y="1223097"/>
            <a:ext cx="10058400" cy="4022725"/>
          </a:xfrm>
        </p:spPr>
        <p:txBody>
          <a:bodyPr/>
          <a:lstStyle/>
          <a:p>
            <a:pPr algn="just">
              <a:lnSpc>
                <a:spcPct val="150000"/>
              </a:lnSpc>
              <a:buFont typeface="Arial" panose="020B0604020202020204" pitchFamily="34" charset="0"/>
              <a:buChar char="•"/>
            </a:pPr>
            <a:r>
              <a:rPr lang="en-US" sz="1800" dirty="0">
                <a:cs typeface="Times New Roman" panose="02020603050405020304" pitchFamily="18" charset="0"/>
              </a:rPr>
              <a:t>A Database Management System (DBMS) is a software system that is designed to manage and organize data in a structured manner. It allows users to create, modify, and query a database, as well as manage the security and access controls for that database.</a:t>
            </a:r>
          </a:p>
          <a:p>
            <a:pPr algn="just">
              <a:lnSpc>
                <a:spcPct val="150000"/>
              </a:lnSpc>
              <a:buFont typeface="Arial" panose="020B0604020202020204" pitchFamily="34" charset="0"/>
              <a:buChar char="•"/>
            </a:pPr>
            <a:r>
              <a:rPr lang="en-US" sz="1800" dirty="0">
                <a:cs typeface="Times New Roman" panose="02020603050405020304" pitchFamily="18" charset="0"/>
              </a:rPr>
              <a:t>A database is a collection of interrelated data which helps in the efficient retrieval, insertion, and deletion of data from the database and organizes the data in the form of tables, views, schemas, reports, etc. </a:t>
            </a:r>
          </a:p>
          <a:p>
            <a:pPr algn="just">
              <a:lnSpc>
                <a:spcPct val="150000"/>
              </a:lnSpc>
              <a:buFont typeface="Arial" panose="020B0604020202020204" pitchFamily="34" charset="0"/>
              <a:buChar char="•"/>
            </a:pPr>
            <a:r>
              <a:rPr lang="en-US" sz="1800" dirty="0">
                <a:cs typeface="Times New Roman" panose="02020603050405020304" pitchFamily="18" charset="0"/>
              </a:rPr>
              <a:t>For Example, a university database organizes the data about students, faculty, admin staff, etc. which helps in the efficient retrieval, insertion, and deletion of data from it.</a:t>
            </a:r>
            <a:endParaRPr lang="en-IN" sz="1800" dirty="0">
              <a:cs typeface="Times New Roman" panose="02020603050405020304" pitchFamily="18" charset="0"/>
            </a:endParaRPr>
          </a:p>
          <a:p>
            <a:endParaRPr lang="en-IN" dirty="0"/>
          </a:p>
        </p:txBody>
      </p:sp>
    </p:spTree>
    <p:extLst>
      <p:ext uri="{BB962C8B-B14F-4D97-AF65-F5344CB8AC3E}">
        <p14:creationId xmlns:p14="http://schemas.microsoft.com/office/powerpoint/2010/main" val="255070122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6EB23C-DFBC-07F0-D8E2-733451EE856F}"/>
              </a:ext>
            </a:extLst>
          </p:cNvPr>
          <p:cNvSpPr>
            <a:spLocks noGrp="1"/>
          </p:cNvSpPr>
          <p:nvPr>
            <p:ph type="title" idx="4294967295"/>
          </p:nvPr>
        </p:nvSpPr>
        <p:spPr>
          <a:xfrm>
            <a:off x="675409" y="-305090"/>
            <a:ext cx="10058400" cy="1449388"/>
          </a:xfrm>
        </p:spPr>
        <p:txBody>
          <a:bodyPr/>
          <a:lstStyle/>
          <a:p>
            <a:r>
              <a:rPr lang="en-IN" dirty="0"/>
              <a:t>Cloud Web Server</a:t>
            </a:r>
          </a:p>
        </p:txBody>
      </p:sp>
      <p:sp>
        <p:nvSpPr>
          <p:cNvPr id="3" name="Content Placeholder 2">
            <a:extLst>
              <a:ext uri="{FF2B5EF4-FFF2-40B4-BE49-F238E27FC236}">
                <a16:creationId xmlns:a16="http://schemas.microsoft.com/office/drawing/2014/main" id="{4808F221-6B8F-F347-7971-D1064E9E1C3B}"/>
              </a:ext>
            </a:extLst>
          </p:cNvPr>
          <p:cNvSpPr>
            <a:spLocks noGrp="1"/>
          </p:cNvSpPr>
          <p:nvPr>
            <p:ph idx="4294967295"/>
          </p:nvPr>
        </p:nvSpPr>
        <p:spPr>
          <a:xfrm>
            <a:off x="1489364" y="1144298"/>
            <a:ext cx="10058400" cy="4872038"/>
          </a:xfrm>
        </p:spPr>
        <p:txBody>
          <a:bodyPr/>
          <a:lstStyle/>
          <a:p>
            <a:pPr algn="just">
              <a:lnSpc>
                <a:spcPct val="150000"/>
              </a:lnSpc>
              <a:buFont typeface="Arial" panose="020B0604020202020204" pitchFamily="34" charset="0"/>
              <a:buChar char="•"/>
            </a:pPr>
            <a:r>
              <a:rPr lang="en-US" sz="1800" dirty="0">
                <a:cs typeface="Times New Roman" panose="02020603050405020304" pitchFamily="18" charset="0"/>
              </a:rPr>
              <a:t>Cloud-based application development plays a significant part in today's world. Cloud has allowed a generation of Internet-enabled applications. What started as one of the major technological advancements, has revolutionized the entire development paradigm and made it simpler than ever to develop applications.</a:t>
            </a:r>
          </a:p>
          <a:p>
            <a:pPr algn="just">
              <a:lnSpc>
                <a:spcPct val="150000"/>
              </a:lnSpc>
              <a:buFont typeface="Arial" panose="020B0604020202020204" pitchFamily="34" charset="0"/>
              <a:buChar char="•"/>
            </a:pPr>
            <a:r>
              <a:rPr lang="en-US" sz="1800" dirty="0">
                <a:cs typeface="Times New Roman" panose="02020603050405020304" pitchFamily="18" charset="0"/>
              </a:rPr>
              <a:t>Cloud-based application development has become a revolutionary trend in the IT industry today due to its various benefits over traditional software development models. It helps cloud application development services to reduce the costs of software maintenance and deployment. </a:t>
            </a:r>
          </a:p>
          <a:p>
            <a:pPr algn="just">
              <a:lnSpc>
                <a:spcPct val="150000"/>
              </a:lnSpc>
              <a:buFont typeface="Arial" panose="020B0604020202020204" pitchFamily="34" charset="0"/>
              <a:buChar char="•"/>
            </a:pPr>
            <a:r>
              <a:rPr lang="en-US" sz="1800" dirty="0">
                <a:cs typeface="Times New Roman" panose="02020603050405020304" pitchFamily="18" charset="0"/>
              </a:rPr>
              <a:t>It provides a flexible environment for the developers which allows them to work on projects from anywhere using any device with internet access.</a:t>
            </a:r>
            <a:endParaRPr lang="en-IN" sz="1800" dirty="0">
              <a:cs typeface="Times New Roman" panose="02020603050405020304" pitchFamily="18" charset="0"/>
            </a:endParaRPr>
          </a:p>
          <a:p>
            <a:endParaRPr lang="en-IN" dirty="0"/>
          </a:p>
        </p:txBody>
      </p:sp>
    </p:spTree>
    <p:extLst>
      <p:ext uri="{BB962C8B-B14F-4D97-AF65-F5344CB8AC3E}">
        <p14:creationId xmlns:p14="http://schemas.microsoft.com/office/powerpoint/2010/main" val="136877573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F66E50-C1DA-CAD3-62FA-A339F332CA9E}"/>
              </a:ext>
            </a:extLst>
          </p:cNvPr>
          <p:cNvSpPr>
            <a:spLocks noGrp="1"/>
          </p:cNvSpPr>
          <p:nvPr>
            <p:ph type="title" idx="4294967295"/>
          </p:nvPr>
        </p:nvSpPr>
        <p:spPr>
          <a:xfrm>
            <a:off x="1143000" y="-242166"/>
            <a:ext cx="10058400" cy="1449388"/>
          </a:xfrm>
        </p:spPr>
        <p:txBody>
          <a:bodyPr/>
          <a:lstStyle/>
          <a:p>
            <a:r>
              <a:rPr lang="en-US" b="1" dirty="0"/>
              <a:t>SOFTWARE REQUIREMENTS:</a:t>
            </a:r>
            <a:endParaRPr lang="en-IN" dirty="0"/>
          </a:p>
        </p:txBody>
      </p:sp>
      <p:sp>
        <p:nvSpPr>
          <p:cNvPr id="3" name="Content Placeholder 2">
            <a:extLst>
              <a:ext uri="{FF2B5EF4-FFF2-40B4-BE49-F238E27FC236}">
                <a16:creationId xmlns:a16="http://schemas.microsoft.com/office/drawing/2014/main" id="{214F7A0F-AB04-9D9E-B582-C47760B7A19F}"/>
              </a:ext>
            </a:extLst>
          </p:cNvPr>
          <p:cNvSpPr>
            <a:spLocks noGrp="1"/>
          </p:cNvSpPr>
          <p:nvPr>
            <p:ph idx="4294967295"/>
          </p:nvPr>
        </p:nvSpPr>
        <p:spPr>
          <a:xfrm>
            <a:off x="3449783" y="-103909"/>
            <a:ext cx="10058400" cy="4022725"/>
          </a:xfrm>
        </p:spPr>
        <p:txBody>
          <a:bodyPr/>
          <a:lstStyle/>
          <a:p>
            <a:pPr algn="just">
              <a:lnSpc>
                <a:spcPct val="150000"/>
              </a:lnSpc>
              <a:buFont typeface="Arial" panose="020B0604020202020204" pitchFamily="34" charset="0"/>
              <a:buChar char="•"/>
            </a:pPr>
            <a:endParaRPr lang="en-US" sz="1800" dirty="0">
              <a:cs typeface="Times New Roman" pitchFamily="18" charset="0"/>
            </a:endParaRPr>
          </a:p>
          <a:p>
            <a:pPr lvl="0" algn="just">
              <a:lnSpc>
                <a:spcPct val="150000"/>
              </a:lnSpc>
              <a:buFont typeface="Arial" panose="020B0604020202020204" pitchFamily="34" charset="0"/>
              <a:buChar char="•"/>
            </a:pPr>
            <a:r>
              <a:rPr lang="en-US" sz="1800" dirty="0">
                <a:cs typeface="Times New Roman" pitchFamily="18" charset="0"/>
              </a:rPr>
              <a:t>Operating System	: Windows 10</a:t>
            </a:r>
          </a:p>
          <a:p>
            <a:pPr lvl="0" algn="just">
              <a:lnSpc>
                <a:spcPct val="150000"/>
              </a:lnSpc>
              <a:buFont typeface="Arial" panose="020B0604020202020204" pitchFamily="34" charset="0"/>
              <a:buChar char="•"/>
            </a:pPr>
            <a:r>
              <a:rPr lang="en-US" sz="1800" dirty="0">
                <a:cs typeface="Times New Roman" pitchFamily="18" charset="0"/>
              </a:rPr>
              <a:t>Language	               :PYTHON Google </a:t>
            </a:r>
            <a:r>
              <a:rPr lang="en-US" sz="1800" dirty="0" err="1">
                <a:cs typeface="Times New Roman" pitchFamily="18" charset="0"/>
              </a:rPr>
              <a:t>Colab</a:t>
            </a:r>
            <a:endParaRPr lang="en-US" sz="1800" dirty="0">
              <a:cs typeface="Times New Roman" pitchFamily="18" charset="0"/>
            </a:endParaRPr>
          </a:p>
          <a:p>
            <a:endParaRPr lang="en-IN" dirty="0"/>
          </a:p>
        </p:txBody>
      </p:sp>
    </p:spTree>
    <p:extLst>
      <p:ext uri="{BB962C8B-B14F-4D97-AF65-F5344CB8AC3E}">
        <p14:creationId xmlns:p14="http://schemas.microsoft.com/office/powerpoint/2010/main" val="86483092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B34E0F-1CAA-1BFF-61C2-D338CE0EF440}"/>
              </a:ext>
            </a:extLst>
          </p:cNvPr>
          <p:cNvSpPr>
            <a:spLocks noGrp="1"/>
          </p:cNvSpPr>
          <p:nvPr>
            <p:ph type="title" idx="4294967295"/>
          </p:nvPr>
        </p:nvSpPr>
        <p:spPr>
          <a:xfrm>
            <a:off x="1215736" y="-179677"/>
            <a:ext cx="10058400" cy="1449388"/>
          </a:xfrm>
        </p:spPr>
        <p:txBody>
          <a:bodyPr/>
          <a:lstStyle/>
          <a:p>
            <a:r>
              <a:rPr lang="en-US" b="1" dirty="0"/>
              <a:t>HARDWARE REQUIREMENTS:</a:t>
            </a:r>
            <a:endParaRPr lang="en-IN" dirty="0"/>
          </a:p>
        </p:txBody>
      </p:sp>
      <p:sp>
        <p:nvSpPr>
          <p:cNvPr id="3" name="Content Placeholder 2">
            <a:extLst>
              <a:ext uri="{FF2B5EF4-FFF2-40B4-BE49-F238E27FC236}">
                <a16:creationId xmlns:a16="http://schemas.microsoft.com/office/drawing/2014/main" id="{3E411FD9-583D-31D8-1779-E08C7AB1B422}"/>
              </a:ext>
            </a:extLst>
          </p:cNvPr>
          <p:cNvSpPr>
            <a:spLocks noGrp="1"/>
          </p:cNvSpPr>
          <p:nvPr>
            <p:ph idx="4294967295"/>
          </p:nvPr>
        </p:nvSpPr>
        <p:spPr>
          <a:xfrm>
            <a:off x="3771900" y="545017"/>
            <a:ext cx="10058400" cy="4022725"/>
          </a:xfrm>
        </p:spPr>
        <p:txBody>
          <a:bodyPr/>
          <a:lstStyle/>
          <a:p>
            <a:pPr algn="just">
              <a:lnSpc>
                <a:spcPct val="150000"/>
              </a:lnSpc>
              <a:buFont typeface="Arial" panose="020B0604020202020204" pitchFamily="34" charset="0"/>
              <a:buChar char="•"/>
            </a:pPr>
            <a:r>
              <a:rPr lang="en-US" sz="1800" dirty="0">
                <a:cs typeface="Times New Roman" pitchFamily="18" charset="0"/>
              </a:rPr>
              <a:t>Keyboard</a:t>
            </a:r>
          </a:p>
          <a:p>
            <a:pPr algn="just">
              <a:lnSpc>
                <a:spcPct val="150000"/>
              </a:lnSpc>
              <a:buFont typeface="Arial" panose="020B0604020202020204" pitchFamily="34" charset="0"/>
              <a:buChar char="•"/>
            </a:pPr>
            <a:r>
              <a:rPr lang="en-US" sz="1800" dirty="0">
                <a:cs typeface="Times New Roman" pitchFamily="18" charset="0"/>
              </a:rPr>
              <a:t>Mouse </a:t>
            </a:r>
          </a:p>
          <a:p>
            <a:pPr algn="just">
              <a:lnSpc>
                <a:spcPct val="150000"/>
              </a:lnSpc>
              <a:buFont typeface="Arial" panose="020B0604020202020204" pitchFamily="34" charset="0"/>
              <a:buChar char="•"/>
            </a:pPr>
            <a:r>
              <a:rPr lang="en-US" sz="1800" dirty="0" err="1">
                <a:cs typeface="Times New Roman" pitchFamily="18" charset="0"/>
              </a:rPr>
              <a:t>Harddisk</a:t>
            </a:r>
            <a:r>
              <a:rPr lang="en-US" sz="1800" dirty="0">
                <a:cs typeface="Times New Roman" pitchFamily="18" charset="0"/>
              </a:rPr>
              <a:t>	</a:t>
            </a:r>
          </a:p>
          <a:p>
            <a:pPr algn="just">
              <a:lnSpc>
                <a:spcPct val="150000"/>
              </a:lnSpc>
              <a:buFont typeface="Arial" panose="020B0604020202020204" pitchFamily="34" charset="0"/>
              <a:buChar char="•"/>
            </a:pPr>
            <a:r>
              <a:rPr lang="en-US" sz="1800" dirty="0">
                <a:cs typeface="Times New Roman" pitchFamily="18" charset="0"/>
              </a:rPr>
              <a:t>Ram	</a:t>
            </a:r>
          </a:p>
          <a:p>
            <a:endParaRPr lang="en-IN" dirty="0"/>
          </a:p>
        </p:txBody>
      </p:sp>
    </p:spTree>
    <p:extLst>
      <p:ext uri="{BB962C8B-B14F-4D97-AF65-F5344CB8AC3E}">
        <p14:creationId xmlns:p14="http://schemas.microsoft.com/office/powerpoint/2010/main" val="227938605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4ED166-9586-2619-9A54-B5E298470AE0}"/>
              </a:ext>
            </a:extLst>
          </p:cNvPr>
          <p:cNvSpPr>
            <a:spLocks noGrp="1"/>
          </p:cNvSpPr>
          <p:nvPr>
            <p:ph type="title" idx="4294967295"/>
          </p:nvPr>
        </p:nvSpPr>
        <p:spPr>
          <a:xfrm>
            <a:off x="0" y="-460375"/>
            <a:ext cx="10058400" cy="1449388"/>
          </a:xfrm>
        </p:spPr>
        <p:txBody>
          <a:bodyPr/>
          <a:lstStyle/>
          <a:p>
            <a:r>
              <a:rPr lang="en-US" dirty="0"/>
              <a:t>CONCLUSION</a:t>
            </a:r>
            <a:endParaRPr lang="en-IN" dirty="0"/>
          </a:p>
        </p:txBody>
      </p:sp>
      <p:sp>
        <p:nvSpPr>
          <p:cNvPr id="3" name="Content Placeholder 2">
            <a:extLst>
              <a:ext uri="{FF2B5EF4-FFF2-40B4-BE49-F238E27FC236}">
                <a16:creationId xmlns:a16="http://schemas.microsoft.com/office/drawing/2014/main" id="{9A13F28A-8BE4-B296-D662-B603448AEF8B}"/>
              </a:ext>
            </a:extLst>
          </p:cNvPr>
          <p:cNvSpPr>
            <a:spLocks noGrp="1"/>
          </p:cNvSpPr>
          <p:nvPr>
            <p:ph idx="4294967295"/>
          </p:nvPr>
        </p:nvSpPr>
        <p:spPr>
          <a:xfrm>
            <a:off x="1433945" y="817851"/>
            <a:ext cx="10401300" cy="5520603"/>
          </a:xfrm>
        </p:spPr>
        <p:txBody>
          <a:bodyPr>
            <a:noAutofit/>
          </a:bodyPr>
          <a:lstStyle/>
          <a:p>
            <a:pPr algn="just">
              <a:lnSpc>
                <a:spcPct val="150000"/>
              </a:lnSpc>
              <a:buFont typeface="Arial" panose="020B0604020202020204" pitchFamily="34" charset="0"/>
              <a:buChar char="•"/>
            </a:pPr>
            <a:r>
              <a:rPr lang="en-US" sz="1800" dirty="0"/>
              <a:t>The results of the current study show that some individuals with writing disabilities, just as typically developing writers, may write text better by pen than by keyboard.</a:t>
            </a:r>
          </a:p>
          <a:p>
            <a:pPr algn="just">
              <a:lnSpc>
                <a:spcPct val="150000"/>
              </a:lnSpc>
              <a:buFont typeface="Arial" panose="020B0604020202020204" pitchFamily="34" charset="0"/>
              <a:buChar char="•"/>
            </a:pPr>
            <a:r>
              <a:rPr lang="en-US" sz="1800" dirty="0"/>
              <a:t> Accommodations in the form of using keyboards are not a substitute for explicit instruction in transcription for students with LD-TD. These students need instruction in using both the pen and the keyboard within a systematic instructional program that also teaches the other cognitive processes in writing. </a:t>
            </a:r>
          </a:p>
          <a:p>
            <a:pPr algn="just">
              <a:lnSpc>
                <a:spcPct val="150000"/>
              </a:lnSpc>
              <a:buFont typeface="Arial" panose="020B0604020202020204" pitchFamily="34" charset="0"/>
              <a:buChar char="•"/>
            </a:pPr>
            <a:r>
              <a:rPr lang="en-US" sz="1800" dirty="0"/>
              <a:t>Appropriate accommodations may or may not include keyboards, depending on what assessment shows are relevant strengths and weaknesses in an individual's learning profile and whether relevant instruction in keyboarding is provided. </a:t>
            </a:r>
          </a:p>
          <a:p>
            <a:pPr algn="just">
              <a:lnSpc>
                <a:spcPct val="150000"/>
              </a:lnSpc>
              <a:buFont typeface="Arial" panose="020B0604020202020204" pitchFamily="34" charset="0"/>
              <a:buChar char="•"/>
            </a:pPr>
            <a:r>
              <a:rPr lang="en-US" sz="1800" dirty="0"/>
              <a:t>In the information era, students with and without LD-TD may benefit from explicit instruction in writing by both pen and keyboard across levels of written language (letters, words, sentences, and text) so that their writing is legible,^ conventional,^ and fluent^ by both transcription modes.</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4226702"/>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Parallax">
  <a:themeElements>
    <a:clrScheme name="Parallax">
      <a:dk1>
        <a:sysClr val="windowText" lastClr="000000"/>
      </a:dk1>
      <a:lt1>
        <a:sysClr val="window" lastClr="FFFFFF"/>
      </a:lt1>
      <a:dk2>
        <a:srgbClr val="212121"/>
      </a:dk2>
      <a:lt2>
        <a:srgbClr val="CDD0D1"/>
      </a:lt2>
      <a:accent1>
        <a:srgbClr val="30ACEC"/>
      </a:accent1>
      <a:accent2>
        <a:srgbClr val="80C34F"/>
      </a:accent2>
      <a:accent3>
        <a:srgbClr val="E29D3E"/>
      </a:accent3>
      <a:accent4>
        <a:srgbClr val="D64A3B"/>
      </a:accent4>
      <a:accent5>
        <a:srgbClr val="D64787"/>
      </a:accent5>
      <a:accent6>
        <a:srgbClr val="A666E1"/>
      </a:accent6>
      <a:hlink>
        <a:srgbClr val="3085ED"/>
      </a:hlink>
      <a:folHlink>
        <a:srgbClr val="82B6F4"/>
      </a:folHlink>
    </a:clrScheme>
    <a:fontScheme name="Parallax">
      <a:maj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Parallax">
      <a:fillStyleLst>
        <a:solidFill>
          <a:schemeClr val="phClr"/>
        </a:solidFill>
        <a:gradFill rotWithShape="1">
          <a:gsLst>
            <a:gs pos="0">
              <a:schemeClr val="phClr">
                <a:tint val="60000"/>
                <a:lumMod val="104000"/>
              </a:schemeClr>
            </a:gs>
            <a:gs pos="100000">
              <a:schemeClr val="phClr">
                <a:tint val="84000"/>
              </a:schemeClr>
            </a:gs>
          </a:gsLst>
          <a:lin ang="5400000" scaled="0"/>
        </a:gradFill>
        <a:gradFill rotWithShape="1">
          <a:gsLst>
            <a:gs pos="0">
              <a:schemeClr val="phClr">
                <a:tint val="96000"/>
                <a:lumMod val="102000"/>
              </a:schemeClr>
            </a:gs>
            <a:gs pos="100000">
              <a:schemeClr val="phClr">
                <a:shade val="88000"/>
                <a:lumMod val="94000"/>
              </a:schemeClr>
            </a:gs>
          </a:gsLst>
          <a:path path="circle">
            <a:fillToRect l="50000" t="100000" r="100000" b="50000"/>
          </a:path>
        </a:gradFill>
      </a:fillStyleLst>
      <a:lnStyleLst>
        <a:ln w="9525" cap="rnd" cmpd="sng" algn="ctr">
          <a:solidFill>
            <a:schemeClr val="phClr">
              <a:tint val="6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reflection blurRad="12700" stA="26000" endPos="32000" dist="12700" dir="5400000" sy="-100000" rotWithShape="0"/>
          </a:effectLst>
        </a:effectStyle>
        <a:effectStyle>
          <a:effectLst>
            <a:outerShdw blurRad="38100" dist="25400" dir="5400000" rotWithShape="0">
              <a:srgbClr val="000000">
                <a:alpha val="64000"/>
              </a:srgbClr>
            </a:outerShdw>
          </a:effectLst>
          <a:scene3d>
            <a:camera prst="orthographicFront">
              <a:rot lat="0" lon="0" rev="0"/>
            </a:camera>
            <a:lightRig rig="threePt" dir="tl">
              <a:rot lat="0" lon="0" rev="1200000"/>
            </a:lightRig>
          </a:scene3d>
          <a:sp3d>
            <a:bevelT w="25400" h="12700"/>
          </a:sp3d>
        </a:effectStyle>
      </a:effectStyleLst>
      <a:bgFillStyleLst>
        <a:solidFill>
          <a:schemeClr val="phClr"/>
        </a:solidFill>
        <a:gradFill rotWithShape="1">
          <a:gsLst>
            <a:gs pos="0">
              <a:schemeClr val="phClr">
                <a:tint val="90000"/>
                <a:lumMod val="110000"/>
              </a:schemeClr>
            </a:gs>
            <a:gs pos="100000">
              <a:schemeClr val="phClr">
                <a:shade val="64000"/>
                <a:lumMod val="98000"/>
              </a:schemeClr>
            </a:gs>
          </a:gsLst>
          <a:lin ang="5400000" scaled="0"/>
        </a:gradFill>
        <a:blipFill rotWithShape="1">
          <a:blip xmlns:r="http://schemas.openxmlformats.org/officeDocument/2006/relationships" r:embed="rId1">
            <a:duotone>
              <a:schemeClr val="phClr">
                <a:shade val="76000"/>
                <a:satMod val="180000"/>
              </a:schemeClr>
              <a:schemeClr val="phClr">
                <a:tint val="80000"/>
                <a:satMod val="120000"/>
                <a:lumMod val="180000"/>
              </a:schemeClr>
            </a:duotone>
          </a:blip>
          <a:stretch/>
        </a:blipFill>
      </a:bgFillStyleLst>
    </a:fmtScheme>
  </a:themeElements>
  <a:objectDefaults/>
  <a:extraClrSchemeLst/>
  <a:extLst>
    <a:ext uri="{05A4C25C-085E-4340-85A3-A5531E510DB2}">
      <thm15:themeFamily xmlns:thm15="http://schemas.microsoft.com/office/thememl/2012/main" name="Parallax" id="{3388167B-A2EB-4685-9635-1831D9AEF8C4}" vid="{4F7A876A-7598-49CA-AFC8-8EDA2551E4A7}"/>
    </a:ext>
  </a:extLst>
</a:theme>
</file>

<file path=docProps/app.xml><?xml version="1.0" encoding="utf-8"?>
<Properties xmlns="http://schemas.openxmlformats.org/officeDocument/2006/extended-properties" xmlns:vt="http://schemas.openxmlformats.org/officeDocument/2006/docPropsVTypes">
  <Template>Parallax</Template>
  <TotalTime>78</TotalTime>
  <Words>2555</Words>
  <Application>Microsoft Office PowerPoint</Application>
  <PresentationFormat>Widescreen</PresentationFormat>
  <Paragraphs>92</Paragraphs>
  <Slides>23</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23</vt:i4>
      </vt:variant>
    </vt:vector>
  </HeadingPairs>
  <TitlesOfParts>
    <vt:vector size="27" baseType="lpstr">
      <vt:lpstr>Arial</vt:lpstr>
      <vt:lpstr>Corbel</vt:lpstr>
      <vt:lpstr>Times New Roman</vt:lpstr>
      <vt:lpstr>Parallax</vt:lpstr>
      <vt:lpstr>PowerPoint Presentation</vt:lpstr>
      <vt:lpstr>Abstract</vt:lpstr>
      <vt:lpstr>PowerPoint Presentation</vt:lpstr>
      <vt:lpstr>PowerPoint Presentation</vt:lpstr>
      <vt:lpstr>Objective</vt:lpstr>
      <vt:lpstr>Existing System</vt:lpstr>
      <vt:lpstr>Disadvantage</vt:lpstr>
      <vt:lpstr>PROPOSED SYSTEM :</vt:lpstr>
      <vt:lpstr>Advantage</vt:lpstr>
      <vt:lpstr>Introduction</vt:lpstr>
      <vt:lpstr>PowerPoint Presentation</vt:lpstr>
      <vt:lpstr>MODULES</vt:lpstr>
      <vt:lpstr>Ergonomic Design Module  </vt:lpstr>
      <vt:lpstr>Writing Assistance Module </vt:lpstr>
      <vt:lpstr>Sensory Feedback Module  </vt:lpstr>
      <vt:lpstr>Visual Aids Module  </vt:lpstr>
      <vt:lpstr>Software Details</vt:lpstr>
      <vt:lpstr>Front End</vt:lpstr>
      <vt:lpstr>Database</vt:lpstr>
      <vt:lpstr>Cloud Web Server</vt:lpstr>
      <vt:lpstr>SOFTWARE REQUIREMENTS:</vt:lpstr>
      <vt:lpstr>HARDWARE REQUIREMENTS:</vt:lpstr>
      <vt:lpstr>CONCLUSION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vishalrameshv13@gmail.com</dc:creator>
  <cp:lastModifiedBy>vishalrameshv13@gmail.com</cp:lastModifiedBy>
  <cp:revision>35</cp:revision>
  <dcterms:created xsi:type="dcterms:W3CDTF">2024-08-14T12:13:16Z</dcterms:created>
  <dcterms:modified xsi:type="dcterms:W3CDTF">2024-10-31T00:10:10Z</dcterms:modified>
</cp:coreProperties>
</file>