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A23C765A-790E-4DDD-B720-A3DC44661A02}" type="datetimeFigureOut">
              <a:rPr lang="en-IN" smtClean="0"/>
              <a:t>31-10-2024</a:t>
            </a:fld>
            <a:endParaRPr lang="en-IN"/>
          </a:p>
        </p:txBody>
      </p:sp>
      <p:sp>
        <p:nvSpPr>
          <p:cNvPr id="5" name="Footer Placeholder 4"/>
          <p:cNvSpPr>
            <a:spLocks noGrp="1"/>
          </p:cNvSpPr>
          <p:nvPr>
            <p:ph type="ftr" sz="quarter" idx="11"/>
          </p:nvPr>
        </p:nvSpPr>
        <p:spPr>
          <a:xfrm>
            <a:off x="1876424" y="5410201"/>
            <a:ext cx="5124886" cy="365125"/>
          </a:xfrm>
        </p:spPr>
        <p:txBody>
          <a:bodyPr/>
          <a:lstStyle/>
          <a:p>
            <a:endParaRPr lang="en-IN"/>
          </a:p>
        </p:txBody>
      </p:sp>
      <p:sp>
        <p:nvSpPr>
          <p:cNvPr id="6" name="Slide Number Placeholder 5"/>
          <p:cNvSpPr>
            <a:spLocks noGrp="1"/>
          </p:cNvSpPr>
          <p:nvPr>
            <p:ph type="sldNum" sz="quarter" idx="12"/>
          </p:nvPr>
        </p:nvSpPr>
        <p:spPr>
          <a:xfrm>
            <a:off x="9896911" y="5410199"/>
            <a:ext cx="771089" cy="3651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1150078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31-10-2024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1772375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31-10-2024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8664978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31-10-2024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816007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31-10-2024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2879801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31-10-2024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7433616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C765A-790E-4DDD-B720-A3DC44661A02}" type="datetimeFigureOut">
              <a:rPr lang="en-IN" smtClean="0"/>
              <a:t>31-10-2024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2411740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31-10-2024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806446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31-10-2024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8370430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31-10-2024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7079960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31-10-2024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0215516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31-10-2024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8401086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31-10-2024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0184630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31-10-2024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1713195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31-10-2024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1812649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31-10-2024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0315442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31-10-2024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0238939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A23C765A-790E-4DDD-B720-A3DC44661A02}" type="datetimeFigureOut">
              <a:rPr lang="en-IN" smtClean="0"/>
              <a:t>31-10-2024</a:t>
            </a:fld>
            <a:endParaRPr lang="en-IN"/>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946030588"/>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1426585" y="2571295"/>
            <a:ext cx="9338829" cy="954107"/>
          </a:xfrm>
          <a:prstGeom prst="rect">
            <a:avLst/>
          </a:prstGeom>
          <a:noFill/>
        </p:spPr>
        <p:txBody>
          <a:bodyPr wrap="square">
            <a:spAutoFit/>
          </a:bodyPr>
          <a:lstStyle/>
          <a:p>
            <a:pPr algn="ctr"/>
            <a:r>
              <a:rPr lang="en-US" sz="2800" dirty="0"/>
              <a:t>Development of an educational game (web-based and mobile- based) on groundwater conservation and management</a:t>
            </a: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1163782" y="-252557"/>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969818" y="893618"/>
            <a:ext cx="10207336" cy="5299509"/>
          </a:xfrm>
        </p:spPr>
        <p:txBody>
          <a:bodyPr>
            <a:normAutofit/>
          </a:bodyPr>
          <a:lstStyle/>
          <a:p>
            <a:pPr algn="just">
              <a:lnSpc>
                <a:spcPct val="150000"/>
              </a:lnSpc>
              <a:buFont typeface="Arial" panose="020B0604020202020204" pitchFamily="34" charset="0"/>
              <a:buChar char="•"/>
            </a:pPr>
            <a:r>
              <a:rPr lang="en-US" sz="1800" dirty="0"/>
              <a:t>Learn while you play is considered the most effecting way of teaching. Internet/mobile based games could be one of the best ways to lure school kids, youth and water enthusiasts to learn the nuances of ground water management. </a:t>
            </a:r>
          </a:p>
          <a:p>
            <a:pPr algn="just">
              <a:lnSpc>
                <a:spcPct val="150000"/>
              </a:lnSpc>
              <a:buFont typeface="Arial" panose="020B0604020202020204" pitchFamily="34" charset="0"/>
              <a:buChar char="•"/>
            </a:pPr>
            <a:r>
              <a:rPr lang="en-US" sz="1800" dirty="0"/>
              <a:t>With this backdrop it is proposed to develop an internet/mobile based game that teaches good practices in groundwater conservation in an interactive and fun way. </a:t>
            </a:r>
          </a:p>
          <a:p>
            <a:pPr algn="just">
              <a:lnSpc>
                <a:spcPct val="150000"/>
              </a:lnSpc>
              <a:buFont typeface="Arial" panose="020B0604020202020204" pitchFamily="34" charset="0"/>
              <a:buChar char="•"/>
            </a:pPr>
            <a:r>
              <a:rPr lang="en-US" sz="1800" dirty="0"/>
              <a:t>The game should take into account various interventions (artificial recharge, </a:t>
            </a:r>
            <a:r>
              <a:rPr lang="en-US" sz="1800" dirty="0" err="1"/>
              <a:t>microirrigation</a:t>
            </a:r>
            <a:r>
              <a:rPr lang="en-US" sz="1800" dirty="0"/>
              <a:t>, crop diversification) and possible scenarios (drought, surplus rain, contamination </a:t>
            </a:r>
            <a:r>
              <a:rPr lang="en-US" sz="1800" dirty="0" err="1"/>
              <a:t>etc</a:t>
            </a:r>
            <a:r>
              <a:rPr lang="en-US" sz="1800" dirty="0"/>
              <a:t>). The gamer can earn points or coins based on the choices that he (or she) makes. The scores of registered gamers will be stored online and water-smart youths can be identified and certified. The game can be used for training and awareness creation.</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1153390" y="-335684"/>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1319646" y="900113"/>
            <a:ext cx="9206345" cy="5438341"/>
          </a:xfrm>
        </p:spPr>
        <p:txBody>
          <a:bodyPr>
            <a:noAutofit/>
          </a:bodyPr>
          <a:lstStyle/>
          <a:p>
            <a:pPr algn="just">
              <a:lnSpc>
                <a:spcPct val="150000"/>
              </a:lnSpc>
              <a:buFont typeface="Arial" panose="020B0604020202020204" pitchFamily="34" charset="0"/>
              <a:buChar char="•"/>
            </a:pPr>
            <a:r>
              <a:rPr lang="en-US" sz="1800" dirty="0"/>
              <a:t>Players will learn to identify various groundwater resources and their geographic distribution, fostering a deeper appreciation for different aquifers and their importance to local and global water supplies. </a:t>
            </a:r>
          </a:p>
          <a:p>
            <a:pPr algn="just">
              <a:lnSpc>
                <a:spcPct val="150000"/>
              </a:lnSpc>
              <a:buFont typeface="Arial" panose="020B0604020202020204" pitchFamily="34" charset="0"/>
              <a:buChar char="•"/>
            </a:pPr>
            <a:r>
              <a:rPr lang="en-US" sz="1800" dirty="0"/>
              <a:t>The game will also focus on raising awareness of groundwater pollution by helping players recognize its sources, types, and potential impacts on human health and the environment. Furthermore, players will explore effective groundwater conservation techniques, encouraging them to adopt sustainable practices in their daily lives. </a:t>
            </a:r>
          </a:p>
          <a:p>
            <a:pPr algn="just">
              <a:lnSpc>
                <a:spcPct val="150000"/>
              </a:lnSpc>
              <a:buFont typeface="Arial" panose="020B0604020202020204" pitchFamily="34" charset="0"/>
              <a:buChar char="•"/>
            </a:pPr>
            <a:r>
              <a:rPr lang="en-US" sz="1800" dirty="0"/>
              <a:t>By engaging with real-world scenarios and challenges, players will develop critical thinking and decision-making skills related to groundwater management. Ultimately, the game aims to promote advocacy and community engagement, empowering players to take action and contribute to the conservation of groundwater resources in their own communities.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1288472" y="-325293"/>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713509" y="989013"/>
            <a:ext cx="10764982" cy="5681951"/>
          </a:xfrm>
        </p:spPr>
        <p:txBody>
          <a:bodyPr>
            <a:noAutofit/>
          </a:bodyPr>
          <a:lstStyle/>
          <a:p>
            <a:pPr algn="just">
              <a:lnSpc>
                <a:spcPct val="150000"/>
              </a:lnSpc>
              <a:buFont typeface="Arial" panose="020B0604020202020204" pitchFamily="34" charset="0"/>
              <a:buChar char="•"/>
            </a:pPr>
            <a:r>
              <a:rPr lang="en-IN" sz="1800" dirty="0">
                <a:cs typeface="Times New Roman" panose="02020603050405020304" pitchFamily="18" charset="0"/>
              </a:rPr>
              <a:t> </a:t>
            </a:r>
            <a:r>
              <a:rPr lang="en-US" sz="1800" dirty="0"/>
              <a:t>The present study provides such systematic testing of the effect of collective action games on collective action for natural resource management. Most experimental studies lack a collective debriefing session and can thus contribute to individual learning, but not social learning. To address this shortcoming, our approach includes community-level debriefing to discuss the outcomes of the games and their relevance to the local situation. </a:t>
            </a:r>
          </a:p>
          <a:p>
            <a:pPr algn="just">
              <a:lnSpc>
                <a:spcPct val="150000"/>
              </a:lnSpc>
              <a:buFont typeface="Arial" panose="020B0604020202020204" pitchFamily="34" charset="0"/>
              <a:buChar char="•"/>
            </a:pPr>
            <a:r>
              <a:rPr lang="en-US" sz="1800" dirty="0"/>
              <a:t>There are similarities between the use of such behavioral experiments as a tool for learning and role-playing games (RPGs) used for natural resource management. Many RPGs involve complex interactions, where players are asked to take on different roles, either acting them out or using board games or computer simulations. Shah, Verma and Krishnan (2013) report on the use of a detailed RPG to simulate groundwater irrigated production dynamics and possible reform options in India. </a:t>
            </a:r>
          </a:p>
          <a:p>
            <a:pPr algn="just">
              <a:lnSpc>
                <a:spcPct val="150000"/>
              </a:lnSpc>
              <a:buFont typeface="Arial" panose="020B0604020202020204" pitchFamily="34" charset="0"/>
              <a:buChar char="•"/>
            </a:pPr>
            <a:r>
              <a:rPr lang="en-US" sz="1800" dirty="0"/>
              <a:t>Although RPGs are often used as a research tool to understand local ecological knowledge and strategies or to validate models, they are also now being used in interventions to improve management of resources such as irrigation systems, biodiversity, or landscape planning (</a:t>
            </a:r>
            <a:r>
              <a:rPr lang="en-US" sz="1800" dirty="0" err="1"/>
              <a:t>Barreteau</a:t>
            </a:r>
            <a:r>
              <a:rPr lang="en-US" sz="1800" dirty="0"/>
              <a:t> et al., 2007, Bousquet et al., 2003). </a:t>
            </a:r>
            <a:endParaRPr lang="en-IN" sz="1800" dirty="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1163782" y="-346075"/>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879619" y="948531"/>
            <a:ext cx="10342563" cy="4960937"/>
          </a:xfrm>
        </p:spPr>
        <p:txBody>
          <a:bodyPr>
            <a:normAutofit/>
          </a:bodyPr>
          <a:lstStyle/>
          <a:p>
            <a:pPr algn="just">
              <a:lnSpc>
                <a:spcPct val="150000"/>
              </a:lnSpc>
              <a:buFont typeface="Arial" panose="020B0604020202020204" pitchFamily="34" charset="0"/>
              <a:buChar char="•"/>
            </a:pPr>
            <a:r>
              <a:rPr lang="en-US" sz="1800" b="1" dirty="0"/>
              <a:t>Platform Compatibility</a:t>
            </a:r>
            <a:r>
              <a:rPr lang="en-US" sz="1800" dirty="0"/>
              <a:t>: Ensuring the game works across various devices and operating systems (iOS, Android, different browsers) can be complex and resource-intensive.</a:t>
            </a:r>
          </a:p>
          <a:p>
            <a:pPr algn="just">
              <a:lnSpc>
                <a:spcPct val="150000"/>
              </a:lnSpc>
              <a:buFont typeface="Arial" panose="020B0604020202020204" pitchFamily="34" charset="0"/>
              <a:buChar char="•"/>
            </a:pPr>
            <a:r>
              <a:rPr lang="en-US" sz="1800" b="1" dirty="0"/>
              <a:t>Accurate Information</a:t>
            </a:r>
            <a:r>
              <a:rPr lang="en-US" sz="1800" dirty="0"/>
              <a:t>: Developing scientifically accurate and educational content requires input from experts in groundwater science and education, which can be time-consuming and costly.</a:t>
            </a:r>
          </a:p>
          <a:p>
            <a:pPr algn="just">
              <a:lnSpc>
                <a:spcPct val="150000"/>
              </a:lnSpc>
              <a:buFont typeface="Arial" panose="020B0604020202020204" pitchFamily="34" charset="0"/>
              <a:buChar char="•"/>
            </a:pPr>
            <a:r>
              <a:rPr lang="en-US" sz="1800" b="1" dirty="0"/>
              <a:t>Market Saturation</a:t>
            </a:r>
            <a:r>
              <a:rPr lang="en-US" sz="1800" dirty="0"/>
              <a:t>: The educational game market is crowded. Standing out and attracting users can be difficult, especially if the game does not offer unique features or a compelling narrative.</a:t>
            </a:r>
          </a:p>
          <a:p>
            <a:pPr algn="just">
              <a:lnSpc>
                <a:spcPct val="150000"/>
              </a:lnSpc>
              <a:buFont typeface="Arial" panose="020B0604020202020204" pitchFamily="34" charset="0"/>
              <a:buChar char="•"/>
            </a:pPr>
            <a:r>
              <a:rPr lang="en-US" sz="1800" b="1" dirty="0"/>
              <a:t>Development Costs</a:t>
            </a:r>
            <a:r>
              <a:rPr lang="en-US" sz="1800" dirty="0"/>
              <a:t>: Creating a high-quality game often requires a significant investment in terms of both time and money, including hiring developers, designers, and subject matter experts.</a:t>
            </a:r>
          </a:p>
          <a:p>
            <a:pPr algn="just">
              <a:lnSpc>
                <a:spcPct val="150000"/>
              </a:lnSpc>
            </a:pPr>
            <a:r>
              <a:rPr lang="en-US" sz="1800" b="1" dirty="0"/>
              <a:t>Age Appropriateness</a:t>
            </a:r>
            <a:r>
              <a:rPr lang="en-US" sz="1800" dirty="0"/>
              <a:t>: The game needs to be suitable for different age groups, which can complicate design and content decisions. Content that appeals to children may not engage adults, and vice versa.</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1194954" y="-300038"/>
            <a:ext cx="10058400" cy="1449388"/>
          </a:xfrm>
        </p:spPr>
        <p:txBody>
          <a:bodyPr/>
          <a:lstStyle/>
          <a:p>
            <a:r>
              <a:rPr lang="en-US" dirty="0"/>
              <a:t>PROPOSED SYSTEM </a:t>
            </a:r>
            <a:r>
              <a:rPr lang="en-US" b="1" dirty="0"/>
              <a:t>:</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1194954" y="931141"/>
            <a:ext cx="9726325" cy="4607214"/>
          </a:xfrm>
        </p:spPr>
        <p:txBody>
          <a:bodyPr>
            <a:noAutofit/>
          </a:bodyPr>
          <a:lstStyle/>
          <a:p>
            <a:pPr algn="just">
              <a:lnSpc>
                <a:spcPct val="150000"/>
              </a:lnSpc>
              <a:buFont typeface="Arial" panose="020B0604020202020204" pitchFamily="34" charset="0"/>
              <a:buChar char="•"/>
            </a:pPr>
            <a:r>
              <a:rPr lang="en-US" sz="1800" dirty="0"/>
              <a:t>This game is simple in its rules, and there are few options for making decisions, which means that game outcomes can be more easily understood by students, making it a useful addition to a course on water resource management. </a:t>
            </a:r>
          </a:p>
          <a:p>
            <a:pPr algn="just">
              <a:lnSpc>
                <a:spcPct val="150000"/>
              </a:lnSpc>
              <a:buFont typeface="Arial" panose="020B0604020202020204" pitchFamily="34" charset="0"/>
              <a:buChar char="•"/>
            </a:pPr>
            <a:r>
              <a:rPr lang="en-US" sz="1800" dirty="0"/>
              <a:t>In the following, we address how effective games are in teaching about water resource sharing to different educational levels, through both game play and game development. </a:t>
            </a:r>
          </a:p>
          <a:p>
            <a:pPr algn="just">
              <a:lnSpc>
                <a:spcPct val="150000"/>
              </a:lnSpc>
              <a:buFont typeface="Arial" panose="020B0604020202020204" pitchFamily="34" charset="0"/>
              <a:buChar char="•"/>
            </a:pPr>
            <a:r>
              <a:rPr lang="en-US" sz="1800" dirty="0"/>
              <a:t>An evaluation of </a:t>
            </a:r>
            <a:r>
              <a:rPr lang="en-US" sz="1800" dirty="0" err="1"/>
              <a:t>Irrigania</a:t>
            </a:r>
            <a:r>
              <a:rPr lang="en-US" sz="1800" dirty="0"/>
              <a:t> in the classroom setting is first presented, supported by feedback from several educators who have used </a:t>
            </a:r>
            <a:r>
              <a:rPr lang="en-US" sz="1800" dirty="0" err="1"/>
              <a:t>Irrigania</a:t>
            </a:r>
            <a:r>
              <a:rPr lang="en-US" sz="1800" dirty="0"/>
              <a:t> for teaching about water resource conflicts at both university and high school levels. We then discuss our experiences, together with student feedback, from a course on water games that we facilitated for masters students in geography, where students developed a board and computer game, to be used in secondary school classrooms.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1215736" y="-276804"/>
            <a:ext cx="9123218" cy="1449388"/>
          </a:xfrm>
        </p:spPr>
        <p:txBody>
          <a:bodyPr>
            <a:normAutofit/>
          </a:bodyPr>
          <a:lstStyle/>
          <a:p>
            <a:r>
              <a:rPr lang="en-US"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733859" y="1172584"/>
            <a:ext cx="10948987" cy="5032375"/>
          </a:xfrm>
        </p:spPr>
        <p:txBody>
          <a:bodyPr>
            <a:normAutofit/>
          </a:bodyPr>
          <a:lstStyle/>
          <a:p>
            <a:pPr algn="just">
              <a:lnSpc>
                <a:spcPct val="150000"/>
              </a:lnSpc>
              <a:buFont typeface="Arial" panose="020B0604020202020204" pitchFamily="34" charset="0"/>
              <a:buChar char="•"/>
            </a:pPr>
            <a:r>
              <a:rPr lang="en-US" sz="1800" b="1" dirty="0"/>
              <a:t>Interactive Learning</a:t>
            </a:r>
            <a:r>
              <a:rPr lang="en-US" sz="1800" dirty="0"/>
              <a:t>: Games can make complex topics like groundwater conservation more accessible and engaging through interactive gameplay, keeping players motivated to learn.</a:t>
            </a:r>
          </a:p>
          <a:p>
            <a:pPr algn="just">
              <a:lnSpc>
                <a:spcPct val="150000"/>
              </a:lnSpc>
              <a:buFont typeface="Arial" panose="020B0604020202020204" pitchFamily="34" charset="0"/>
              <a:buChar char="•"/>
            </a:pPr>
            <a:r>
              <a:rPr lang="en-US" sz="1800" b="1" dirty="0"/>
              <a:t>Visual and Experiential Learning</a:t>
            </a:r>
            <a:r>
              <a:rPr lang="en-US" sz="1800" dirty="0"/>
              <a:t>: Games can use graphics, simulations, and scenarios that depict real-world groundwater issues, making learning more tangible and relatable.</a:t>
            </a:r>
          </a:p>
          <a:p>
            <a:pPr algn="just">
              <a:lnSpc>
                <a:spcPct val="150000"/>
              </a:lnSpc>
              <a:buFont typeface="Arial" panose="020B0604020202020204" pitchFamily="34" charset="0"/>
              <a:buChar char="•"/>
            </a:pPr>
            <a:r>
              <a:rPr lang="en-US" sz="1800" b="1" dirty="0"/>
              <a:t>Wide Reach</a:t>
            </a:r>
            <a:r>
              <a:rPr lang="en-US" sz="1800" dirty="0"/>
              <a:t>: Being web-based and mobile-compatible allows the game to reach a broader audience, including students, educators, and the general public.</a:t>
            </a:r>
          </a:p>
          <a:p>
            <a:pPr algn="just">
              <a:lnSpc>
                <a:spcPct val="150000"/>
              </a:lnSpc>
              <a:buFont typeface="Arial" panose="020B0604020202020204" pitchFamily="34" charset="0"/>
              <a:buChar char="•"/>
            </a:pPr>
            <a:r>
              <a:rPr lang="en-US" sz="1800" b="1" dirty="0"/>
              <a:t>Multiplayer Features</a:t>
            </a:r>
            <a:r>
              <a:rPr lang="en-US" sz="1800" dirty="0"/>
              <a:t>: Including collaborative or competitive elements can foster teamwork and communication among players, promoting discussions about groundwater conservation.</a:t>
            </a:r>
          </a:p>
          <a:p>
            <a:pPr algn="just">
              <a:lnSpc>
                <a:spcPct val="150000"/>
              </a:lnSpc>
              <a:buFont typeface="Arial" panose="020B0604020202020204" pitchFamily="34" charset="0"/>
              <a:buChar char="•"/>
            </a:pPr>
            <a:r>
              <a:rPr lang="en-US" sz="1800" b="1" dirty="0"/>
              <a:t>Scenario-Based Learning</a:t>
            </a:r>
            <a:r>
              <a:rPr lang="en-US" sz="1800" dirty="0"/>
              <a:t>: The game can simulate real-world challenges related to groundwater management, helping players understand the complexities and trade-offs involved in conservation efforts.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1257300" y="-392113"/>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876300" y="923131"/>
            <a:ext cx="10248900" cy="5011738"/>
          </a:xfrm>
        </p:spPr>
        <p:txBody>
          <a:bodyPr>
            <a:normAutofit/>
          </a:bodyPr>
          <a:lstStyle/>
          <a:p>
            <a:pPr algn="just">
              <a:lnSpc>
                <a:spcPct val="150000"/>
              </a:lnSpc>
              <a:buFont typeface="Arial" panose="020B0604020202020204" pitchFamily="34" charset="0"/>
              <a:buChar char="•"/>
            </a:pPr>
            <a:r>
              <a:rPr lang="en-US" sz="1800" dirty="0"/>
              <a:t>One of the best ways to engage students and instill enthusiasm for hydrology is to expose them to hands-on learning. Using (serious) games in the classroom can engage students, and inspire enthusiasm, while also helping to solidify formal concepts learned in standard curriculum. </a:t>
            </a:r>
          </a:p>
          <a:p>
            <a:pPr algn="just">
              <a:lnSpc>
                <a:spcPct val="150000"/>
              </a:lnSpc>
              <a:buFont typeface="Arial" panose="020B0604020202020204" pitchFamily="34" charset="0"/>
              <a:buChar char="•"/>
            </a:pPr>
            <a:r>
              <a:rPr lang="en-US" sz="1800" dirty="0"/>
              <a:t>Learning through games has been shown to increase soft skills, such as critical thinking, creative problem solving, and teamwork (Johnson et al., 2012), skills that are important for future water resource managers.</a:t>
            </a:r>
          </a:p>
          <a:p>
            <a:pPr algn="just">
              <a:lnSpc>
                <a:spcPct val="150000"/>
              </a:lnSpc>
              <a:buFont typeface="Arial" panose="020B0604020202020204" pitchFamily="34" charset="0"/>
              <a:buChar char="•"/>
            </a:pPr>
            <a:r>
              <a:rPr lang="en-US" sz="1800" dirty="0"/>
              <a:t> When teaching hydrological concepts, and especially in the context of water resource sharing, where compromises between different interest groups need to be made and conflicts sometimes arise, games can be a good tool to enact different real-world scenarios.</a:t>
            </a:r>
          </a:p>
          <a:p>
            <a:pPr algn="just">
              <a:lnSpc>
                <a:spcPct val="150000"/>
              </a:lnSpc>
              <a:buFont typeface="Arial" panose="020B0604020202020204" pitchFamily="34" charset="0"/>
              <a:buChar char="•"/>
            </a:pPr>
            <a:r>
              <a:rPr lang="en-US" sz="1800" dirty="0"/>
              <a:t> Learning through game play can thus be instructive in showing the complexity involved in the management of water resources, for both students and professionals alike (</a:t>
            </a:r>
            <a:r>
              <a:rPr lang="en-US" sz="1800" dirty="0" err="1"/>
              <a:t>Douven</a:t>
            </a:r>
            <a:r>
              <a:rPr lang="en-US" sz="1800" dirty="0"/>
              <a:t> et al., 2012; </a:t>
            </a:r>
            <a:r>
              <a:rPr lang="en-US" sz="1800" dirty="0" err="1"/>
              <a:t>Rajabu</a:t>
            </a:r>
            <a:r>
              <a:rPr lang="en-US" sz="1800" dirty="0"/>
              <a:t>, 2007). </a:t>
            </a:r>
            <a:endParaRPr lang="en-IN" sz="1800" dirty="0"/>
          </a:p>
        </p:txBody>
      </p:sp>
    </p:spTree>
    <p:extLst>
      <p:ext uri="{BB962C8B-B14F-4D97-AF65-F5344CB8AC3E}">
        <p14:creationId xmlns:p14="http://schemas.microsoft.com/office/powerpoint/2010/main" val="3342761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562841" y="336117"/>
            <a:ext cx="11066318" cy="6185766"/>
          </a:xfrm>
        </p:spPr>
        <p:txBody>
          <a:bodyPr>
            <a:noAutofit/>
          </a:bodyPr>
          <a:lstStyle/>
          <a:p>
            <a:pPr algn="just">
              <a:lnSpc>
                <a:spcPct val="150000"/>
              </a:lnSpc>
              <a:buFont typeface="Arial" panose="020B0604020202020204" pitchFamily="34" charset="0"/>
              <a:buChar char="•"/>
            </a:pPr>
            <a:r>
              <a:rPr lang="en-US" sz="1800" dirty="0"/>
              <a:t>There are several games that focus on water resources, many of which have been used and tested at various levels in educational settings. Some examples include Aqua </a:t>
            </a:r>
            <a:r>
              <a:rPr lang="en-US" sz="1800" dirty="0" err="1"/>
              <a:t>Republica</a:t>
            </a:r>
            <a:r>
              <a:rPr lang="en-US" sz="1800" dirty="0"/>
              <a:t> (aquarepublica.com), an online game aimed at promoting sustainable water resource management under growing water demand and scarcity, the World Water Game (</a:t>
            </a:r>
            <a:r>
              <a:rPr lang="en-US" sz="1800" dirty="0" err="1"/>
              <a:t>Deltares</a:t>
            </a:r>
            <a:r>
              <a:rPr lang="en-US" sz="1800" dirty="0"/>
              <a:t>, 2015), where the player decides on measures to avoid water shortages in different regions of the world, and Water: more than just a game, from the Swiss Federal Office for the Environment (FOEN, 2015), where the player can take different water management actions for a city and rural areas along a stream reach. </a:t>
            </a:r>
          </a:p>
          <a:p>
            <a:pPr algn="just">
              <a:lnSpc>
                <a:spcPct val="150000"/>
              </a:lnSpc>
              <a:buFont typeface="Arial" panose="020B0604020202020204" pitchFamily="34" charset="0"/>
              <a:buChar char="•"/>
            </a:pPr>
            <a:r>
              <a:rPr lang="en-US" sz="1800" dirty="0"/>
              <a:t>These types of games focus on the player as a single actor, playing to optimize prosperity for the entire society or system. Although single actor games can have a high degree of realism by trying to simulate a real system as much as possible (</a:t>
            </a:r>
            <a:r>
              <a:rPr lang="en-US" sz="1800" dirty="0" err="1"/>
              <a:t>Medema</a:t>
            </a:r>
            <a:r>
              <a:rPr lang="en-US" sz="1800" dirty="0"/>
              <a:t> et al., 2016), the game can be come overly complex, making it more difficult to understand and less attractive in educational settings (Jones, 2011). </a:t>
            </a:r>
          </a:p>
          <a:p>
            <a:pPr algn="just">
              <a:lnSpc>
                <a:spcPct val="150000"/>
              </a:lnSpc>
              <a:buFont typeface="Arial" panose="020B0604020202020204" pitchFamily="34" charset="0"/>
              <a:buChar char="•"/>
            </a:pPr>
            <a:r>
              <a:rPr lang="en-US" sz="1800" dirty="0"/>
              <a:t>Additionally, the idea of an individual actor is fundamentally unrealistic; in reality there are almost always many actors involved in water resource decisions. Multi-player, role-playing games, in contrast to singleplayer games, allow different actors to interact, and are inherently more realistic as they provoke social learning and collaborative task activity (Hummel et al., 2010), and can thus be very useful in learning about water resource sharing in educational settings.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1371600" y="-377825"/>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832264" y="967654"/>
            <a:ext cx="10058400" cy="4022725"/>
          </a:xfrm>
        </p:spPr>
        <p:txBody>
          <a:bodyPr>
            <a:normAutofit/>
          </a:bodyPr>
          <a:lstStyle/>
          <a:p>
            <a:pPr algn="just">
              <a:lnSpc>
                <a:spcPct val="150000"/>
              </a:lnSpc>
            </a:pPr>
            <a:r>
              <a:rPr lang="en-US" sz="2800" b="1" dirty="0"/>
              <a:t>Introduction to Groundwater</a:t>
            </a:r>
          </a:p>
          <a:p>
            <a:pPr algn="just">
              <a:lnSpc>
                <a:spcPct val="150000"/>
              </a:lnSpc>
            </a:pPr>
            <a:r>
              <a:rPr lang="en-US" sz="2800" b="1" dirty="0"/>
              <a:t>Groundwater Resources and Distribution</a:t>
            </a:r>
          </a:p>
          <a:p>
            <a:pPr algn="just">
              <a:lnSpc>
                <a:spcPct val="150000"/>
              </a:lnSpc>
            </a:pPr>
            <a:r>
              <a:rPr lang="en-US" sz="2800" b="1" dirty="0"/>
              <a:t>Groundwater Pollution</a:t>
            </a:r>
          </a:p>
          <a:p>
            <a:pPr algn="just">
              <a:lnSpc>
                <a:spcPct val="150000"/>
              </a:lnSpc>
            </a:pPr>
            <a:r>
              <a:rPr lang="en-US" sz="2800" b="1" dirty="0"/>
              <a:t>Groundwater Conservation Techniques</a:t>
            </a:r>
          </a:p>
          <a:p>
            <a:pPr algn="just">
              <a:lnSpc>
                <a:spcPct val="150000"/>
              </a:lnSpc>
            </a:pPr>
            <a:endParaRPr lang="en-US" sz="2800" b="1" dirty="0"/>
          </a:p>
          <a:p>
            <a:pPr algn="just">
              <a:lnSpc>
                <a:spcPct val="150000"/>
              </a:lnSpc>
            </a:pPr>
            <a:endParaRPr lang="en-US" sz="2800" b="1" dirty="0"/>
          </a:p>
          <a:p>
            <a:pPr algn="just">
              <a:lnSpc>
                <a:spcPct val="150000"/>
              </a:lnSpc>
            </a:pPr>
            <a:endParaRPr lang="en-US" sz="2800" b="1" dirty="0"/>
          </a:p>
          <a:p>
            <a:pPr algn="just">
              <a:lnSpc>
                <a:spcPct val="150000"/>
              </a:lnSpc>
              <a:buFont typeface="Arial" panose="020B0604020202020204" pitchFamily="34" charset="0"/>
              <a:buChar char="•"/>
            </a:pPr>
            <a:endParaRPr lang="en-IN"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1423915" y="231270"/>
            <a:ext cx="10058400" cy="1449388"/>
          </a:xfrm>
        </p:spPr>
        <p:txBody>
          <a:bodyPr>
            <a:normAutofit fontScale="90000"/>
          </a:bodyPr>
          <a:lstStyle/>
          <a:p>
            <a:r>
              <a:rPr lang="en-US" sz="3600" b="1" dirty="0"/>
              <a:t>Introduction to Groundwater</a:t>
            </a:r>
            <a:br>
              <a:rPr lang="en-US" sz="36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2222644" y="955964"/>
            <a:ext cx="8710323" cy="5279304"/>
          </a:xfrm>
        </p:spPr>
        <p:txBody>
          <a:bodyPr>
            <a:normAutofit/>
          </a:bodyPr>
          <a:lstStyle/>
          <a:p>
            <a:pPr algn="just">
              <a:lnSpc>
                <a:spcPct val="150000"/>
              </a:lnSpc>
              <a:buFont typeface="Arial" panose="020B0604020202020204" pitchFamily="34" charset="0"/>
              <a:buChar char="•"/>
            </a:pPr>
            <a:r>
              <a:rPr lang="en-US" sz="1800" b="1" dirty="0"/>
              <a:t>Objective</a:t>
            </a:r>
            <a:r>
              <a:rPr lang="en-US" sz="1800" dirty="0"/>
              <a:t>: Provide a foundational understanding of groundwater, its sources, and its importance.</a:t>
            </a:r>
          </a:p>
          <a:p>
            <a:pPr algn="just">
              <a:lnSpc>
                <a:spcPct val="150000"/>
              </a:lnSpc>
              <a:buFont typeface="Arial" panose="020B0604020202020204" pitchFamily="34" charset="0"/>
              <a:buChar char="•"/>
            </a:pPr>
            <a:r>
              <a:rPr lang="en-US" sz="1800" b="1" dirty="0"/>
              <a:t>Content</a:t>
            </a:r>
            <a:r>
              <a:rPr lang="en-US" sz="1800" dirty="0"/>
              <a:t>:</a:t>
            </a:r>
          </a:p>
          <a:p>
            <a:pPr marL="742950" lvl="1" indent="-285750" algn="just">
              <a:lnSpc>
                <a:spcPct val="150000"/>
              </a:lnSpc>
              <a:buFont typeface="Arial" panose="020B0604020202020204" pitchFamily="34" charset="0"/>
              <a:buChar char="•"/>
            </a:pPr>
            <a:r>
              <a:rPr lang="en-US" sz="1800" dirty="0"/>
              <a:t>Overview of the water cycle</a:t>
            </a:r>
          </a:p>
          <a:p>
            <a:pPr marL="742950" lvl="1" indent="-285750" algn="just">
              <a:lnSpc>
                <a:spcPct val="150000"/>
              </a:lnSpc>
              <a:buFont typeface="Arial" panose="020B0604020202020204" pitchFamily="34" charset="0"/>
              <a:buChar char="•"/>
            </a:pPr>
            <a:r>
              <a:rPr lang="en-US" sz="1800" dirty="0"/>
              <a:t>Definitions of groundwater and aquifers</a:t>
            </a:r>
          </a:p>
          <a:p>
            <a:pPr marL="742950" lvl="1" indent="-285750" algn="just">
              <a:lnSpc>
                <a:spcPct val="150000"/>
              </a:lnSpc>
              <a:buFont typeface="Arial" panose="020B0604020202020204" pitchFamily="34" charset="0"/>
              <a:buChar char="•"/>
            </a:pPr>
            <a:r>
              <a:rPr lang="en-US" sz="1800" dirty="0"/>
              <a:t>Importance of groundwater for ecosystems and human use</a:t>
            </a:r>
          </a:p>
          <a:p>
            <a:pPr marL="742950" lvl="1" indent="-285750" algn="just">
              <a:lnSpc>
                <a:spcPct val="150000"/>
              </a:lnSpc>
              <a:buFont typeface="Arial" panose="020B0604020202020204" pitchFamily="34" charset="0"/>
              <a:buChar char="•"/>
            </a:pPr>
            <a:r>
              <a:rPr lang="en-US" sz="1800" dirty="0"/>
              <a:t>Fun facts and statistics about groundwater usage</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1226127" y="266123"/>
            <a:ext cx="10058400" cy="1449388"/>
          </a:xfrm>
        </p:spPr>
        <p:txBody>
          <a:bodyPr>
            <a:normAutofit fontScale="90000"/>
          </a:bodyPr>
          <a:lstStyle/>
          <a:p>
            <a:r>
              <a:rPr lang="en-US" sz="3600" b="1" dirty="0"/>
              <a:t>Groundwater Resources and Distribution</a:t>
            </a:r>
            <a:br>
              <a:rPr lang="en-US" sz="36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1707573" y="990817"/>
            <a:ext cx="9389918" cy="5362287"/>
          </a:xfrm>
        </p:spPr>
        <p:txBody>
          <a:bodyPr>
            <a:normAutofit/>
          </a:bodyPr>
          <a:lstStyle/>
          <a:p>
            <a:pPr>
              <a:buFont typeface="Arial" panose="020B0604020202020204" pitchFamily="34" charset="0"/>
              <a:buChar char="•"/>
            </a:pPr>
            <a:r>
              <a:rPr lang="en-US" sz="1800" b="1" dirty="0"/>
              <a:t>Objective</a:t>
            </a:r>
            <a:r>
              <a:rPr lang="en-US" sz="1800" dirty="0"/>
              <a:t>: Explore the distribution of groundwater resources globally and regionally.</a:t>
            </a:r>
          </a:p>
          <a:p>
            <a:pPr>
              <a:buFont typeface="Arial" panose="020B0604020202020204" pitchFamily="34" charset="0"/>
              <a:buChar char="•"/>
            </a:pPr>
            <a:r>
              <a:rPr lang="en-US" sz="1800" b="1" dirty="0"/>
              <a:t>Content</a:t>
            </a:r>
            <a:r>
              <a:rPr lang="en-US" sz="1800" dirty="0"/>
              <a:t>:</a:t>
            </a:r>
          </a:p>
          <a:p>
            <a:pPr marL="742950" lvl="1" indent="-285750">
              <a:buFont typeface="Arial" panose="020B0604020202020204" pitchFamily="34" charset="0"/>
              <a:buChar char="•"/>
            </a:pPr>
            <a:r>
              <a:rPr lang="en-US" sz="1800" dirty="0"/>
              <a:t>Maps showing global groundwater distribution</a:t>
            </a:r>
          </a:p>
          <a:p>
            <a:pPr marL="742950" lvl="1" indent="-285750">
              <a:buFont typeface="Arial" panose="020B0604020202020204" pitchFamily="34" charset="0"/>
              <a:buChar char="•"/>
            </a:pPr>
            <a:r>
              <a:rPr lang="en-US" sz="1800" dirty="0"/>
              <a:t>Interactive quizzes on regional groundwater statistics</a:t>
            </a:r>
          </a:p>
          <a:p>
            <a:pPr marL="742950" lvl="1" indent="-285750">
              <a:buFont typeface="Arial" panose="020B0604020202020204" pitchFamily="34" charset="0"/>
              <a:buChar char="•"/>
            </a:pPr>
            <a:r>
              <a:rPr lang="en-US" sz="1800" dirty="0"/>
              <a:t>Case studies highlighting different aquifers and their significance</a:t>
            </a:r>
          </a:p>
          <a:p>
            <a:pPr marL="742950" lvl="1" indent="-285750">
              <a:buFont typeface="Arial" panose="020B0604020202020204" pitchFamily="34" charset="0"/>
              <a:buChar char="•"/>
            </a:pPr>
            <a:r>
              <a:rPr lang="en-US" sz="1800" dirty="0"/>
              <a:t>Visualizations of groundwater levels over time</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1066800" y="172460"/>
            <a:ext cx="10058400" cy="1449388"/>
          </a:xfrm>
        </p:spPr>
        <p:txBody>
          <a:bodyPr>
            <a:normAutofit fontScale="90000"/>
          </a:bodyPr>
          <a:lstStyle/>
          <a:p>
            <a:r>
              <a:rPr lang="en-US" sz="3600" b="1" dirty="0"/>
              <a:t>Groundwater Pollution</a:t>
            </a:r>
            <a:br>
              <a:rPr lang="en-US" sz="36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496291" y="775422"/>
            <a:ext cx="10217150" cy="5511800"/>
          </a:xfrm>
        </p:spPr>
        <p:txBody>
          <a:bodyPr>
            <a:normAutofit/>
          </a:bodyPr>
          <a:lstStyle/>
          <a:p>
            <a:pPr>
              <a:buFont typeface="Arial" panose="020B0604020202020204" pitchFamily="34" charset="0"/>
              <a:buChar char="•"/>
            </a:pPr>
            <a:r>
              <a:rPr lang="en-US" sz="1800" b="1" dirty="0"/>
              <a:t>Objective</a:t>
            </a:r>
            <a:r>
              <a:rPr lang="en-US" sz="1800" dirty="0"/>
              <a:t>: Educate players about the causes and effects of groundwater pollution.</a:t>
            </a:r>
          </a:p>
          <a:p>
            <a:pPr>
              <a:buFont typeface="Arial" panose="020B0604020202020204" pitchFamily="34" charset="0"/>
              <a:buChar char="•"/>
            </a:pPr>
            <a:r>
              <a:rPr lang="en-US" sz="1800" b="1" dirty="0"/>
              <a:t>Content</a:t>
            </a:r>
            <a:r>
              <a:rPr lang="en-US" sz="1800" dirty="0"/>
              <a:t>:</a:t>
            </a:r>
          </a:p>
          <a:p>
            <a:pPr marL="742950" lvl="1" indent="-285750">
              <a:buFont typeface="Arial" panose="020B0604020202020204" pitchFamily="34" charset="0"/>
              <a:buChar char="•"/>
            </a:pPr>
            <a:r>
              <a:rPr lang="en-US" sz="1800" dirty="0"/>
              <a:t>Types of pollutants (chemical, biological, physical)</a:t>
            </a:r>
          </a:p>
          <a:p>
            <a:pPr marL="742950" lvl="1" indent="-285750">
              <a:buFont typeface="Arial" panose="020B0604020202020204" pitchFamily="34" charset="0"/>
              <a:buChar char="•"/>
            </a:pPr>
            <a:r>
              <a:rPr lang="en-US" sz="1800" dirty="0"/>
              <a:t>Sources of pollution (agriculture, industrial, urban runoff)</a:t>
            </a:r>
          </a:p>
          <a:p>
            <a:pPr marL="742950" lvl="1" indent="-285750">
              <a:buFont typeface="Arial" panose="020B0604020202020204" pitchFamily="34" charset="0"/>
              <a:buChar char="•"/>
            </a:pPr>
            <a:r>
              <a:rPr lang="en-US" sz="1800" dirty="0"/>
              <a:t>Impact on human health and the environment</a:t>
            </a:r>
          </a:p>
          <a:p>
            <a:pPr marL="742950" lvl="1" indent="-285750">
              <a:buFont typeface="Arial" panose="020B0604020202020204" pitchFamily="34" charset="0"/>
              <a:buChar char="•"/>
            </a:pPr>
            <a:r>
              <a:rPr lang="en-US" sz="1800" dirty="0"/>
              <a:t>Interactive scenarios where players must identify and mitigate pollution sources</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1066800" y="214890"/>
            <a:ext cx="10058400" cy="1449388"/>
          </a:xfrm>
        </p:spPr>
        <p:txBody>
          <a:bodyPr>
            <a:normAutofit fontScale="90000"/>
          </a:bodyPr>
          <a:lstStyle/>
          <a:p>
            <a:r>
              <a:rPr lang="en-US" sz="3600" b="1" dirty="0"/>
              <a:t>Groundwater Conservation Techniques</a:t>
            </a:r>
            <a:br>
              <a:rPr lang="en-US" sz="36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340427" y="962098"/>
            <a:ext cx="10185400" cy="4865687"/>
          </a:xfrm>
        </p:spPr>
        <p:txBody>
          <a:bodyPr>
            <a:normAutofit/>
          </a:bodyPr>
          <a:lstStyle/>
          <a:p>
            <a:pPr>
              <a:buFont typeface="Arial" panose="020B0604020202020204" pitchFamily="34" charset="0"/>
              <a:buChar char="•"/>
            </a:pPr>
            <a:r>
              <a:rPr lang="en-US" sz="1800" b="1" dirty="0"/>
              <a:t>Objective</a:t>
            </a:r>
            <a:r>
              <a:rPr lang="en-US" sz="1800" dirty="0"/>
              <a:t>: Introduce players to various techniques and practices for conserving groundwater.</a:t>
            </a:r>
          </a:p>
          <a:p>
            <a:pPr>
              <a:buFont typeface="Arial" panose="020B0604020202020204" pitchFamily="34" charset="0"/>
              <a:buChar char="•"/>
            </a:pPr>
            <a:r>
              <a:rPr lang="en-US" sz="1800" b="1" dirty="0"/>
              <a:t>Content</a:t>
            </a:r>
            <a:r>
              <a:rPr lang="en-US" sz="1800" dirty="0"/>
              <a:t>:</a:t>
            </a:r>
          </a:p>
          <a:p>
            <a:pPr marL="742950" lvl="1" indent="-285750">
              <a:buFont typeface="Arial" panose="020B0604020202020204" pitchFamily="34" charset="0"/>
              <a:buChar char="•"/>
            </a:pPr>
            <a:r>
              <a:rPr lang="en-US" sz="1800" dirty="0"/>
              <a:t>Methods such as rainwater harvesting, water-efficient irrigation, and soil moisture management</a:t>
            </a:r>
          </a:p>
          <a:p>
            <a:pPr marL="742950" lvl="1" indent="-285750">
              <a:buFont typeface="Arial" panose="020B0604020202020204" pitchFamily="34" charset="0"/>
              <a:buChar char="•"/>
            </a:pPr>
            <a:r>
              <a:rPr lang="en-US" sz="1800" dirty="0"/>
              <a:t>Best practices for household water use</a:t>
            </a:r>
          </a:p>
          <a:p>
            <a:pPr marL="742950" lvl="1" indent="-285750">
              <a:buFont typeface="Arial" panose="020B0604020202020204" pitchFamily="34" charset="0"/>
              <a:buChar char="•"/>
            </a:pPr>
            <a:r>
              <a:rPr lang="en-US" sz="1800" dirty="0"/>
              <a:t>Role-playing activities where players implement conservation strategies in simulated environments</a:t>
            </a:r>
          </a:p>
          <a:p>
            <a:pPr marL="742950" lvl="1" indent="-285750">
              <a:buFont typeface="Arial" panose="020B0604020202020204" pitchFamily="34" charset="0"/>
              <a:buChar char="•"/>
            </a:pPr>
            <a:r>
              <a:rPr lang="en-US" sz="1800" dirty="0"/>
              <a:t>Challenges that encourage players to make decisions to conserve water resources</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1589809" y="-274494"/>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1300956" y="1067378"/>
            <a:ext cx="9590088" cy="4491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1381991" y="-274204"/>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1246909" y="922050"/>
            <a:ext cx="9161463" cy="4232275"/>
          </a:xfrm>
        </p:spPr>
        <p:txBody>
          <a:bodyPr>
            <a:normAutofit/>
          </a:bodyPr>
          <a:lstStyle/>
          <a:p>
            <a:pPr algn="just">
              <a:lnSpc>
                <a:spcPct val="150000"/>
              </a:lnSpc>
              <a:buFont typeface="Arial" panose="020B0604020202020204" pitchFamily="34" charset="0"/>
              <a:buChar char="•"/>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1288473" y="-325293"/>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1153391" y="1124095"/>
            <a:ext cx="10058400" cy="4022725"/>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r>
              <a:rPr lang="en-US" sz="1800" dirty="0">
                <a:latin typeface="Times New Roman" panose="02020603050405020304" pitchFamily="18" charset="0"/>
                <a:cs typeface="Times New Roman" panose="02020603050405020304" pitchFamily="18" charset="0"/>
              </a:rPr>
              <a: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1413164" y="-418812"/>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1066800" y="875758"/>
            <a:ext cx="10058400" cy="5106483"/>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1569026" y="-221384"/>
            <a:ext cx="8239991"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880755" y="604549"/>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mj-lt"/>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mj-lt"/>
                <a:cs typeface="Times New Roman" pitchFamily="18" charset="0"/>
              </a:rPr>
              <a:t>Language	               :PYTHON Google </a:t>
            </a:r>
            <a:r>
              <a:rPr lang="en-US" sz="2000" dirty="0" err="1">
                <a:latin typeface="+mj-lt"/>
                <a:cs typeface="Times New Roman" pitchFamily="18" charset="0"/>
              </a:rPr>
              <a:t>Colab</a:t>
            </a:r>
            <a:endParaRPr lang="en-US" sz="2000" dirty="0">
              <a:latin typeface="+mj-lt"/>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1839190" y="-190067"/>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2618509" y="1002002"/>
            <a:ext cx="10058400" cy="4022725"/>
          </a:xfrm>
        </p:spPr>
        <p:txBody>
          <a:bodyPr/>
          <a:lstStyle/>
          <a:p>
            <a:pPr algn="just">
              <a:lnSpc>
                <a:spcPct val="150000"/>
              </a:lnSpc>
              <a:buFont typeface="Arial" panose="020B0604020202020204" pitchFamily="34" charset="0"/>
              <a:buChar char="•"/>
            </a:pPr>
            <a:r>
              <a:rPr lang="en-US" sz="2000" dirty="0">
                <a:latin typeface="+mj-lt"/>
                <a:cs typeface="Times New Roman" pitchFamily="18" charset="0"/>
              </a:rPr>
              <a:t>Keyboard</a:t>
            </a:r>
          </a:p>
          <a:p>
            <a:pPr algn="just">
              <a:lnSpc>
                <a:spcPct val="150000"/>
              </a:lnSpc>
              <a:buFont typeface="Arial" panose="020B0604020202020204" pitchFamily="34" charset="0"/>
              <a:buChar char="•"/>
            </a:pPr>
            <a:r>
              <a:rPr lang="en-US" sz="2000" dirty="0">
                <a:latin typeface="+mj-lt"/>
                <a:cs typeface="Times New Roman" pitchFamily="18" charset="0"/>
              </a:rPr>
              <a:t>Mouse </a:t>
            </a:r>
          </a:p>
          <a:p>
            <a:pPr algn="just">
              <a:lnSpc>
                <a:spcPct val="150000"/>
              </a:lnSpc>
              <a:buFont typeface="Arial" panose="020B0604020202020204" pitchFamily="34" charset="0"/>
              <a:buChar char="•"/>
            </a:pPr>
            <a:r>
              <a:rPr lang="en-US" sz="2000" dirty="0" err="1">
                <a:latin typeface="+mj-lt"/>
                <a:cs typeface="Times New Roman" pitchFamily="18" charset="0"/>
              </a:rPr>
              <a:t>Harddisk</a:t>
            </a:r>
            <a:r>
              <a:rPr lang="en-US" sz="2000" dirty="0">
                <a:latin typeface="+mj-lt"/>
                <a:cs typeface="Times New Roman" pitchFamily="18" charset="0"/>
              </a:rPr>
              <a:t>	</a:t>
            </a:r>
          </a:p>
          <a:p>
            <a:pPr algn="just">
              <a:lnSpc>
                <a:spcPct val="150000"/>
              </a:lnSpc>
              <a:buFont typeface="Arial" panose="020B0604020202020204" pitchFamily="34" charset="0"/>
              <a:buChar char="•"/>
            </a:pPr>
            <a:r>
              <a:rPr lang="en-US" sz="2000" dirty="0">
                <a:latin typeface="+mj-lt"/>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1319646" y="-366856"/>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671945" y="672379"/>
            <a:ext cx="10848110" cy="5925848"/>
          </a:xfrm>
        </p:spPr>
        <p:txBody>
          <a:bodyPr>
            <a:noAutofit/>
          </a:bodyPr>
          <a:lstStyle/>
          <a:p>
            <a:pPr algn="just">
              <a:lnSpc>
                <a:spcPct val="150000"/>
              </a:lnSpc>
              <a:buFont typeface="Arial" panose="020B0604020202020204" pitchFamily="34" charset="0"/>
              <a:buChar char="•"/>
            </a:pPr>
            <a:r>
              <a:rPr lang="en-US" sz="1800" dirty="0"/>
              <a:t>In this paper we reported on a pilot study to investigate the impact of behavioral games on communities to manage their shared resources and as such evaluate the possibility of using games as an intervention tool. Our approach is rooted in the notion that if groups can self-govern their shared resources, they can craft effective institutional arrangements tailored to their social and biophysical context.</a:t>
            </a:r>
          </a:p>
          <a:p>
            <a:pPr algn="just">
              <a:lnSpc>
                <a:spcPct val="150000"/>
              </a:lnSpc>
              <a:buFont typeface="Arial" panose="020B0604020202020204" pitchFamily="34" charset="0"/>
              <a:buChar char="•"/>
            </a:pPr>
            <a:r>
              <a:rPr lang="en-US" sz="1800" dirty="0"/>
              <a:t> The use of games can create a relatively safe space for social learning by discussing governance options and experimenting with alternative arrangements. Based on fieldwork performed in 2013 and 2014 in which we did the games in 17 communities, we evaluated various types of impact of performing those interventions. We consistently found that the use of individual monetary incentives does not affect the behavior of participants in the games.</a:t>
            </a:r>
          </a:p>
          <a:p>
            <a:pPr algn="just">
              <a:lnSpc>
                <a:spcPct val="150000"/>
              </a:lnSpc>
              <a:buFont typeface="Arial" panose="020B0604020202020204" pitchFamily="34" charset="0"/>
              <a:buChar char="•"/>
            </a:pPr>
            <a:r>
              <a:rPr lang="en-US" sz="1800" dirty="0"/>
              <a:t> Surveys performed in the second round of games confirm that participants take the consequences of their decisions seriously, even if there is no monetary stake. This finding is important since the use of individual payments is not desired by NGOs given the potential impact this may have in communities (inequality in payments). The games are not meant to teach communities to adopt a certain solution. As such it is difficult to evaluate the impact of the games (if we would teach a solution, we could check whether this solution is implemented).</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Circuit</Template>
  <TotalTime>62</TotalTime>
  <Words>2384</Words>
  <Application>Microsoft Office PowerPoint</Application>
  <PresentationFormat>Widescreen</PresentationFormat>
  <Paragraphs>99</Paragraphs>
  <Slides>21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Times New Roman</vt:lpstr>
      <vt:lpstr>Tw Cen MT</vt:lpstr>
      <vt:lpstr>Circuit</vt:lpstr>
      <vt:lpstr>PowerPoint Presentation</vt:lpstr>
      <vt:lpstr>Abstract</vt:lpstr>
      <vt:lpstr>Objective</vt:lpstr>
      <vt:lpstr>Existing System</vt:lpstr>
      <vt:lpstr>Disadvantage</vt:lpstr>
      <vt:lpstr>PROPOSED SYSTEM :</vt:lpstr>
      <vt:lpstr>Advantage</vt:lpstr>
      <vt:lpstr>Introduction</vt:lpstr>
      <vt:lpstr>PowerPoint Presentation</vt:lpstr>
      <vt:lpstr>MODULES</vt:lpstr>
      <vt:lpstr>Introduction to Groundwater  </vt:lpstr>
      <vt:lpstr>Groundwater Resources and Distribution  </vt:lpstr>
      <vt:lpstr>Groundwater Pollution  </vt:lpstr>
      <vt:lpstr>Groundwater Conservation Techniques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74</cp:revision>
  <dcterms:created xsi:type="dcterms:W3CDTF">2024-08-14T12:13:16Z</dcterms:created>
  <dcterms:modified xsi:type="dcterms:W3CDTF">2024-10-31T09:29:52Z</dcterms:modified>
</cp:coreProperties>
</file>