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77" r:id="rId4"/>
    <p:sldId id="278" r:id="rId5"/>
    <p:sldId id="258" r:id="rId6"/>
    <p:sldId id="259" r:id="rId7"/>
    <p:sldId id="260" r:id="rId8"/>
    <p:sldId id="261" r:id="rId9"/>
    <p:sldId id="262" r:id="rId10"/>
    <p:sldId id="263"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035289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87380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670196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803969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31-10-2024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27766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31-10-2024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74766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31-10-2024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11890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773285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229436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549913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196863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1095370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6723019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31-10-2024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676739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31-10-2024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612083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249280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539501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A23C765A-790E-4DDD-B720-A3DC44661A02}" type="datetimeFigureOut">
              <a:rPr lang="en-IN" smtClean="0"/>
              <a:t>31-10-2024</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052632262"/>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319645" y="2644032"/>
            <a:ext cx="9879156" cy="954107"/>
          </a:xfrm>
          <a:prstGeom prst="rect">
            <a:avLst/>
          </a:prstGeom>
          <a:noFill/>
        </p:spPr>
        <p:txBody>
          <a:bodyPr wrap="square">
            <a:spAutoFit/>
          </a:bodyPr>
          <a:lstStyle/>
          <a:p>
            <a:pPr algn="ctr"/>
            <a:r>
              <a:rPr lang="en-US" sz="2800" dirty="0"/>
              <a:t>Education &amp; Awareness - Effective Use of Technology for Dissemination of Anti-Doping Information</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460375"/>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394855" y="989013"/>
            <a:ext cx="11149013" cy="5172075"/>
          </a:xfrm>
        </p:spPr>
        <p:txBody>
          <a:bodyPr>
            <a:normAutofit fontScale="92500" lnSpcReduction="10000"/>
          </a:bodyPr>
          <a:lstStyle/>
          <a:p>
            <a:pPr algn="just">
              <a:lnSpc>
                <a:spcPct val="150000"/>
              </a:lnSpc>
              <a:buFont typeface="Arial" panose="020B0604020202020204" pitchFamily="34" charset="0"/>
              <a:buChar char="•"/>
            </a:pPr>
            <a:r>
              <a:rPr lang="en-US" sz="1700" dirty="0"/>
              <a:t>Background: Education and awareness are critical components of the National Anti-Doping Agency’s mission to promote clean sport. Despite ongoing efforts, the reach and impact of current educational initiatives remain limited, particularly in remote and rural areas. The rapid advancement of technology presents an opportunity to bridge these gaps and ensure that comprehensive anti-doping education is accessible to all stakeholders in the sporting community. </a:t>
            </a:r>
          </a:p>
          <a:p>
            <a:pPr algn="just">
              <a:lnSpc>
                <a:spcPct val="150000"/>
              </a:lnSpc>
              <a:buFont typeface="Arial" panose="020B0604020202020204" pitchFamily="34" charset="0"/>
              <a:buChar char="•"/>
            </a:pPr>
            <a:r>
              <a:rPr lang="en-US" sz="1700" dirty="0"/>
              <a:t>Description: The above problem statement envisages to design and develop innovative technological solutions to effectively disseminate anti-doping information to athletes, coaches, support staff, and the broader sporting community. The solution should utilize modern digital tools and platforms to ensure comprehensive coverage, engagement, and retention of critical anti-doping knowledge.</a:t>
            </a:r>
          </a:p>
          <a:p>
            <a:pPr algn="just">
              <a:lnSpc>
                <a:spcPct val="150000"/>
              </a:lnSpc>
              <a:buFont typeface="Arial" panose="020B0604020202020204" pitchFamily="34" charset="0"/>
              <a:buChar char="•"/>
            </a:pPr>
            <a:r>
              <a:rPr lang="en-US" sz="1700" dirty="0"/>
              <a:t> It should cater to diverse linguistic and cultural backgrounds and be accessible across various digital devices. Key Objectives (a) Comprehensive Coverage: Ensure that anti-doping information reaches a wide audience across various sports and regions in India, including remote and underserved areas. (b) Engagement: Create interactive and engaging content that captures and retains the attention of athletes and stakeholders, making learning about anti-doping practices impactful</a:t>
            </a:r>
            <a:r>
              <a:rPr lang="en-US" sz="1100" dirty="0"/>
              <a: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1E95E3-ECA2-4557-421B-21C220B0067D}"/>
              </a:ext>
            </a:extLst>
          </p:cNvPr>
          <p:cNvSpPr>
            <a:spLocks noGrp="1"/>
          </p:cNvSpPr>
          <p:nvPr>
            <p:ph idx="4294967295"/>
          </p:nvPr>
        </p:nvSpPr>
        <p:spPr>
          <a:xfrm>
            <a:off x="509155" y="381000"/>
            <a:ext cx="10754589" cy="5853546"/>
          </a:xfrm>
        </p:spPr>
        <p:txBody>
          <a:bodyPr>
            <a:normAutofit/>
          </a:bodyPr>
          <a:lstStyle/>
          <a:p>
            <a:pPr algn="just">
              <a:lnSpc>
                <a:spcPct val="150000"/>
              </a:lnSpc>
            </a:pPr>
            <a:r>
              <a:rPr lang="en-US" sz="2000" dirty="0"/>
              <a:t>(</a:t>
            </a:r>
            <a:r>
              <a:rPr lang="en-US" sz="1700" dirty="0"/>
              <a:t>c) Retention: Develop methods to ensure that the information is not only received but also retained and applied by the target audience. This includes periodic assessments and interactive elements to reinforce learning. </a:t>
            </a:r>
          </a:p>
          <a:p>
            <a:pPr algn="just">
              <a:lnSpc>
                <a:spcPct val="150000"/>
              </a:lnSpc>
            </a:pPr>
            <a:r>
              <a:rPr lang="en-US" sz="1700" dirty="0"/>
              <a:t>Detailed Requirements (a) Platform Development Create a multilingual mobile application and web portal to disseminate anti-doping information.</a:t>
            </a:r>
          </a:p>
          <a:p>
            <a:pPr algn="just">
              <a:lnSpc>
                <a:spcPct val="150000"/>
              </a:lnSpc>
            </a:pPr>
            <a:r>
              <a:rPr lang="en-US" sz="1700" dirty="0"/>
              <a:t> Ensure the platform is user-friendly, accessible, and compatible with various devices, including smartphones, tablets, and computers. (b) Content Creation Develop engaging multimedia content, including videos, infographics, podcasts, and interactive modules. </a:t>
            </a:r>
          </a:p>
          <a:p>
            <a:pPr algn="just">
              <a:lnSpc>
                <a:spcPct val="150000"/>
              </a:lnSpc>
            </a:pPr>
            <a:r>
              <a:rPr lang="en-US" sz="1700" dirty="0"/>
              <a:t>Include real-life scenarios and case studies to provide practical insights into anti-doping practices. Regularly update the content to reflect the latest anti-doping rules, guidelines, and best practices.</a:t>
            </a:r>
          </a:p>
          <a:p>
            <a:pPr algn="just">
              <a:lnSpc>
                <a:spcPct val="150000"/>
              </a:lnSpc>
            </a:pPr>
            <a:r>
              <a:rPr lang="en-US" sz="1700" dirty="0"/>
              <a:t> (c) Interactive Features Implement quizzes, puzzles, and gamified elements to enhance user engagement. Include discussion forums and chat features for real-time interaction and support. Provide certifications or badges for users who complete specific educational modules. </a:t>
            </a:r>
            <a:endParaRPr lang="en-IN" sz="1700" dirty="0"/>
          </a:p>
        </p:txBody>
      </p:sp>
    </p:spTree>
    <p:extLst>
      <p:ext uri="{BB962C8B-B14F-4D97-AF65-F5344CB8AC3E}">
        <p14:creationId xmlns:p14="http://schemas.microsoft.com/office/powerpoint/2010/main" val="2860681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F52E84-4E52-04BA-374E-A406852C2CB4}"/>
              </a:ext>
            </a:extLst>
          </p:cNvPr>
          <p:cNvSpPr>
            <a:spLocks noGrp="1"/>
          </p:cNvSpPr>
          <p:nvPr>
            <p:ph idx="4294967295"/>
          </p:nvPr>
        </p:nvSpPr>
        <p:spPr>
          <a:xfrm>
            <a:off x="696191" y="432954"/>
            <a:ext cx="10561493" cy="5302828"/>
          </a:xfrm>
        </p:spPr>
        <p:txBody>
          <a:bodyPr>
            <a:normAutofit/>
          </a:bodyPr>
          <a:lstStyle/>
          <a:p>
            <a:pPr algn="just">
              <a:lnSpc>
                <a:spcPct val="150000"/>
              </a:lnSpc>
            </a:pPr>
            <a:r>
              <a:rPr lang="en-US" sz="1700" dirty="0"/>
              <a:t>(d) Real-Time Updates Integrate a notification system to provide real-time updates on anti-doping regulations, news, and events. Allow users to subscribe to newsletters and alerts for the latest information.</a:t>
            </a:r>
          </a:p>
          <a:p>
            <a:pPr algn="just">
              <a:lnSpc>
                <a:spcPct val="150000"/>
              </a:lnSpc>
            </a:pPr>
            <a:r>
              <a:rPr lang="en-US" sz="1700" dirty="0"/>
              <a:t> (e) Analytics and Feedback Incorporate analytics tools to track user engagement, progress, and learning outcomes. Collect user feedback to continuously improve the platform and its content.</a:t>
            </a:r>
          </a:p>
          <a:p>
            <a:pPr algn="just">
              <a:lnSpc>
                <a:spcPct val="150000"/>
              </a:lnSpc>
            </a:pPr>
            <a:r>
              <a:rPr lang="en-US" sz="1700" dirty="0"/>
              <a:t> Expected Solution A comprehensive and accessible digital platform for anti-doping education. High levels of engagement and interaction from athletes and stakeholders.</a:t>
            </a:r>
          </a:p>
          <a:p>
            <a:pPr algn="just">
              <a:lnSpc>
                <a:spcPct val="150000"/>
              </a:lnSpc>
            </a:pPr>
            <a:r>
              <a:rPr lang="en-US" sz="1700" dirty="0"/>
              <a:t> Improved understanding and adherence to anti-doping regulations. Measurable improvements in knowledge retention and application among users.</a:t>
            </a:r>
            <a:endParaRPr lang="en-IN" sz="1700" dirty="0"/>
          </a:p>
        </p:txBody>
      </p:sp>
    </p:spTree>
    <p:extLst>
      <p:ext uri="{BB962C8B-B14F-4D97-AF65-F5344CB8AC3E}">
        <p14:creationId xmlns:p14="http://schemas.microsoft.com/office/powerpoint/2010/main" val="34626963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460375"/>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448541" y="502011"/>
            <a:ext cx="11294918" cy="6355989"/>
          </a:xfrm>
        </p:spPr>
        <p:txBody>
          <a:bodyPr>
            <a:noAutofit/>
          </a:bodyPr>
          <a:lstStyle/>
          <a:p>
            <a:pPr algn="just">
              <a:lnSpc>
                <a:spcPct val="150000"/>
              </a:lnSpc>
              <a:buFont typeface="Arial" panose="020B0604020202020204" pitchFamily="34" charset="0"/>
              <a:buChar char="•"/>
            </a:pPr>
            <a:r>
              <a:rPr lang="en-US" sz="1800" dirty="0"/>
              <a:t>Map, describe and </a:t>
            </a:r>
            <a:r>
              <a:rPr lang="en-US" sz="1800" dirty="0" err="1"/>
              <a:t>analyse</a:t>
            </a:r>
            <a:r>
              <a:rPr lang="en-US" sz="1800" dirty="0"/>
              <a:t> existing approaches to doping prevention in relation to recreational sports, to the extent that theory and practice can be ascertained from literature, and to show how these findings differ from one EU MS to another; </a:t>
            </a:r>
          </a:p>
          <a:p>
            <a:pPr algn="just">
              <a:lnSpc>
                <a:spcPct val="150000"/>
              </a:lnSpc>
              <a:buFont typeface="Arial" panose="020B0604020202020204" pitchFamily="34" charset="0"/>
              <a:buChar char="•"/>
            </a:pPr>
            <a:r>
              <a:rPr lang="en-US" sz="1800" dirty="0"/>
              <a:t> Map, describe and </a:t>
            </a:r>
            <a:r>
              <a:rPr lang="en-US" sz="1800" dirty="0" err="1"/>
              <a:t>analyse</a:t>
            </a:r>
            <a:r>
              <a:rPr lang="en-US" sz="1800" dirty="0"/>
              <a:t> the extent to which national anti-doping </a:t>
            </a:r>
            <a:r>
              <a:rPr lang="en-US" sz="1800" dirty="0" err="1"/>
              <a:t>organisations</a:t>
            </a:r>
            <a:r>
              <a:rPr lang="en-US" sz="1800" dirty="0"/>
              <a:t> (NADOs) are involved in doping prevention in relation to recreational sports, thereby highlighting the links (or absence of links) between NADOs and other </a:t>
            </a:r>
            <a:r>
              <a:rPr lang="en-US" sz="1800" dirty="0" err="1"/>
              <a:t>organisations</a:t>
            </a:r>
            <a:r>
              <a:rPr lang="en-US" sz="1800" dirty="0"/>
              <a:t> involved in prevention work;</a:t>
            </a:r>
          </a:p>
          <a:p>
            <a:pPr algn="just">
              <a:lnSpc>
                <a:spcPct val="150000"/>
              </a:lnSpc>
              <a:buFont typeface="Arial" panose="020B0604020202020204" pitchFamily="34" charset="0"/>
              <a:buChar char="•"/>
            </a:pPr>
            <a:r>
              <a:rPr lang="en-US" sz="1800" dirty="0"/>
              <a:t>  Map, describe and </a:t>
            </a:r>
            <a:r>
              <a:rPr lang="en-US" sz="1800" dirty="0" err="1"/>
              <a:t>analyse</a:t>
            </a:r>
            <a:r>
              <a:rPr lang="en-US" sz="1800" dirty="0"/>
              <a:t> the differences between Member States legal, administrative and political arrangements governing the fight against doping (including the status, role and autonomy of sports </a:t>
            </a:r>
            <a:r>
              <a:rPr lang="en-US" sz="1800" dirty="0" err="1"/>
              <a:t>organisations</a:t>
            </a:r>
            <a:r>
              <a:rPr lang="en-US" sz="1800" dirty="0"/>
              <a:t> and the presence or absence of anti-doping laws) and efforts currently undertaken to promote doping prevention in relation to recreational sports; </a:t>
            </a:r>
          </a:p>
          <a:p>
            <a:pPr algn="just">
              <a:lnSpc>
                <a:spcPct val="150000"/>
              </a:lnSpc>
              <a:buFont typeface="Arial" panose="020B0604020202020204" pitchFamily="34" charset="0"/>
              <a:buChar char="•"/>
            </a:pPr>
            <a:r>
              <a:rPr lang="en-US" sz="1800" dirty="0"/>
              <a:t> Put forward proposals and recommendations regarding doping prevention in relation to recreational sports, to the extent that the researchers believe these could usefully be promoted via initiatives taken at EU level, bearing in mind the distribution of powers, roles and resources between the EU, Member States, the sport movement and other potentially relevant actors.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727364" y="-398029"/>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422564" y="523297"/>
            <a:ext cx="11346872" cy="6054148"/>
          </a:xfrm>
        </p:spPr>
        <p:txBody>
          <a:bodyPr>
            <a:noAutofit/>
          </a:bodyPr>
          <a:lstStyle/>
          <a:p>
            <a:pPr algn="just">
              <a:lnSpc>
                <a:spcPct val="150000"/>
              </a:lnSpc>
              <a:buFont typeface="Arial" panose="020B0604020202020204" pitchFamily="34" charset="0"/>
              <a:buChar char="•"/>
            </a:pPr>
            <a:r>
              <a:rPr lang="en-US" sz="1800" dirty="0"/>
              <a:t>To design an educational model, researchers must understand how needs are related to education. Needs analysis is the first step for researchers to obtain an educational model. Education must be adjusted to the target audience (</a:t>
            </a:r>
            <a:r>
              <a:rPr lang="en-US" sz="1800" dirty="0" err="1"/>
              <a:t>Tarsikah</a:t>
            </a:r>
            <a:r>
              <a:rPr lang="en-US" sz="1800" dirty="0"/>
              <a:t> &amp; </a:t>
            </a:r>
            <a:r>
              <a:rPr lang="en-US" sz="1800" dirty="0" err="1"/>
              <a:t>Wulandari</a:t>
            </a:r>
            <a:r>
              <a:rPr lang="en-US" sz="1800" dirty="0"/>
              <a:t>, 2022). </a:t>
            </a:r>
          </a:p>
          <a:p>
            <a:pPr algn="just">
              <a:lnSpc>
                <a:spcPct val="150000"/>
              </a:lnSpc>
              <a:buFont typeface="Arial" panose="020B0604020202020204" pitchFamily="34" charset="0"/>
              <a:buChar char="•"/>
            </a:pPr>
            <a:r>
              <a:rPr lang="en-US" sz="1800" dirty="0"/>
              <a:t>In this study, researchers analyzed the needs related to the anti-doping education that will be developed, especially the analysis related to athlete knowledge about doping and athlete accessibility to the anti-doping education that will be developed. Research related to doping has been carried out by previous researchers where the athlete's anti-doping knowledge was still low (Effendi, 2015; </a:t>
            </a:r>
            <a:r>
              <a:rPr lang="en-US" sz="1800" dirty="0" err="1"/>
              <a:t>Kuswahyudi</a:t>
            </a:r>
            <a:r>
              <a:rPr lang="en-US" sz="1800" dirty="0"/>
              <a:t> et al., 2020; </a:t>
            </a:r>
            <a:r>
              <a:rPr lang="en-US" sz="1800" dirty="0" err="1"/>
              <a:t>Sepriani</a:t>
            </a:r>
            <a:r>
              <a:rPr lang="en-US" sz="1800" dirty="0"/>
              <a:t> et al., 2022). </a:t>
            </a:r>
          </a:p>
          <a:p>
            <a:pPr algn="just">
              <a:lnSpc>
                <a:spcPct val="150000"/>
              </a:lnSpc>
              <a:buFont typeface="Arial" panose="020B0604020202020204" pitchFamily="34" charset="0"/>
              <a:buChar char="•"/>
            </a:pPr>
            <a:r>
              <a:rPr lang="en-US" sz="1800" dirty="0"/>
              <a:t>Looking at the needs analysis, no research has been found related to web-based anti-doping education for high-achieving sports athletes. This research is expected to provide a positive contribution to the development of anti-doping education in athletes (Blank et al., 2015; Kim &amp; Kim, 2017; </a:t>
            </a:r>
            <a:r>
              <a:rPr lang="en-US" sz="1800" dirty="0" err="1"/>
              <a:t>Ozkan</a:t>
            </a:r>
            <a:r>
              <a:rPr lang="en-US" sz="1800" dirty="0"/>
              <a:t> et al., 2020).</a:t>
            </a:r>
          </a:p>
          <a:p>
            <a:pPr algn="just">
              <a:lnSpc>
                <a:spcPct val="150000"/>
              </a:lnSpc>
              <a:buFont typeface="Arial" panose="020B0604020202020204" pitchFamily="34" charset="0"/>
              <a:buChar char="•"/>
            </a:pPr>
            <a:r>
              <a:rPr lang="en-US" sz="1800" dirty="0"/>
              <a:t> In Indonesia, the development of information and communication technology (ICT) has increased to the point that in 2019, the percentage of Indonesians accessing the internet reached 73.75</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460375"/>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297872" y="868940"/>
            <a:ext cx="11596255" cy="5614987"/>
          </a:xfrm>
        </p:spPr>
        <p:txBody>
          <a:bodyPr>
            <a:noAutofit/>
          </a:bodyPr>
          <a:lstStyle/>
          <a:p>
            <a:pPr algn="just">
              <a:lnSpc>
                <a:spcPct val="150000"/>
              </a:lnSpc>
              <a:buFont typeface="Arial" panose="020B0604020202020204" pitchFamily="34" charset="0"/>
              <a:buChar char="•"/>
            </a:pPr>
            <a:r>
              <a:rPr lang="en-US" sz="1800" b="1" dirty="0"/>
              <a:t>Excessive Information</a:t>
            </a:r>
            <a:r>
              <a:rPr lang="en-US" sz="1800" dirty="0"/>
              <a:t>: The sheer volume of information available online can overwhelm users, making it difficult to identify relevant and accurate content. This may lead to confusion rather than clarity.’</a:t>
            </a:r>
          </a:p>
          <a:p>
            <a:pPr algn="just">
              <a:lnSpc>
                <a:spcPct val="150000"/>
              </a:lnSpc>
              <a:buFont typeface="Arial" panose="020B0604020202020204" pitchFamily="34" charset="0"/>
              <a:buChar char="•"/>
            </a:pPr>
            <a:r>
              <a:rPr lang="en-US" sz="1800" b="1" dirty="0"/>
              <a:t> Access Inequality</a:t>
            </a:r>
            <a:r>
              <a:rPr lang="en-US" sz="1800" dirty="0"/>
              <a:t>: Not all athletes or stakeholders have equal access to technology, especially in low-income or rural areas. This digital divide can create disparities in the availability of anti-doping information. </a:t>
            </a:r>
          </a:p>
          <a:p>
            <a:pPr algn="just">
              <a:lnSpc>
                <a:spcPct val="150000"/>
              </a:lnSpc>
              <a:buFont typeface="Arial" panose="020B0604020202020204" pitchFamily="34" charset="0"/>
              <a:buChar char="•"/>
            </a:pPr>
            <a:r>
              <a:rPr lang="en-US" sz="1800" b="1" dirty="0"/>
              <a:t>Spread of False Information</a:t>
            </a:r>
            <a:r>
              <a:rPr lang="en-US" sz="1800" dirty="0"/>
              <a:t>: The internet is rife with misinformation, and individuals may come across unreliable sources that propagate incorrect or misleading information about doping substances and regulations</a:t>
            </a:r>
          </a:p>
          <a:p>
            <a:pPr algn="just">
              <a:lnSpc>
                <a:spcPct val="150000"/>
              </a:lnSpc>
              <a:buFont typeface="Arial" panose="020B0604020202020204" pitchFamily="34" charset="0"/>
              <a:buChar char="•"/>
            </a:pPr>
            <a:r>
              <a:rPr lang="en-US" sz="1800" b="1" dirty="0"/>
              <a:t>Generic Messaging</a:t>
            </a:r>
            <a:r>
              <a:rPr lang="en-US" sz="1800" dirty="0"/>
              <a:t>: Automated communications may fail to address the specific needs or contexts of different athletes or sports, resulting in a one-size-fits-all approach that may not be effective.</a:t>
            </a:r>
          </a:p>
          <a:p>
            <a:pPr algn="just">
              <a:lnSpc>
                <a:spcPct val="150000"/>
              </a:lnSpc>
              <a:buFont typeface="Arial" panose="020B0604020202020204" pitchFamily="34" charset="0"/>
              <a:buChar char="•"/>
            </a:pPr>
            <a:r>
              <a:rPr lang="en-US" sz="1800" b="1" dirty="0"/>
              <a:t>Passive Consumption</a:t>
            </a:r>
            <a:r>
              <a:rPr lang="en-US" sz="1800" dirty="0"/>
              <a:t>: Digital platforms can lead to passive information consumption, where users may not actively engage with the content, reducing the effectiveness of educational efforts.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426027" y="-263959"/>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602673" y="983096"/>
            <a:ext cx="10588336" cy="5157932"/>
          </a:xfrm>
        </p:spPr>
        <p:txBody>
          <a:bodyPr>
            <a:noAutofit/>
          </a:bodyPr>
          <a:lstStyle/>
          <a:p>
            <a:pPr algn="just">
              <a:lnSpc>
                <a:spcPct val="150000"/>
              </a:lnSpc>
            </a:pPr>
            <a:r>
              <a:rPr lang="en-US" sz="1800" dirty="0"/>
              <a:t>This system will consist of a multi-faceted online portal that includes engaging modules covering essential topics such as the ethics of clean sport, the risks associated with doping, and the intricacies of anti-doping regulations. </a:t>
            </a:r>
          </a:p>
          <a:p>
            <a:pPr algn="just">
              <a:lnSpc>
                <a:spcPct val="150000"/>
              </a:lnSpc>
            </a:pPr>
            <a:r>
              <a:rPr lang="en-US" sz="1800" dirty="0"/>
              <a:t>Utilizing multimedia resources like videos, infographics, and gamified quizzes, the platform aims to make learning both informative and enjoyable. Additionally, the system will feature a mobile application that provides real-time updates on banned substances, testing procedures, and health risks, ensuring that users have the latest information at their fingertips.</a:t>
            </a:r>
          </a:p>
          <a:p>
            <a:pPr algn="just">
              <a:lnSpc>
                <a:spcPct val="150000"/>
              </a:lnSpc>
            </a:pPr>
            <a:r>
              <a:rPr lang="en-US" sz="1800" dirty="0"/>
              <a:t>To foster community engagement, the platform will incorporate social features, allowing users to participate in forums, share experiences, and access support networks. Webinars and virtual workshops will facilitate live interactions with anti-doping experts, offering an opportunity for users to ask questions and deepen their understanding</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363682" y="-366857"/>
            <a:ext cx="10058400" cy="1449388"/>
          </a:xfrm>
        </p:spPr>
        <p:txBody>
          <a:bodyPr>
            <a:normAutofit/>
          </a:bodyPr>
          <a:lstStyle/>
          <a:p>
            <a:r>
              <a:rPr lang="en-US" sz="3200" dirty="0"/>
              <a:t>Advantage</a:t>
            </a:r>
            <a:endParaRPr lang="en-IN" sz="3200"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879331" y="912812"/>
            <a:ext cx="10948987" cy="5032375"/>
          </a:xfrm>
        </p:spPr>
        <p:txBody>
          <a:bodyPr>
            <a:noAutofit/>
          </a:bodyPr>
          <a:lstStyle/>
          <a:p>
            <a:pPr algn="just">
              <a:lnSpc>
                <a:spcPct val="150000"/>
              </a:lnSpc>
              <a:buFont typeface="Arial" panose="020B0604020202020204" pitchFamily="34" charset="0"/>
              <a:buChar char="•"/>
            </a:pPr>
            <a:r>
              <a:rPr lang="en-US" sz="1800" b="1" dirty="0"/>
              <a:t>Global Access</a:t>
            </a:r>
            <a:r>
              <a:rPr lang="en-US" sz="1800" dirty="0"/>
              <a:t>: Technology allows anti-doping information to reach a global audience, ensuring that athletes from various backgrounds and locations can access essential resources.</a:t>
            </a:r>
          </a:p>
          <a:p>
            <a:pPr algn="just">
              <a:lnSpc>
                <a:spcPct val="150000"/>
              </a:lnSpc>
              <a:buFont typeface="Arial" panose="020B0604020202020204" pitchFamily="34" charset="0"/>
              <a:buChar char="•"/>
            </a:pPr>
            <a:r>
              <a:rPr lang="en-US" sz="1800" b="1" dirty="0"/>
              <a:t>Diverse Media</a:t>
            </a:r>
            <a:r>
              <a:rPr lang="en-US" sz="1800" dirty="0"/>
              <a:t>: Technology enables the use of various formats (videos, infographics, webinars, podcasts) that can make learning more engaging and effective compared to traditional text-based materials.</a:t>
            </a:r>
          </a:p>
          <a:p>
            <a:pPr algn="just">
              <a:lnSpc>
                <a:spcPct val="150000"/>
              </a:lnSpc>
              <a:buFont typeface="Arial" panose="020B0604020202020204" pitchFamily="34" charset="0"/>
              <a:buChar char="•"/>
            </a:pPr>
            <a:r>
              <a:rPr lang="en-US" sz="1800" b="1" dirty="0"/>
              <a:t>Timely Information</a:t>
            </a:r>
            <a:r>
              <a:rPr lang="en-US" sz="1800" dirty="0"/>
              <a:t>: Digital platforms can quickly disseminate updates regarding new regulations, banned substances, or changes in policies, ensuring that athletes have the latest information.</a:t>
            </a:r>
          </a:p>
          <a:p>
            <a:pPr algn="just">
              <a:lnSpc>
                <a:spcPct val="150000"/>
              </a:lnSpc>
              <a:buFont typeface="Arial" panose="020B0604020202020204" pitchFamily="34" charset="0"/>
              <a:buChar char="•"/>
            </a:pPr>
            <a:r>
              <a:rPr lang="en-US" sz="1800" b="1" dirty="0"/>
              <a:t>Personalization</a:t>
            </a:r>
            <a:r>
              <a:rPr lang="en-US" sz="1800" dirty="0"/>
              <a:t>: Data analytics can help tailor content to specific audiences, allowing for targeted messaging that addresses the unique needs and concerns of different athlete groups or sports.</a:t>
            </a:r>
          </a:p>
          <a:p>
            <a:pPr algn="just">
              <a:lnSpc>
                <a:spcPct val="150000"/>
              </a:lnSpc>
              <a:buFont typeface="Arial" panose="020B0604020202020204" pitchFamily="34" charset="0"/>
              <a:buChar char="•"/>
            </a:pPr>
            <a:r>
              <a:rPr lang="en-US" sz="1800" b="1" dirty="0"/>
              <a:t>Community Building</a:t>
            </a:r>
            <a:r>
              <a:rPr lang="en-US" sz="1800" dirty="0"/>
              <a:t>: Online forums, social media, and webinars allow athletes and stakeholders to engage with each other and share experiences, fostering a sense of community and support.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696191" y="-284595"/>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214745" y="911802"/>
            <a:ext cx="11762509" cy="5540952"/>
          </a:xfrm>
        </p:spPr>
        <p:txBody>
          <a:bodyPr>
            <a:normAutofit fontScale="92500" lnSpcReduction="20000"/>
          </a:bodyPr>
          <a:lstStyle/>
          <a:p>
            <a:pPr algn="just">
              <a:lnSpc>
                <a:spcPct val="160000"/>
              </a:lnSpc>
            </a:pPr>
            <a:r>
              <a:rPr lang="en-US" sz="1900" dirty="0"/>
              <a:t>Anti-doping (AD) education has been conducted mainly with international-level athletes up to now. Most athletes who undergo doping control are elite athletes who are participating in top national or international level competitions [1]; therefore, many athletes do not think AD applies to them.</a:t>
            </a:r>
          </a:p>
          <a:p>
            <a:pPr algn="just">
              <a:lnSpc>
                <a:spcPct val="160000"/>
              </a:lnSpc>
            </a:pPr>
            <a:r>
              <a:rPr lang="en-US" sz="1900" dirty="0"/>
              <a:t> However, to realize an understanding about doping as a part of the rules of sport, AD education procedures should be implemented with all athletes. Understanding of and adherence to AD rules are essential for all athletes, regardless of their competitive level. </a:t>
            </a:r>
          </a:p>
          <a:p>
            <a:pPr algn="just">
              <a:lnSpc>
                <a:spcPct val="160000"/>
              </a:lnSpc>
            </a:pPr>
            <a:r>
              <a:rPr lang="en-US" sz="1900" dirty="0"/>
              <a:t>Henning [2] proposed an AD approach based on health promotion in amateur-level sports. Such an approach relies on providing general AD education. At present, however, the actual knowledge level of AD among all athletes is not well known. Specifically, there are no standardized investigative methods or canonicalized tests/questionnaires of AD knowledge. </a:t>
            </a:r>
          </a:p>
          <a:p>
            <a:pPr algn="just">
              <a:lnSpc>
                <a:spcPct val="160000"/>
              </a:lnSpc>
            </a:pPr>
            <a:r>
              <a:rPr lang="en-US" sz="1900" dirty="0"/>
              <a:t>As </a:t>
            </a:r>
            <a:r>
              <a:rPr lang="en-US" sz="1900" dirty="0" err="1"/>
              <a:t>Morente</a:t>
            </a:r>
            <a:r>
              <a:rPr lang="en-US" sz="1900" dirty="0"/>
              <a:t>-Sánchez and colleagues [1] noted, the contents of existing questionnaires are insufficient when investigating AD knowledge. It seems there is a lack of available qualitative and quantitative measurements to encompass all of the AD rules similar in manner to the World Anti-doping Code (Code).</a:t>
            </a:r>
            <a:endParaRPr lang="en-US" sz="19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endParaRPr lang="en-IN" dirty="0"/>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37782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728355" y="1230602"/>
            <a:ext cx="10058400" cy="4022725"/>
          </a:xfrm>
        </p:spPr>
        <p:txBody>
          <a:bodyPr>
            <a:normAutofit/>
          </a:bodyPr>
          <a:lstStyle/>
          <a:p>
            <a:pPr algn="just">
              <a:lnSpc>
                <a:spcPct val="150000"/>
              </a:lnSpc>
              <a:buFont typeface="Arial" panose="020B0604020202020204" pitchFamily="34" charset="0"/>
              <a:buChar char="•"/>
            </a:pPr>
            <a:r>
              <a:rPr lang="en-IN" sz="2400" dirty="0">
                <a:effectLst/>
              </a:rPr>
              <a:t>Introduction to Anti-Doping</a:t>
            </a:r>
          </a:p>
          <a:p>
            <a:pPr algn="just">
              <a:lnSpc>
                <a:spcPct val="150000"/>
              </a:lnSpc>
              <a:buFont typeface="Arial" panose="020B0604020202020204" pitchFamily="34" charset="0"/>
              <a:buChar char="•"/>
            </a:pPr>
            <a:r>
              <a:rPr lang="en-IN" sz="2400" dirty="0">
                <a:effectLst/>
              </a:rPr>
              <a:t>Understanding Substances and Methods</a:t>
            </a:r>
          </a:p>
          <a:p>
            <a:pPr algn="just">
              <a:lnSpc>
                <a:spcPct val="150000"/>
              </a:lnSpc>
              <a:buFont typeface="Arial" panose="020B0604020202020204" pitchFamily="34" charset="0"/>
              <a:buChar char="•"/>
            </a:pPr>
            <a:r>
              <a:rPr lang="en-IN" sz="2400" dirty="0">
                <a:effectLst/>
              </a:rPr>
              <a:t>Testing and Regulations</a:t>
            </a:r>
          </a:p>
          <a:p>
            <a:pPr algn="just">
              <a:lnSpc>
                <a:spcPct val="150000"/>
              </a:lnSpc>
              <a:buFont typeface="Arial" panose="020B0604020202020204" pitchFamily="34" charset="0"/>
              <a:buChar char="•"/>
            </a:pPr>
            <a:r>
              <a:rPr lang="en-IN" sz="2400" dirty="0">
                <a:effectLst/>
              </a:rPr>
              <a:t>Awareness Campaigns and Resources</a:t>
            </a:r>
            <a:endParaRPr lang="en-IN" sz="28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0" y="0"/>
            <a:ext cx="10058400" cy="1449388"/>
          </a:xfrm>
        </p:spPr>
        <p:txBody>
          <a:bodyPr/>
          <a:lstStyle/>
          <a:p>
            <a:r>
              <a:rPr lang="en-IN" sz="3200" b="1" dirty="0"/>
              <a:t>Introduction to Anti-Doping</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880487" y="1153391"/>
            <a:ext cx="9676678" cy="5248131"/>
          </a:xfrm>
        </p:spPr>
        <p:txBody>
          <a:bodyPr>
            <a:normAutofit/>
          </a:bodyPr>
          <a:lstStyle/>
          <a:p>
            <a:pPr algn="just">
              <a:lnSpc>
                <a:spcPct val="150000"/>
              </a:lnSpc>
              <a:buFont typeface="Arial" panose="020B0604020202020204" pitchFamily="34" charset="0"/>
              <a:buChar char="•"/>
            </a:pPr>
            <a:r>
              <a:rPr lang="en-US" sz="1800" b="1" dirty="0"/>
              <a:t>Overview of Doping</a:t>
            </a:r>
            <a:r>
              <a:rPr lang="en-US" sz="1800" dirty="0"/>
              <a:t>: Definition, history, and significance of anti-doping in sports.</a:t>
            </a:r>
          </a:p>
          <a:p>
            <a:pPr algn="just">
              <a:lnSpc>
                <a:spcPct val="150000"/>
              </a:lnSpc>
              <a:buFont typeface="Arial" panose="020B0604020202020204" pitchFamily="34" charset="0"/>
              <a:buChar char="•"/>
            </a:pPr>
            <a:r>
              <a:rPr lang="en-US" sz="1800" b="1" dirty="0"/>
              <a:t>Why Anti-Doping Matters</a:t>
            </a:r>
            <a:r>
              <a:rPr lang="en-US" sz="1800" dirty="0"/>
              <a:t>: The ethical, health, and competitive reasons for maintaining a doping-free environment.</a:t>
            </a:r>
          </a:p>
          <a:p>
            <a:pPr algn="just">
              <a:lnSpc>
                <a:spcPct val="150000"/>
              </a:lnSpc>
              <a:buFont typeface="Arial" panose="020B0604020202020204" pitchFamily="34" charset="0"/>
              <a:buChar char="•"/>
            </a:pPr>
            <a:r>
              <a:rPr lang="en-US" sz="1800" b="1" dirty="0"/>
              <a:t>Legal Framework</a:t>
            </a:r>
            <a:r>
              <a:rPr lang="en-US" sz="1800" dirty="0"/>
              <a:t>: Overview of relevant regulations and organizations, such as the World Anti-Doping Agency (WADA) and national anti-doping organizations.</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750888" y="234950"/>
            <a:ext cx="10058400" cy="1449388"/>
          </a:xfrm>
        </p:spPr>
        <p:txBody>
          <a:bodyPr>
            <a:normAutofit fontScale="90000"/>
          </a:bodyPr>
          <a:lstStyle/>
          <a:p>
            <a:r>
              <a:rPr lang="en-US" sz="3200" b="1" dirty="0"/>
              <a:t>Understanding Substances and Methods</a:t>
            </a:r>
            <a:br>
              <a:rPr lang="en-US" sz="32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224035" y="1124527"/>
            <a:ext cx="9743929" cy="5390573"/>
          </a:xfrm>
        </p:spPr>
        <p:txBody>
          <a:bodyPr>
            <a:normAutofit/>
          </a:bodyPr>
          <a:lstStyle/>
          <a:p>
            <a:pPr algn="just">
              <a:lnSpc>
                <a:spcPct val="150000"/>
              </a:lnSpc>
              <a:buFont typeface="Arial" panose="020B0604020202020204" pitchFamily="34" charset="0"/>
              <a:buChar char="•"/>
            </a:pPr>
            <a:r>
              <a:rPr lang="en-US" sz="1800" b="1" dirty="0"/>
              <a:t>Types of Banned Substances</a:t>
            </a:r>
            <a:r>
              <a:rPr lang="en-US" sz="1800" dirty="0"/>
              <a:t>: Detailed descriptions of anabolic steroids, stimulants, hormones, and other prohibited substances.</a:t>
            </a:r>
          </a:p>
          <a:p>
            <a:pPr algn="just">
              <a:lnSpc>
                <a:spcPct val="150000"/>
              </a:lnSpc>
              <a:buFont typeface="Arial" panose="020B0604020202020204" pitchFamily="34" charset="0"/>
              <a:buChar char="•"/>
            </a:pPr>
            <a:r>
              <a:rPr lang="en-US" sz="1800" b="1" dirty="0"/>
              <a:t>Methods of Doping</a:t>
            </a:r>
            <a:r>
              <a:rPr lang="en-US" sz="1800" dirty="0"/>
              <a:t>: Explanation of various doping methods, including blood doping, gene doping, and other performance-enhancing techniques.</a:t>
            </a:r>
          </a:p>
          <a:p>
            <a:pPr algn="just">
              <a:lnSpc>
                <a:spcPct val="150000"/>
              </a:lnSpc>
              <a:buFont typeface="Arial" panose="020B0604020202020204" pitchFamily="34" charset="0"/>
              <a:buChar char="•"/>
            </a:pPr>
            <a:r>
              <a:rPr lang="en-US" sz="1800" b="1" dirty="0"/>
              <a:t>Health Risks</a:t>
            </a:r>
            <a:r>
              <a:rPr lang="en-US" sz="1800" dirty="0"/>
              <a:t>: Information on the physical and mental health risks associated with doping.</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800100" y="234805"/>
            <a:ext cx="10058400" cy="1449388"/>
          </a:xfrm>
        </p:spPr>
        <p:txBody>
          <a:bodyPr>
            <a:normAutofit fontScale="90000"/>
          </a:bodyPr>
          <a:lstStyle/>
          <a:p>
            <a:r>
              <a:rPr lang="en-US" sz="3200" b="1" dirty="0"/>
              <a:t>Testing and Regulations</a:t>
            </a:r>
            <a:br>
              <a:rPr lang="en-US" sz="32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720725" y="1035194"/>
            <a:ext cx="10217150" cy="5511800"/>
          </a:xfrm>
        </p:spPr>
        <p:txBody>
          <a:bodyPr>
            <a:normAutofit/>
          </a:bodyPr>
          <a:lstStyle/>
          <a:p>
            <a:pPr algn="just">
              <a:lnSpc>
                <a:spcPct val="150000"/>
              </a:lnSpc>
              <a:buFont typeface="Arial" panose="020B0604020202020204" pitchFamily="34" charset="0"/>
              <a:buChar char="•"/>
            </a:pPr>
            <a:r>
              <a:rPr lang="en-US" sz="1800" b="1" dirty="0"/>
              <a:t>Anti-Doping Testing Procedures</a:t>
            </a:r>
            <a:r>
              <a:rPr lang="en-US" sz="1800" dirty="0"/>
              <a:t>: Overview of how and when testing occurs, including in-competition and out-of-competition testing.</a:t>
            </a:r>
          </a:p>
          <a:p>
            <a:pPr algn="just">
              <a:lnSpc>
                <a:spcPct val="150000"/>
              </a:lnSpc>
              <a:buFont typeface="Arial" panose="020B0604020202020204" pitchFamily="34" charset="0"/>
              <a:buChar char="•"/>
            </a:pPr>
            <a:r>
              <a:rPr lang="en-US" sz="1800" b="1" dirty="0"/>
              <a:t>Understanding Results</a:t>
            </a:r>
            <a:r>
              <a:rPr lang="en-US" sz="1800" dirty="0"/>
              <a:t>: Explanation of the results process, including potential outcomes for positive tests and appeals.</a:t>
            </a:r>
          </a:p>
          <a:p>
            <a:pPr algn="just">
              <a:lnSpc>
                <a:spcPct val="150000"/>
              </a:lnSpc>
              <a:buFont typeface="Arial" panose="020B0604020202020204" pitchFamily="34" charset="0"/>
              <a:buChar char="•"/>
            </a:pPr>
            <a:r>
              <a:rPr lang="en-US" sz="1800" b="1" dirty="0"/>
              <a:t>Rights and Responsibilities</a:t>
            </a:r>
            <a:r>
              <a:rPr lang="en-US" sz="1800" dirty="0"/>
              <a:t>: Information on the rights of athletes during testing and their responsibilities regarding doping prevention.</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1066800" y="-86447"/>
            <a:ext cx="10058400" cy="1449388"/>
          </a:xfrm>
        </p:spPr>
        <p:txBody>
          <a:bodyPr>
            <a:normAutofit fontScale="90000"/>
          </a:bodyPr>
          <a:lstStyle/>
          <a:p>
            <a:r>
              <a:rPr lang="en-US" b="1" dirty="0"/>
              <a:t>Awareness Campaigns and Resources</a:t>
            </a:r>
            <a:br>
              <a:rPr lang="en-US" b="1" dirty="0"/>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066800" y="1077336"/>
            <a:ext cx="10185400" cy="4865687"/>
          </a:xfrm>
        </p:spPr>
        <p:txBody>
          <a:bodyPr>
            <a:normAutofit/>
          </a:bodyPr>
          <a:lstStyle/>
          <a:p>
            <a:pPr>
              <a:lnSpc>
                <a:spcPct val="150000"/>
              </a:lnSpc>
              <a:buFont typeface="Arial" panose="020B0604020202020204" pitchFamily="34" charset="0"/>
              <a:buChar char="•"/>
            </a:pPr>
            <a:r>
              <a:rPr lang="en-US" sz="1800" b="1" dirty="0"/>
              <a:t>Digital Campaigns</a:t>
            </a:r>
            <a:r>
              <a:rPr lang="en-US" sz="1800" dirty="0"/>
              <a:t>: Strategies for implementing effective online awareness campaigns using social media, email, and websites.</a:t>
            </a:r>
          </a:p>
          <a:p>
            <a:pPr>
              <a:lnSpc>
                <a:spcPct val="150000"/>
              </a:lnSpc>
              <a:buFont typeface="Arial" panose="020B0604020202020204" pitchFamily="34" charset="0"/>
              <a:buChar char="•"/>
            </a:pPr>
            <a:r>
              <a:rPr lang="en-US" sz="1800" b="1" dirty="0"/>
              <a:t>Available Resources</a:t>
            </a:r>
            <a:r>
              <a:rPr lang="en-US" sz="1800" dirty="0"/>
              <a:t>: List of educational materials, websites, apps, and contact information for support (e.g., national anti-doping organizations).</a:t>
            </a:r>
          </a:p>
          <a:p>
            <a:pPr>
              <a:lnSpc>
                <a:spcPct val="150000"/>
              </a:lnSpc>
              <a:buFont typeface="Arial" panose="020B0604020202020204" pitchFamily="34" charset="0"/>
              <a:buChar char="•"/>
            </a:pPr>
            <a:r>
              <a:rPr lang="en-US" sz="1800" b="1" dirty="0"/>
              <a:t>Success Stories</a:t>
            </a:r>
            <a:r>
              <a:rPr lang="en-US" sz="1800" dirty="0"/>
              <a:t>: Highlighting positive examples of clean athletes and the importance of integrity in sports.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066800" y="-180976"/>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1066800" y="1036205"/>
            <a:ext cx="9590088" cy="4491038"/>
          </a:xfrm>
        </p:spPr>
        <p:txBody>
          <a:bodyPr/>
          <a:lstStyle/>
          <a:p>
            <a:pPr algn="just">
              <a:lnSpc>
                <a:spcPct val="150000"/>
              </a:lnSpc>
              <a:buFont typeface="Arial" panose="020B0604020202020204" pitchFamily="34" charset="0"/>
              <a:buChar char="•"/>
            </a:pPr>
            <a:r>
              <a:rPr lang="en-US" sz="1800" dirty="0">
                <a:effectLst/>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effectLst/>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effectLst/>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758536" y="-180686"/>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845127" y="1048111"/>
            <a:ext cx="10588337" cy="4521416"/>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758536" y="-325294"/>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768927" y="1025670"/>
            <a:ext cx="10058400" cy="4022725"/>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748146" y="-24288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872836" y="992981"/>
            <a:ext cx="10058400" cy="4872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066800" y="-190212"/>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662546" y="791585"/>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1205345" y="-221240"/>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756063" y="1043565"/>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0" y="-460375"/>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240722" y="734724"/>
            <a:ext cx="11710555" cy="5759594"/>
          </a:xfrm>
        </p:spPr>
        <p:txBody>
          <a:bodyPr>
            <a:noAutofit/>
          </a:bodyPr>
          <a:lstStyle/>
          <a:p>
            <a:pPr algn="just">
              <a:lnSpc>
                <a:spcPct val="150000"/>
              </a:lnSpc>
              <a:buFont typeface="Arial" panose="020B0604020202020204" pitchFamily="34" charset="0"/>
              <a:buChar char="•"/>
            </a:pPr>
            <a:r>
              <a:rPr lang="en-US" sz="1800" dirty="0"/>
              <a:t>In this study, the usefulness of AD education and the need for educational interventions were found. AD education based on the Code 2015 should be implemented for all athletes, regardless of competitive level, and internationally/nationally competition level athletes appeared to be particularly educated about doping control. </a:t>
            </a:r>
          </a:p>
          <a:p>
            <a:pPr algn="just">
              <a:lnSpc>
                <a:spcPct val="150000"/>
              </a:lnSpc>
              <a:buFont typeface="Arial" panose="020B0604020202020204" pitchFamily="34" charset="0"/>
              <a:buChar char="•"/>
            </a:pPr>
            <a:r>
              <a:rPr lang="en-US" sz="1800" dirty="0"/>
              <a:t>During AD education, the development of teaching material should consider the latest medical knowledge related to AD. Furthermore, in line with the current Code, it is necessary to create and standardize world-class learning content that can enhance individuals’ knowledge of AD. </a:t>
            </a:r>
          </a:p>
          <a:p>
            <a:pPr algn="just">
              <a:lnSpc>
                <a:spcPct val="150000"/>
              </a:lnSpc>
              <a:buFont typeface="Arial" panose="020B0604020202020204" pitchFamily="34" charset="0"/>
              <a:buChar char="•"/>
            </a:pPr>
            <a:r>
              <a:rPr lang="en-US" sz="1800" dirty="0"/>
              <a:t>In the future, it will be necessary to examine the effects of WADA-ALPHA e-learning and the latest WADA educational content to consider proposals to address more specific issues in AD education. On the other hand, the effectiveness of education is limited. In order to promote AD activities as shown in Dvorak et al.</a:t>
            </a:r>
          </a:p>
          <a:p>
            <a:pPr algn="just">
              <a:lnSpc>
                <a:spcPct val="150000"/>
              </a:lnSpc>
              <a:buFont typeface="Arial" panose="020B0604020202020204" pitchFamily="34" charset="0"/>
              <a:buChar char="•"/>
            </a:pPr>
            <a:r>
              <a:rPr lang="en-US" sz="1800" dirty="0"/>
              <a:t> [6], items indicated by the key components of the implementation of the Code 2015 and ALPHA, it should be noted that there is a need to implement AD education in combination with other methods of reducing doping beyond general awareness by athletes.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75</TotalTime>
  <Words>2589</Words>
  <Application>Microsoft Office PowerPoint</Application>
  <PresentationFormat>Widescreen</PresentationFormat>
  <Paragraphs>94</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Bookman Old Style</vt:lpstr>
      <vt:lpstr>Rockwell</vt:lpstr>
      <vt:lpstr>Times New Roman</vt:lpstr>
      <vt:lpstr>Damask</vt:lpstr>
      <vt:lpstr>PowerPoint Presentation</vt:lpstr>
      <vt:lpstr>Abstract</vt:lpstr>
      <vt:lpstr>PowerPoint Presentation</vt:lpstr>
      <vt:lpstr>PowerPoint Presentation</vt:lpstr>
      <vt:lpstr>Objective</vt:lpstr>
      <vt:lpstr>Existing System</vt:lpstr>
      <vt:lpstr>Disadvantage</vt:lpstr>
      <vt:lpstr>PROPOSED SYSTEM :</vt:lpstr>
      <vt:lpstr>Advantage</vt:lpstr>
      <vt:lpstr>Introduction</vt:lpstr>
      <vt:lpstr>MODULES</vt:lpstr>
      <vt:lpstr>Introduction to Anti-Doping </vt:lpstr>
      <vt:lpstr>Understanding Substances and Methods  </vt:lpstr>
      <vt:lpstr>Testing and Regulations  </vt:lpstr>
      <vt:lpstr>Awareness Campaigns and Resources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79</cp:revision>
  <dcterms:created xsi:type="dcterms:W3CDTF">2024-08-14T12:13:16Z</dcterms:created>
  <dcterms:modified xsi:type="dcterms:W3CDTF">2024-10-31T09:58:41Z</dcterms:modified>
</cp:coreProperties>
</file>