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77" r:id="rId4"/>
    <p:sldId id="27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6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31-10-2024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14698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66060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13247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6985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31-10-2024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33789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31-10-2024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16522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31-10-2024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4211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16509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4505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21495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579793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962080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714836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31-10-2024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187583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31-10-2024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103985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335484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10058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A23C765A-790E-4DDD-B720-A3DC44661A02}" type="datetimeFigureOut">
              <a:rPr lang="en-IN" smtClean="0"/>
              <a:t>31-10-2024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500651387"/>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899063" y="3007713"/>
            <a:ext cx="6959311" cy="523220"/>
          </a:xfrm>
          <a:prstGeom prst="rect">
            <a:avLst/>
          </a:prstGeom>
          <a:noFill/>
        </p:spPr>
        <p:txBody>
          <a:bodyPr wrap="square">
            <a:spAutoFit/>
          </a:bodyPr>
          <a:lstStyle/>
          <a:p>
            <a:r>
              <a:rPr lang="en-IN" sz="2800" dirty="0" err="1"/>
              <a:t>Gamification</a:t>
            </a:r>
            <a:r>
              <a:rPr lang="en-IN" sz="2800" dirty="0"/>
              <a:t> of Anti-Doping Information</a:t>
            </a:r>
            <a:endParaRPr lang="en-US"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355600"/>
            <a:ext cx="10058400" cy="1449388"/>
          </a:xfrm>
        </p:spPr>
        <p:txBody>
          <a:bodyPr>
            <a:normAutofit/>
          </a:bodyPr>
          <a:lstStyle/>
          <a:p>
            <a:r>
              <a:rPr lang="en-US" sz="4000" b="1" dirty="0"/>
              <a:t>Abstract</a:t>
            </a:r>
            <a:endParaRPr lang="en-IN" sz="4000"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18209" y="688542"/>
            <a:ext cx="11513127" cy="5982421"/>
          </a:xfrm>
        </p:spPr>
        <p:txBody>
          <a:bodyPr>
            <a:normAutofit/>
          </a:bodyPr>
          <a:lstStyle/>
          <a:p>
            <a:pPr algn="just">
              <a:lnSpc>
                <a:spcPct val="150000"/>
              </a:lnSpc>
              <a:buFont typeface="Arial" panose="020B0604020202020204" pitchFamily="34" charset="0"/>
              <a:buChar char="•"/>
            </a:pPr>
            <a:r>
              <a:rPr lang="en-US" sz="1800" dirty="0"/>
              <a:t>Background: Traditional methods of disseminating anti-doping information often fail to engage younger athletes effectively. Gamification, the application of game-design elements and game principles in non-game contexts, can be a powerful tool to make learning about anti-doping rules more engaging and interactive. </a:t>
            </a:r>
          </a:p>
          <a:p>
            <a:pPr algn="just">
              <a:lnSpc>
                <a:spcPct val="150000"/>
              </a:lnSpc>
              <a:buFont typeface="Arial" panose="020B0604020202020204" pitchFamily="34" charset="0"/>
              <a:buChar char="•"/>
            </a:pPr>
            <a:r>
              <a:rPr lang="en-US" sz="1800" dirty="0"/>
              <a:t>By incorporating gamification, the National Anti-Doping Agency can enhance its educational initiatives and foster a culture of clean sport among young athletes. Description: The above problem statement envisages the creation of a gamified platform to educate athletes on anti-doping rules and practices. </a:t>
            </a:r>
          </a:p>
          <a:p>
            <a:pPr algn="just">
              <a:lnSpc>
                <a:spcPct val="150000"/>
              </a:lnSpc>
              <a:buFont typeface="Arial" panose="020B0604020202020204" pitchFamily="34" charset="0"/>
              <a:buChar char="•"/>
            </a:pPr>
            <a:r>
              <a:rPr lang="en-US" sz="1800" dirty="0"/>
              <a:t>The solution should be engaging, informative, and foster a culture of clean sport among young athletes. It should incorporate game elements such as points, badges, leader boards, and challenges to motivate users to learn and apply anti-doping information. </a:t>
            </a:r>
          </a:p>
          <a:p>
            <a:pPr algn="just">
              <a:lnSpc>
                <a:spcPct val="150000"/>
              </a:lnSpc>
              <a:buFont typeface="Arial" panose="020B0604020202020204" pitchFamily="34" charset="0"/>
              <a:buChar char="•"/>
            </a:pPr>
            <a:r>
              <a:rPr lang="en-US" sz="1800" dirty="0"/>
              <a:t>Key Objectives (a) Engagement: Develop engaging and interactive content that motivates athletes to learn about anti-doping, leveraging the appeal of gaming to enhance educational outcomes. (b) Education: Ensure that the gamified content effectively conveys critical anti-doping information, covering rules, prohibited substances, testing procedures, and the importance of clean sport.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35F79C-48B6-C7C1-8734-6062F76371B8}"/>
              </a:ext>
            </a:extLst>
          </p:cNvPr>
          <p:cNvSpPr>
            <a:spLocks noGrp="1"/>
          </p:cNvSpPr>
          <p:nvPr>
            <p:ph idx="4294967295"/>
          </p:nvPr>
        </p:nvSpPr>
        <p:spPr>
          <a:xfrm>
            <a:off x="550719" y="414048"/>
            <a:ext cx="10685318" cy="6029903"/>
          </a:xfrm>
        </p:spPr>
        <p:txBody>
          <a:bodyPr>
            <a:normAutofit/>
          </a:bodyPr>
          <a:lstStyle/>
          <a:p>
            <a:pPr algn="just">
              <a:lnSpc>
                <a:spcPct val="150000"/>
              </a:lnSpc>
            </a:pPr>
            <a:r>
              <a:rPr lang="en-US" sz="1800" dirty="0"/>
              <a:t>(c) </a:t>
            </a:r>
            <a:r>
              <a:rPr lang="en-US" sz="1800" dirty="0" err="1"/>
              <a:t>Behavioural</a:t>
            </a:r>
            <a:r>
              <a:rPr lang="en-US" sz="1800" dirty="0"/>
              <a:t> Change: Encourage positive attitudes and </a:t>
            </a:r>
            <a:r>
              <a:rPr lang="en-US" sz="1800" dirty="0" err="1"/>
              <a:t>behaviours</a:t>
            </a:r>
            <a:r>
              <a:rPr lang="en-US" sz="1800" dirty="0"/>
              <a:t> towards clean sport, promoting a sense of responsibility and commitment among young athletes. Detailed Requirements (a) Platform Development Develop a gamified mobile app and web-based platform that is accessible to athletes across different devices.</a:t>
            </a:r>
          </a:p>
          <a:p>
            <a:pPr algn="just">
              <a:lnSpc>
                <a:spcPct val="150000"/>
              </a:lnSpc>
            </a:pPr>
            <a:r>
              <a:rPr lang="en-US" sz="1800" dirty="0"/>
              <a:t> Ensure the platform is user-friendly, visually appealing, and easy to navigate. (b) Game Elements Incorporate points, badges, leader boards, and levels to incentivize participation and learning. Design challenges, quests, and mini-games that teach anti-doping concepts in an engaging way. </a:t>
            </a:r>
          </a:p>
          <a:p>
            <a:pPr algn="just">
              <a:lnSpc>
                <a:spcPct val="150000"/>
              </a:lnSpc>
            </a:pPr>
            <a:r>
              <a:rPr lang="en-US" sz="1800" dirty="0"/>
              <a:t>Include social features that allow users to compete with friends, share achievements, and collaborate on challenges. (c) Educational Content Develop comprehensive educational modules covering various aspects of anti-doping.</a:t>
            </a:r>
          </a:p>
          <a:p>
            <a:pPr algn="just">
              <a:lnSpc>
                <a:spcPct val="150000"/>
              </a:lnSpc>
            </a:pPr>
            <a:r>
              <a:rPr lang="en-US" sz="1800" dirty="0"/>
              <a:t> Use multimedia content, including videos, animations, and interactive infographics, to make learning enjoyable. Include real-life scenarios and case studies to provide practical insights and reinforce learning. </a:t>
            </a:r>
            <a:endParaRPr lang="en-IN" sz="1800" dirty="0"/>
          </a:p>
        </p:txBody>
      </p:sp>
    </p:spTree>
    <p:extLst>
      <p:ext uri="{BB962C8B-B14F-4D97-AF65-F5344CB8AC3E}">
        <p14:creationId xmlns:p14="http://schemas.microsoft.com/office/powerpoint/2010/main" val="2872176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459616-B6E3-04CF-6EC2-722D78ECA4DC}"/>
              </a:ext>
            </a:extLst>
          </p:cNvPr>
          <p:cNvSpPr>
            <a:spLocks noGrp="1"/>
          </p:cNvSpPr>
          <p:nvPr>
            <p:ph idx="4294967295"/>
          </p:nvPr>
        </p:nvSpPr>
        <p:spPr>
          <a:xfrm>
            <a:off x="613064" y="565511"/>
            <a:ext cx="10539845" cy="5726978"/>
          </a:xfrm>
        </p:spPr>
        <p:txBody>
          <a:bodyPr>
            <a:normAutofit/>
          </a:bodyPr>
          <a:lstStyle/>
          <a:p>
            <a:pPr algn="just">
              <a:lnSpc>
                <a:spcPct val="150000"/>
              </a:lnSpc>
            </a:pPr>
            <a:r>
              <a:rPr lang="en-US" sz="1800" dirty="0"/>
              <a:t>(d) Assessment and Feedback Implement quizzes and assessments to test users’ knowledge and understanding of anti-doping rules. Provide immediate feedback and explanations to help users learn from their mistakes. </a:t>
            </a:r>
          </a:p>
          <a:p>
            <a:pPr algn="just">
              <a:lnSpc>
                <a:spcPct val="160000"/>
              </a:lnSpc>
            </a:pPr>
            <a:r>
              <a:rPr lang="en-US" sz="1800" dirty="0"/>
              <a:t>Offer rewards and recognition for users who demonstrate high levels of knowledge and commitment. (e) Analytics and Reporting Integrate analytics tools to track user engagement, progress, and learning outcomes. Generate reports on user performance, highlighting areas of strength and areas needing improvement.</a:t>
            </a:r>
          </a:p>
          <a:p>
            <a:pPr algn="just">
              <a:lnSpc>
                <a:spcPct val="160000"/>
              </a:lnSpc>
            </a:pPr>
            <a:r>
              <a:rPr lang="en-US" sz="1800" dirty="0"/>
              <a:t> Use data insights to continuously improve the platform and its content. Expected Solution: A highly engaging and educational gamified platform for anti-doping information. Increased knowledge and awareness of anti-doping rules and practices among young athletes. </a:t>
            </a:r>
          </a:p>
          <a:p>
            <a:pPr algn="just">
              <a:lnSpc>
                <a:spcPct val="160000"/>
              </a:lnSpc>
            </a:pPr>
            <a:r>
              <a:rPr lang="en-US" sz="1800" dirty="0"/>
              <a:t>Positive </a:t>
            </a:r>
            <a:r>
              <a:rPr lang="en-US" sz="1800" dirty="0" err="1"/>
              <a:t>behavioural</a:t>
            </a:r>
            <a:r>
              <a:rPr lang="en-US" sz="1800" dirty="0"/>
              <a:t> changes towards clean sport, with athletes demonstrating greater commitment to anti-doping principles. Enhanced engagement and participation rates in anti-doping education programs</a:t>
            </a:r>
            <a:endParaRPr lang="en-IN" sz="1800" dirty="0"/>
          </a:p>
        </p:txBody>
      </p:sp>
    </p:spTree>
    <p:extLst>
      <p:ext uri="{BB962C8B-B14F-4D97-AF65-F5344CB8AC3E}">
        <p14:creationId xmlns:p14="http://schemas.microsoft.com/office/powerpoint/2010/main" val="8811297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normAutofit/>
          </a:bodyPr>
          <a:lstStyle/>
          <a:p>
            <a:r>
              <a:rPr lang="en-US" sz="4000" dirty="0"/>
              <a:t>Objective</a:t>
            </a:r>
            <a:endParaRPr lang="en-IN" sz="4000"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640772" y="854652"/>
            <a:ext cx="10910455" cy="6003348"/>
          </a:xfrm>
        </p:spPr>
        <p:txBody>
          <a:bodyPr>
            <a:normAutofit/>
          </a:bodyPr>
          <a:lstStyle/>
          <a:p>
            <a:pPr algn="just">
              <a:lnSpc>
                <a:spcPct val="150000"/>
              </a:lnSpc>
              <a:buFont typeface="Arial" panose="020B0604020202020204" pitchFamily="34" charset="0"/>
              <a:buChar char="•"/>
            </a:pPr>
            <a:r>
              <a:rPr lang="en-US" sz="1800" dirty="0"/>
              <a:t>These Anti-Doping Rules shall apply to IDO and to each of its National Federations. </a:t>
            </a:r>
          </a:p>
          <a:p>
            <a:pPr algn="just">
              <a:lnSpc>
                <a:spcPct val="150000"/>
              </a:lnSpc>
              <a:buFont typeface="Arial" panose="020B0604020202020204" pitchFamily="34" charset="0"/>
              <a:buChar char="•"/>
            </a:pPr>
            <a:r>
              <a:rPr lang="en-US" sz="1800" dirty="0"/>
              <a:t>They also apply to the following Athletes, Athlete Support Personnel and other Persons, each of whom is deemed, as a condition of his/her membership, accreditation and/or participation in the sport, to have agreed to be bound by these Anti-Doping Rules, and to have submitted to the authority of IDO to enforce these </a:t>
            </a:r>
            <a:r>
              <a:rPr lang="en-US" sz="1800" dirty="0" err="1"/>
              <a:t>AntiDoping</a:t>
            </a:r>
            <a:r>
              <a:rPr lang="en-US" sz="1800" dirty="0"/>
              <a:t> Rules and to the jurisdiction of the hearing panels specified in Article 8 and Article 13 to hear and determine cases and appeals brought under these Anti- Doping Rules: </a:t>
            </a:r>
          </a:p>
          <a:p>
            <a:pPr algn="just">
              <a:lnSpc>
                <a:spcPct val="150000"/>
              </a:lnSpc>
              <a:buFont typeface="Arial" panose="020B0604020202020204" pitchFamily="34" charset="0"/>
              <a:buChar char="•"/>
            </a:pPr>
            <a:r>
              <a:rPr lang="en-US" sz="1800" dirty="0"/>
              <a:t>· all National Federations, their Athletes and Athlete Support Personnel who are members of IDO, or of any National Federation, or of any member or affiliate organization of any National Federation (including any clubs, teams, associations, or leagues.</a:t>
            </a:r>
          </a:p>
          <a:p>
            <a:pPr algn="just">
              <a:lnSpc>
                <a:spcPct val="150000"/>
              </a:lnSpc>
              <a:buFont typeface="Arial" panose="020B0604020202020204" pitchFamily="34" charset="0"/>
              <a:buChar char="•"/>
            </a:pPr>
            <a:r>
              <a:rPr lang="en-US" sz="1800" dirty="0"/>
              <a:t> · all Athletes and Athlete Support Personnel participating in such capacity in Events, Competitions and other activities organized, convened, authorized, or recognized by IDO, or any National Federation, or any member or affiliate organization of any National Federation, wherever held.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361518"/>
            <a:ext cx="10058400" cy="1449388"/>
          </a:xfrm>
        </p:spPr>
        <p:txBody>
          <a:bodyPr>
            <a:normAutofit/>
          </a:bodyPr>
          <a:lstStyle/>
          <a:p>
            <a:r>
              <a:rPr lang="en-US" sz="4000" dirty="0"/>
              <a:t>Existing System</a:t>
            </a:r>
            <a:endParaRPr lang="en-IN" sz="4000"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526256" y="1181677"/>
            <a:ext cx="11139487" cy="5032375"/>
          </a:xfrm>
        </p:spPr>
        <p:txBody>
          <a:bodyPr>
            <a:normAutofit/>
          </a:bodyPr>
          <a:lstStyle/>
          <a:p>
            <a:pPr algn="just">
              <a:lnSpc>
                <a:spcPct val="150000"/>
              </a:lnSpc>
              <a:buFont typeface="Arial" panose="020B0604020202020204" pitchFamily="34" charset="0"/>
              <a:buChar char="•"/>
            </a:pPr>
            <a:r>
              <a:rPr lang="en-US" sz="1800" dirty="0"/>
              <a:t>These Anti-Doping Rules are adopted and implemented in accordance with IDO's responsibilities under the Code, and in furtherance of IDO's continuing efforts to eradicate doping in sport. </a:t>
            </a:r>
          </a:p>
          <a:p>
            <a:pPr algn="just">
              <a:lnSpc>
                <a:spcPct val="150000"/>
              </a:lnSpc>
              <a:buFont typeface="Arial" panose="020B0604020202020204" pitchFamily="34" charset="0"/>
              <a:buChar char="•"/>
            </a:pPr>
            <a:r>
              <a:rPr lang="en-US" sz="1800" dirty="0"/>
              <a:t>These Anti-Doping Rules are sport rules governing the conditions under which sport is played. Aimed at enforcing anti-doping principles in a global and harmonized manner, they are distinct in nature from criminal and civil laws and are not intended to be subject to or limited by any national requirements and legal standards applicable to criminal or civil proceedings. </a:t>
            </a:r>
          </a:p>
          <a:p>
            <a:pPr algn="just">
              <a:lnSpc>
                <a:spcPct val="150000"/>
              </a:lnSpc>
              <a:buFont typeface="Arial" panose="020B0604020202020204" pitchFamily="34" charset="0"/>
              <a:buChar char="•"/>
            </a:pPr>
            <a:r>
              <a:rPr lang="en-US" sz="1800" dirty="0"/>
              <a:t>When reviewing the facts and the law of a given case, all courts, arbitral tribunals, and other adjudicating bodies should be aware of and respect the distinct nature of these Anti-Doping Rules implementing the Code and the fact that these rules represent the consensus of a </a:t>
            </a:r>
            <a:r>
              <a:rPr lang="en-US" sz="1800" dirty="0" err="1"/>
              <a:t>broaad</a:t>
            </a:r>
            <a:r>
              <a:rPr lang="en-US" sz="1800" dirty="0"/>
              <a:t> spectrum of stakeholders around the world as to what is necessary to protect and ensure fair sport.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314903"/>
            <a:ext cx="10058400" cy="1449388"/>
          </a:xfrm>
        </p:spPr>
        <p:txBody>
          <a:bodyPr>
            <a:normAutofit/>
          </a:bodyPr>
          <a:lstStyle/>
          <a:p>
            <a:r>
              <a:rPr lang="en-US" sz="4000" dirty="0"/>
              <a:t>Disadvantage</a:t>
            </a:r>
            <a:endParaRPr lang="en-IN" sz="4000"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301336" y="972850"/>
            <a:ext cx="11097491" cy="5427951"/>
          </a:xfrm>
        </p:spPr>
        <p:txBody>
          <a:bodyPr>
            <a:noAutofit/>
          </a:bodyPr>
          <a:lstStyle/>
          <a:p>
            <a:pPr algn="just">
              <a:lnSpc>
                <a:spcPct val="150000"/>
              </a:lnSpc>
              <a:buFont typeface="Arial" panose="020B0604020202020204" pitchFamily="34" charset="0"/>
              <a:buChar char="•"/>
            </a:pPr>
            <a:r>
              <a:rPr lang="en-US" sz="1800" b="1" dirty="0"/>
              <a:t>Risk of Reducing Seriousness:</a:t>
            </a:r>
            <a:r>
              <a:rPr lang="en-US" sz="1800" dirty="0"/>
              <a:t> Gamification can trivialize the complexities surrounding doping issues, leading participants to view serious topics like ethics and health risks as mere games.</a:t>
            </a:r>
          </a:p>
          <a:p>
            <a:pPr algn="just">
              <a:lnSpc>
                <a:spcPct val="150000"/>
              </a:lnSpc>
              <a:buFont typeface="Arial" panose="020B0604020202020204" pitchFamily="34" charset="0"/>
              <a:buChar char="•"/>
            </a:pPr>
            <a:r>
              <a:rPr lang="en-US" sz="1800" b="1" dirty="0"/>
              <a:t>Inaccurate Representation of Knowledge:</a:t>
            </a:r>
            <a:r>
              <a:rPr lang="en-US" sz="1800" dirty="0"/>
              <a:t> Gamified assessments might provide misleading feedback, making participants feel more knowledgeable than they truly are if they excel in game mechanics but fail to grasp key concepts.</a:t>
            </a:r>
          </a:p>
          <a:p>
            <a:pPr algn="just">
              <a:lnSpc>
                <a:spcPct val="150000"/>
              </a:lnSpc>
              <a:buFont typeface="Arial" panose="020B0604020202020204" pitchFamily="34" charset="0"/>
              <a:buChar char="•"/>
            </a:pPr>
            <a:r>
              <a:rPr lang="en-US" sz="1800" b="1" dirty="0"/>
              <a:t>Technological Barriers:</a:t>
            </a:r>
            <a:r>
              <a:rPr lang="en-US" sz="1800" dirty="0"/>
              <a:t> Some athletes may lack access to the necessary technology or platforms to engage with gamified content, leading to disparities in education and understanding.</a:t>
            </a:r>
          </a:p>
          <a:p>
            <a:pPr algn="just">
              <a:lnSpc>
                <a:spcPct val="150000"/>
              </a:lnSpc>
              <a:buFont typeface="Arial" panose="020B0604020202020204" pitchFamily="34" charset="0"/>
              <a:buChar char="•"/>
            </a:pPr>
            <a:r>
              <a:rPr lang="en-US" sz="1800" b="1" dirty="0"/>
              <a:t>Short-Term Engagement:</a:t>
            </a:r>
            <a:r>
              <a:rPr lang="en-US" sz="1800" dirty="0"/>
              <a:t> While gamification can initially boost motivation, interest may wane over time, leading to inconsistent participation and learning outcomes.</a:t>
            </a:r>
          </a:p>
          <a:p>
            <a:pPr algn="just">
              <a:lnSpc>
                <a:spcPct val="150000"/>
              </a:lnSpc>
              <a:buFont typeface="Arial" panose="020B0604020202020204" pitchFamily="34" charset="0"/>
              <a:buChar char="•"/>
            </a:pPr>
            <a:r>
              <a:rPr lang="en-US" sz="1800" b="1" dirty="0"/>
              <a:t>Ambiguity in Game Mechanics:</a:t>
            </a:r>
            <a:r>
              <a:rPr lang="en-US" sz="1800" dirty="0"/>
              <a:t> If the rules or objectives of the gamified content are unclear, participants may misinterpret the intended message or learning outcomes.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87037" y="-300038"/>
            <a:ext cx="10058400" cy="1449388"/>
          </a:xfrm>
        </p:spPr>
        <p:txBody>
          <a:bodyPr/>
          <a:lstStyle/>
          <a:p>
            <a:r>
              <a:rPr lang="en-US" sz="4000" b="1" dirty="0"/>
              <a:t>PROPOSED SYSTEM :</a:t>
            </a:r>
            <a:endParaRPr lang="en-IN" sz="4000"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488372" y="920750"/>
            <a:ext cx="10796155" cy="5293014"/>
          </a:xfrm>
        </p:spPr>
        <p:txBody>
          <a:bodyPr>
            <a:noAutofit/>
          </a:bodyPr>
          <a:lstStyle/>
          <a:p>
            <a:pPr algn="just">
              <a:lnSpc>
                <a:spcPct val="150000"/>
              </a:lnSpc>
              <a:buFont typeface="Arial" panose="020B0604020202020204" pitchFamily="34" charset="0"/>
              <a:buChar char="•"/>
            </a:pPr>
            <a:r>
              <a:rPr lang="en-US" sz="1800" dirty="0"/>
              <a:t>It will consist of a web-based platform featuring various modules that cover key topics such as the history of anti-doping, banned substances, testing procedures, and the ethical implications of doping. Users will engage with the content through gamified elements like quizzes, point systems, leaderboards, and achievement badges, fostering motivation and healthy competition. </a:t>
            </a:r>
          </a:p>
          <a:p>
            <a:pPr algn="just">
              <a:lnSpc>
                <a:spcPct val="150000"/>
              </a:lnSpc>
              <a:buFont typeface="Arial" panose="020B0604020202020204" pitchFamily="34" charset="0"/>
              <a:buChar char="•"/>
            </a:pPr>
            <a:r>
              <a:rPr lang="en-US" sz="1800" dirty="0"/>
              <a:t>Role-playing simulations will allow participants to navigate real-life scenarios related to doping, enhancing their decision-making skills in a risk-free setting. Immediate feedback will be provided to reinforce learning, and a final assessment will evaluate knowledge retention, offering certificates upon successful completion. </a:t>
            </a:r>
          </a:p>
          <a:p>
            <a:pPr algn="just">
              <a:lnSpc>
                <a:spcPct val="150000"/>
              </a:lnSpc>
              <a:buFont typeface="Arial" panose="020B0604020202020204" pitchFamily="34" charset="0"/>
              <a:buChar char="•"/>
            </a:pPr>
            <a:r>
              <a:rPr lang="en-US" sz="1800" dirty="0"/>
              <a:t>Additionally, the platform will promote community engagement through discussion forums, enabling users to share insights and foster collaboration.</a:t>
            </a:r>
          </a:p>
          <a:p>
            <a:pPr algn="just">
              <a:lnSpc>
                <a:spcPct val="150000"/>
              </a:lnSpc>
              <a:buFont typeface="Arial" panose="020B0604020202020204" pitchFamily="34" charset="0"/>
              <a:buChar char="•"/>
            </a:pPr>
            <a:r>
              <a:rPr lang="en-US" sz="1800" dirty="0"/>
              <a:t> By integrating these features, the proposed system seeks to enhance awareness and understanding of anti-doping principles, ultimately contributing to a culture of clean sport and reducing doping violations within the athletic community.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41564" y="-335684"/>
            <a:ext cx="10058400" cy="1449388"/>
          </a:xfrm>
        </p:spPr>
        <p:txBody>
          <a:bodyPr>
            <a:normAutofit/>
          </a:bodyPr>
          <a:lstStyle/>
          <a:p>
            <a:r>
              <a:rPr lang="en-US" sz="4000" dirty="0"/>
              <a:t>Advantage</a:t>
            </a:r>
            <a:endParaRPr lang="en-IN" sz="4000"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621506" y="912812"/>
            <a:ext cx="10948987" cy="5032375"/>
          </a:xfrm>
        </p:spPr>
        <p:txBody>
          <a:bodyPr>
            <a:normAutofit/>
          </a:bodyPr>
          <a:lstStyle/>
          <a:p>
            <a:pPr algn="just">
              <a:lnSpc>
                <a:spcPct val="150000"/>
              </a:lnSpc>
              <a:buFont typeface="Arial" panose="020B0604020202020204" pitchFamily="34" charset="0"/>
              <a:buChar char="•"/>
            </a:pPr>
            <a:r>
              <a:rPr lang="en-US" sz="1800" b="1" dirty="0"/>
              <a:t>Interactive Learning:</a:t>
            </a:r>
            <a:r>
              <a:rPr lang="en-US" sz="1800" dirty="0"/>
              <a:t> Gamification transforms traditional educational content into interactive experiences, making it more appealing and enjoyable for participants.</a:t>
            </a:r>
          </a:p>
          <a:p>
            <a:pPr algn="just">
              <a:lnSpc>
                <a:spcPct val="150000"/>
              </a:lnSpc>
              <a:buFont typeface="Arial" panose="020B0604020202020204" pitchFamily="34" charset="0"/>
              <a:buChar char="•"/>
            </a:pPr>
            <a:r>
              <a:rPr lang="en-US" sz="1800" b="1" dirty="0"/>
              <a:t>Active Participation:</a:t>
            </a:r>
            <a:r>
              <a:rPr lang="en-US" sz="1800" dirty="0"/>
              <a:t> Engaging with content in a gamified format encourages active participation, which has been shown to improve information retention compared to passive learning methods.</a:t>
            </a:r>
          </a:p>
          <a:p>
            <a:pPr algn="just">
              <a:lnSpc>
                <a:spcPct val="150000"/>
              </a:lnSpc>
              <a:buFont typeface="Arial" panose="020B0604020202020204" pitchFamily="34" charset="0"/>
              <a:buChar char="•"/>
            </a:pPr>
            <a:r>
              <a:rPr lang="en-US" sz="1800" b="1" dirty="0"/>
              <a:t>Practical Application:</a:t>
            </a:r>
            <a:r>
              <a:rPr lang="en-US" sz="1800" dirty="0"/>
              <a:t> Gamification can create simulations or scenarios that allow participants to practice decision-making in real-world situations related to doping.</a:t>
            </a:r>
          </a:p>
          <a:p>
            <a:pPr algn="just">
              <a:lnSpc>
                <a:spcPct val="150000"/>
              </a:lnSpc>
              <a:buFont typeface="Arial" panose="020B0604020202020204" pitchFamily="34" charset="0"/>
              <a:buChar char="•"/>
            </a:pPr>
            <a:r>
              <a:rPr lang="en-US" sz="1800" b="1" dirty="0"/>
              <a:t>Instant Results:</a:t>
            </a:r>
            <a:r>
              <a:rPr lang="en-US" sz="1800" dirty="0"/>
              <a:t> Gamified assessments often provide immediate feedback on performance, allowing participants to quickly identify areas for improvement and adjust their understanding.</a:t>
            </a:r>
          </a:p>
          <a:p>
            <a:pPr algn="just">
              <a:lnSpc>
                <a:spcPct val="150000"/>
              </a:lnSpc>
              <a:buFont typeface="Arial" panose="020B0604020202020204" pitchFamily="34" charset="0"/>
              <a:buChar char="•"/>
            </a:pPr>
            <a:r>
              <a:rPr lang="en-US" sz="1800" b="1" dirty="0"/>
              <a:t>Self-Paced Learning:</a:t>
            </a:r>
            <a:r>
              <a:rPr lang="en-US" sz="1800" dirty="0"/>
              <a:t> Gamified platforms often allow participants to engage with content at their own pace, accommodating different learning styles and schedules.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90500" y="-392113"/>
            <a:ext cx="10058400" cy="1449388"/>
          </a:xfrm>
        </p:spPr>
        <p:txBody>
          <a:bodyPr>
            <a:normAutofit/>
          </a:bodyPr>
          <a:lstStyle/>
          <a:p>
            <a:r>
              <a:rPr lang="en-US" sz="4000" dirty="0"/>
              <a:t>Introduction</a:t>
            </a:r>
            <a:endParaRPr lang="en-IN" sz="4000"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391391" y="818284"/>
            <a:ext cx="11409218" cy="5426652"/>
          </a:xfrm>
        </p:spPr>
        <p:txBody>
          <a:bodyPr>
            <a:normAutofit/>
          </a:bodyPr>
          <a:lstStyle/>
          <a:p>
            <a:pPr algn="just">
              <a:lnSpc>
                <a:spcPct val="150000"/>
              </a:lnSpc>
              <a:buFont typeface="Arial" panose="020B0604020202020204" pitchFamily="34" charset="0"/>
              <a:buChar char="•"/>
            </a:pPr>
            <a:r>
              <a:rPr lang="en-US" sz="1800" dirty="0"/>
              <a:t>Nearly a half-century ago, scholars bemoaned the quality of anti-doping education provided to athletes and called for greater emphasis to be placed on education (Cooper, 1972; Thomas, Knotts, &amp; Erickson, 1973). </a:t>
            </a:r>
          </a:p>
          <a:p>
            <a:pPr algn="just">
              <a:lnSpc>
                <a:spcPct val="150000"/>
              </a:lnSpc>
              <a:buFont typeface="Arial" panose="020B0604020202020204" pitchFamily="34" charset="0"/>
              <a:buChar char="•"/>
            </a:pPr>
            <a:r>
              <a:rPr lang="en-US" sz="1800" dirty="0"/>
              <a:t>Since that time, there have been many advances in the anti-doping movement. These include the creation of the World Anti-Doping Agency (WADA)in 1999 and in 2003 the WADA Code; developments that have harmonized anti-doping rules and aligned efforts globally to prevent doping in sport. </a:t>
            </a:r>
          </a:p>
          <a:p>
            <a:pPr algn="just">
              <a:lnSpc>
                <a:spcPct val="150000"/>
              </a:lnSpc>
              <a:buFont typeface="Arial" panose="020B0604020202020204" pitchFamily="34" charset="0"/>
              <a:buChar char="•"/>
            </a:pPr>
            <a:r>
              <a:rPr lang="en-US" sz="1800" dirty="0"/>
              <a:t>The Code is periodically amended with the 2021 version approved at the World Conference on Doping in Sport in November 2019. Similar to previous editions, Article 18 of the 2021 Code (WADA, 2019a) focuses on education, and mandates that International Sport Federations and National Anti-Doping Agencies deliver anti-doping education to athletes and athlete support personnel. </a:t>
            </a:r>
          </a:p>
          <a:p>
            <a:pPr algn="just">
              <a:lnSpc>
                <a:spcPct val="150000"/>
              </a:lnSpc>
              <a:buFont typeface="Arial" panose="020B0604020202020204" pitchFamily="34" charset="0"/>
              <a:buChar char="•"/>
            </a:pPr>
            <a:r>
              <a:rPr lang="en-US" sz="1800" dirty="0"/>
              <a:t>WADA has been increasing its emphasis on the role of education in doping prevention. This is evident in the draft of the 2021 WADA Code (WADA, 2019a) where education is featured prominently as one of the main purposes of the Code. </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405246" y="330921"/>
            <a:ext cx="11201399" cy="6196157"/>
          </a:xfrm>
        </p:spPr>
        <p:txBody>
          <a:bodyPr>
            <a:noAutofit/>
          </a:bodyPr>
          <a:lstStyle/>
          <a:p>
            <a:pPr algn="just">
              <a:lnSpc>
                <a:spcPct val="150000"/>
              </a:lnSpc>
              <a:buFont typeface="Arial" panose="020B0604020202020204" pitchFamily="34" charset="0"/>
              <a:buChar char="•"/>
            </a:pPr>
            <a:r>
              <a:rPr lang="en-US" sz="1800" dirty="0"/>
              <a:t> In advance of this development, </a:t>
            </a:r>
            <a:r>
              <a:rPr lang="en-US" sz="1800" dirty="0" err="1"/>
              <a:t>inWADA’s</a:t>
            </a:r>
            <a:r>
              <a:rPr lang="en-US" sz="1800" dirty="0"/>
              <a:t> 2015-2019 strategic plan they announced that one of their strategic priorities was to “Promote, advocate, and lead anti-doping education initiatives” (WADA, 2014 p. 15), which will be continued into the 2020-2024 strategic plan (WADA, 2019b). </a:t>
            </a:r>
          </a:p>
          <a:p>
            <a:pPr algn="just">
              <a:lnSpc>
                <a:spcPct val="150000"/>
              </a:lnSpc>
              <a:buFont typeface="Arial" panose="020B0604020202020204" pitchFamily="34" charset="0"/>
              <a:buChar char="•"/>
            </a:pPr>
            <a:r>
              <a:rPr lang="en-US" sz="1800" dirty="0"/>
              <a:t>At the World Conference on Doping in Sport, WADA introduced, for the first time, an International Standard for Education (WADA, 2019c).</a:t>
            </a:r>
          </a:p>
          <a:p>
            <a:pPr algn="just">
              <a:lnSpc>
                <a:spcPct val="150000"/>
              </a:lnSpc>
              <a:buFont typeface="Arial" panose="020B0604020202020204" pitchFamily="34" charset="0"/>
              <a:buChar char="•"/>
            </a:pPr>
            <a:r>
              <a:rPr lang="en-US" sz="1800" dirty="0"/>
              <a:t> International standards further attempt to harmonize anti-doping efforts by providing mandatory standards for Code signatories to follow These documents have historically focused on more technical aspects of Code compliance, such as providing details of substances and methods on the prohibited list, testing procedures for laboratories, and the process of granting a therapeutic use exemption for the use of medications that otherwise would be prohibited. </a:t>
            </a:r>
          </a:p>
          <a:p>
            <a:pPr algn="just">
              <a:lnSpc>
                <a:spcPct val="150000"/>
              </a:lnSpc>
              <a:buFont typeface="Arial" panose="020B0604020202020204" pitchFamily="34" charset="0"/>
              <a:buChar char="•"/>
            </a:pPr>
            <a:r>
              <a:rPr lang="en-US" sz="1800" dirty="0"/>
              <a:t>With the creation of an International Standard for Education, along with recent published guidelines for education programs (WADA, 2016), education is now represented at all three levels that WADA outlines as the main elements of the World </a:t>
            </a:r>
            <a:r>
              <a:rPr lang="en-US" sz="1800" dirty="0" err="1"/>
              <a:t>AntiDoping</a:t>
            </a:r>
            <a:r>
              <a:rPr lang="en-US" sz="1800" dirty="0"/>
              <a:t> </a:t>
            </a:r>
            <a:r>
              <a:rPr lang="en-US" sz="1800" dirty="0" err="1"/>
              <a:t>Program:the</a:t>
            </a:r>
            <a:r>
              <a:rPr lang="en-US" sz="1800" dirty="0"/>
              <a:t> Code, International Standards, and Guidelines and Models of Best Practices (WADA, 2019a).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66255" y="-229177"/>
            <a:ext cx="10058400" cy="1449388"/>
          </a:xfrm>
        </p:spPr>
        <p:txBody>
          <a:bodyPr>
            <a:normAutofit/>
          </a:bodyPr>
          <a:lstStyle/>
          <a:p>
            <a:r>
              <a:rPr lang="en-IN" sz="4000"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759527" y="1220211"/>
            <a:ext cx="10058400" cy="4022725"/>
          </a:xfrm>
        </p:spPr>
        <p:txBody>
          <a:bodyPr>
            <a:normAutofit/>
          </a:bodyPr>
          <a:lstStyle/>
          <a:p>
            <a:pPr algn="just">
              <a:lnSpc>
                <a:spcPct val="150000"/>
              </a:lnSpc>
              <a:buFont typeface="Arial" panose="020B0604020202020204" pitchFamily="34" charset="0"/>
              <a:buChar char="•"/>
            </a:pPr>
            <a:r>
              <a:rPr lang="en-IN" dirty="0"/>
              <a:t>Introduction to Anti-Doping</a:t>
            </a:r>
          </a:p>
          <a:p>
            <a:pPr algn="just">
              <a:lnSpc>
                <a:spcPct val="150000"/>
              </a:lnSpc>
              <a:buFont typeface="Arial" panose="020B0604020202020204" pitchFamily="34" charset="0"/>
              <a:buChar char="•"/>
            </a:pPr>
            <a:r>
              <a:rPr lang="en-US" dirty="0"/>
              <a:t>Understanding Doping Substances and Methods</a:t>
            </a:r>
            <a:endParaRPr lang="en-IN" dirty="0"/>
          </a:p>
          <a:p>
            <a:pPr algn="just">
              <a:lnSpc>
                <a:spcPct val="150000"/>
              </a:lnSpc>
              <a:buFont typeface="Arial" panose="020B0604020202020204" pitchFamily="34" charset="0"/>
              <a:buChar char="•"/>
            </a:pPr>
            <a:r>
              <a:rPr lang="en-IN" dirty="0"/>
              <a:t>Testing and Procedures</a:t>
            </a:r>
          </a:p>
          <a:p>
            <a:pPr algn="just">
              <a:lnSpc>
                <a:spcPct val="150000"/>
              </a:lnSpc>
              <a:buFont typeface="Arial" panose="020B0604020202020204" pitchFamily="34" charset="0"/>
              <a:buChar char="•"/>
            </a:pPr>
            <a:r>
              <a:rPr lang="en-US" dirty="0"/>
              <a:t>Ethics and Responsibility in Sports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45472" y="285966"/>
            <a:ext cx="10058400" cy="1449388"/>
          </a:xfrm>
        </p:spPr>
        <p:txBody>
          <a:bodyPr>
            <a:normAutofit fontScale="90000"/>
          </a:bodyPr>
          <a:lstStyle/>
          <a:p>
            <a:r>
              <a:rPr lang="en-IN" sz="4000" dirty="0"/>
              <a:t>Introduction to Anti-Doping</a:t>
            </a:r>
            <a:br>
              <a:rPr lang="en-IN" sz="24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766186" y="1010660"/>
            <a:ext cx="11228387" cy="5318125"/>
          </a:xfrm>
        </p:spPr>
        <p:txBody>
          <a:bodyPr>
            <a:normAutofit/>
          </a:bodyPr>
          <a:lstStyle/>
          <a:p>
            <a:pPr algn="just">
              <a:lnSpc>
                <a:spcPct val="150000"/>
              </a:lnSpc>
              <a:buFont typeface="Arial" panose="020B0604020202020204" pitchFamily="34" charset="0"/>
              <a:buChar char="•"/>
            </a:pPr>
            <a:r>
              <a:rPr lang="en-US" sz="1800" b="1" dirty="0"/>
              <a:t>Objective:</a:t>
            </a:r>
            <a:r>
              <a:rPr lang="en-US" sz="1800" dirty="0"/>
              <a:t> Provide an overview of anti-doping, its importance, and the consequences of doping.</a:t>
            </a:r>
          </a:p>
          <a:p>
            <a:pPr algn="just">
              <a:lnSpc>
                <a:spcPct val="150000"/>
              </a:lnSpc>
              <a:buFont typeface="Arial" panose="020B0604020202020204" pitchFamily="34" charset="0"/>
              <a:buChar char="•"/>
            </a:pPr>
            <a:r>
              <a:rPr lang="en-US" sz="1800" b="1" dirty="0"/>
              <a:t>Gamified Elements:</a:t>
            </a:r>
            <a:endParaRPr lang="en-US" sz="1800" dirty="0"/>
          </a:p>
          <a:p>
            <a:pPr marL="742950" lvl="1" indent="-285750" algn="just">
              <a:lnSpc>
                <a:spcPct val="150000"/>
              </a:lnSpc>
              <a:buFont typeface="Arial" panose="020B0604020202020204" pitchFamily="34" charset="0"/>
              <a:buChar char="•"/>
            </a:pPr>
            <a:r>
              <a:rPr lang="en-US" sz="1800" b="1" dirty="0"/>
              <a:t>Interactive Quiz:</a:t>
            </a:r>
            <a:r>
              <a:rPr lang="en-US" sz="1800" dirty="0"/>
              <a:t> Participants answer questions about the history and purpose of anti-doping organizations (e.g., WADA).</a:t>
            </a:r>
          </a:p>
          <a:p>
            <a:pPr marL="742950" lvl="1" indent="-285750" algn="just">
              <a:lnSpc>
                <a:spcPct val="150000"/>
              </a:lnSpc>
              <a:buFont typeface="Arial" panose="020B0604020202020204" pitchFamily="34" charset="0"/>
              <a:buChar char="•"/>
            </a:pPr>
            <a:r>
              <a:rPr lang="en-US" sz="1800" b="1" dirty="0"/>
              <a:t>Point System:</a:t>
            </a:r>
            <a:r>
              <a:rPr lang="en-US" sz="1800" dirty="0"/>
              <a:t> Earn points for correct answers and completing challenges.</a:t>
            </a:r>
          </a:p>
          <a:p>
            <a:pPr marL="742950" lvl="1" indent="-285750" algn="just">
              <a:lnSpc>
                <a:spcPct val="150000"/>
              </a:lnSpc>
              <a:buFont typeface="Arial" panose="020B0604020202020204" pitchFamily="34" charset="0"/>
              <a:buChar char="•"/>
            </a:pPr>
            <a:r>
              <a:rPr lang="en-US" sz="1800" b="1" dirty="0"/>
              <a:t>Scenario-Based Learning:</a:t>
            </a:r>
            <a:r>
              <a:rPr lang="en-US" sz="1800" dirty="0"/>
              <a:t> Present scenarios where athletes must identify whether a situation is compliant with anti-doping regulations.</a:t>
            </a:r>
          </a:p>
          <a:p>
            <a:pPr marL="0" indent="0" algn="just">
              <a:lnSpc>
                <a:spcPct val="150000"/>
              </a:lnSpc>
              <a:buNone/>
            </a:pPr>
            <a:endParaRPr lang="en-IN" dirty="0"/>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51955" y="318078"/>
            <a:ext cx="10058400" cy="1449388"/>
          </a:xfrm>
        </p:spPr>
        <p:txBody>
          <a:bodyPr>
            <a:noAutofit/>
          </a:bodyPr>
          <a:lstStyle/>
          <a:p>
            <a:r>
              <a:rPr lang="en-US" sz="4000" b="1" dirty="0"/>
              <a:t>Understanding Doping Substances and Methods</a:t>
            </a:r>
            <a:br>
              <a:rPr lang="en-US" sz="4000" b="1" dirty="0"/>
            </a:br>
            <a:br>
              <a:rPr lang="en-IN" sz="4000" b="1" dirty="0">
                <a:latin typeface="Times New Roman" panose="02020603050405020304" pitchFamily="18" charset="0"/>
                <a:cs typeface="Times New Roman" panose="02020603050405020304" pitchFamily="18" charset="0"/>
              </a:rPr>
            </a:br>
            <a:endParaRPr lang="en-IN" sz="4000"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750888" y="1194954"/>
            <a:ext cx="9359467" cy="5507181"/>
          </a:xfrm>
        </p:spPr>
        <p:txBody>
          <a:bodyPr>
            <a:normAutofit/>
          </a:bodyPr>
          <a:lstStyle/>
          <a:p>
            <a:pPr algn="just">
              <a:lnSpc>
                <a:spcPct val="150000"/>
              </a:lnSpc>
              <a:buFont typeface="Arial" panose="020B0604020202020204" pitchFamily="34" charset="0"/>
              <a:buChar char="•"/>
            </a:pPr>
            <a:r>
              <a:rPr lang="en-US" sz="1800" b="1" dirty="0"/>
              <a:t>Objective:</a:t>
            </a:r>
            <a:r>
              <a:rPr lang="en-US" sz="1800" dirty="0"/>
              <a:t> Educate participants about different types of banned substances and methods.</a:t>
            </a:r>
          </a:p>
          <a:p>
            <a:pPr algn="just">
              <a:lnSpc>
                <a:spcPct val="150000"/>
              </a:lnSpc>
              <a:buFont typeface="Arial" panose="020B0604020202020204" pitchFamily="34" charset="0"/>
              <a:buChar char="•"/>
            </a:pPr>
            <a:r>
              <a:rPr lang="en-US" sz="1800" b="1" dirty="0"/>
              <a:t>Gamified Elements:</a:t>
            </a:r>
            <a:endParaRPr lang="en-US" sz="1800" dirty="0"/>
          </a:p>
          <a:p>
            <a:pPr marL="742950" lvl="1" indent="-285750" algn="just">
              <a:lnSpc>
                <a:spcPct val="150000"/>
              </a:lnSpc>
              <a:buFont typeface="Arial" panose="020B0604020202020204" pitchFamily="34" charset="0"/>
              <a:buChar char="•"/>
            </a:pPr>
            <a:r>
              <a:rPr lang="en-US" sz="1800" b="1" dirty="0"/>
              <a:t>Flashcards Game:</a:t>
            </a:r>
            <a:r>
              <a:rPr lang="en-US" sz="1800" dirty="0"/>
              <a:t> Use flashcards to match substances with their effects or classifications (e.g., anabolic steroids, stimulants).</a:t>
            </a:r>
          </a:p>
          <a:p>
            <a:pPr marL="742950" lvl="1" indent="-285750" algn="just">
              <a:lnSpc>
                <a:spcPct val="150000"/>
              </a:lnSpc>
              <a:buFont typeface="Arial" panose="020B0604020202020204" pitchFamily="34" charset="0"/>
              <a:buChar char="•"/>
            </a:pPr>
            <a:r>
              <a:rPr lang="en-US" sz="1800" b="1" dirty="0"/>
              <a:t>Substance Scavenger Hunt:</a:t>
            </a:r>
            <a:r>
              <a:rPr lang="en-US" sz="1800" dirty="0"/>
              <a:t> Participants search for information on banned substances using a gamified app or website.</a:t>
            </a:r>
          </a:p>
          <a:p>
            <a:pPr marL="742950" lvl="1" indent="-285750" algn="just">
              <a:lnSpc>
                <a:spcPct val="150000"/>
              </a:lnSpc>
              <a:buFont typeface="Arial" panose="020B0604020202020204" pitchFamily="34" charset="0"/>
              <a:buChar char="•"/>
            </a:pPr>
            <a:r>
              <a:rPr lang="en-US" sz="1800" b="1" dirty="0"/>
              <a:t>Leaderboard:</a:t>
            </a:r>
            <a:r>
              <a:rPr lang="en-US" sz="1800" dirty="0"/>
              <a:t> Display top performers based on accuracy and speed in identifying substances.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58750" y="0"/>
            <a:ext cx="10058400" cy="1449388"/>
          </a:xfrm>
        </p:spPr>
        <p:txBody>
          <a:bodyPr>
            <a:normAutofit/>
          </a:bodyPr>
          <a:lstStyle/>
          <a:p>
            <a:r>
              <a:rPr lang="en-IN" sz="4000" dirty="0"/>
              <a:t>Testing and Procedures</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852054" y="900113"/>
            <a:ext cx="10217150" cy="5511800"/>
          </a:xfrm>
        </p:spPr>
        <p:txBody>
          <a:bodyPr>
            <a:normAutofit/>
          </a:bodyPr>
          <a:lstStyle/>
          <a:p>
            <a:pPr algn="just">
              <a:lnSpc>
                <a:spcPct val="150000"/>
              </a:lnSpc>
              <a:buFont typeface="Arial" panose="020B0604020202020204" pitchFamily="34" charset="0"/>
              <a:buChar char="•"/>
            </a:pPr>
            <a:r>
              <a:rPr lang="en-US" sz="1800" b="1" dirty="0"/>
              <a:t>Objective:</a:t>
            </a:r>
            <a:r>
              <a:rPr lang="en-US" sz="1800" dirty="0"/>
              <a:t> Familiarize participants with the doping testing process and protocols.</a:t>
            </a:r>
          </a:p>
          <a:p>
            <a:pPr algn="just">
              <a:lnSpc>
                <a:spcPct val="150000"/>
              </a:lnSpc>
              <a:buFont typeface="Arial" panose="020B0604020202020204" pitchFamily="34" charset="0"/>
              <a:buChar char="•"/>
            </a:pPr>
            <a:r>
              <a:rPr lang="en-US" sz="1800" b="1" dirty="0"/>
              <a:t>Gamified Elements:</a:t>
            </a:r>
            <a:endParaRPr lang="en-US" sz="1800" dirty="0"/>
          </a:p>
          <a:p>
            <a:pPr marL="742950" lvl="1" indent="-285750" algn="just">
              <a:lnSpc>
                <a:spcPct val="150000"/>
              </a:lnSpc>
              <a:buFont typeface="Arial" panose="020B0604020202020204" pitchFamily="34" charset="0"/>
              <a:buChar char="•"/>
            </a:pPr>
            <a:r>
              <a:rPr lang="en-US" sz="1800" b="1" dirty="0"/>
              <a:t>Role-Playing Simulation:</a:t>
            </a:r>
            <a:r>
              <a:rPr lang="en-US" sz="1800" dirty="0"/>
              <a:t> Participants take on different roles (athlete, tester, observer) in a simulated testing scenario, making decisions based on provided guidelines.</a:t>
            </a:r>
          </a:p>
          <a:p>
            <a:pPr marL="742950" lvl="1" indent="-285750" algn="just">
              <a:lnSpc>
                <a:spcPct val="150000"/>
              </a:lnSpc>
              <a:buFont typeface="Arial" panose="020B0604020202020204" pitchFamily="34" charset="0"/>
              <a:buChar char="•"/>
            </a:pPr>
            <a:r>
              <a:rPr lang="en-US" sz="1800" b="1" dirty="0"/>
              <a:t>Timed Challenges:</a:t>
            </a:r>
            <a:r>
              <a:rPr lang="en-US" sz="1800" dirty="0"/>
              <a:t> Complete a series of tasks related to the testing process under time constraints.</a:t>
            </a:r>
          </a:p>
          <a:p>
            <a:pPr marL="742950" lvl="1" indent="-285750" algn="just">
              <a:lnSpc>
                <a:spcPct val="150000"/>
              </a:lnSpc>
              <a:buFont typeface="Arial" panose="020B0604020202020204" pitchFamily="34" charset="0"/>
              <a:buChar char="•"/>
            </a:pPr>
            <a:r>
              <a:rPr lang="en-US" sz="1800" b="1" dirty="0"/>
              <a:t>Feedback Loop:</a:t>
            </a:r>
            <a:r>
              <a:rPr lang="en-US" sz="1800" dirty="0"/>
              <a:t> Provide immediate feedback on choices made during the simulation.</a:t>
            </a:r>
          </a:p>
          <a:p>
            <a:pPr marL="0" indent="0" algn="just">
              <a:lnSpc>
                <a:spcPct val="150000"/>
              </a:lnSpc>
              <a:buNone/>
            </a:pPr>
            <a:r>
              <a:rPr lang="en-US" sz="1800" b="1" dirty="0">
                <a:latin typeface="Times New Roman" panose="02020603050405020304" pitchFamily="18" charset="0"/>
                <a:cs typeface="Times New Roman" panose="02020603050405020304" pitchFamily="18" charset="0"/>
              </a:rPr>
              <a:t>:</a:t>
            </a:r>
            <a:endParaRPr lang="en-IN" sz="1800"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27000" y="235671"/>
            <a:ext cx="10058400" cy="1449388"/>
          </a:xfrm>
        </p:spPr>
        <p:txBody>
          <a:bodyPr>
            <a:normAutofit fontScale="90000"/>
          </a:bodyPr>
          <a:lstStyle/>
          <a:p>
            <a:r>
              <a:rPr lang="en-US" sz="4400" b="1" dirty="0"/>
              <a:t>Ethics and Responsibility in Sports</a:t>
            </a:r>
            <a:br>
              <a:rPr lang="en-US"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838200" y="1087727"/>
            <a:ext cx="10515600" cy="5302682"/>
          </a:xfrm>
        </p:spPr>
        <p:txBody>
          <a:bodyPr>
            <a:normAutofit/>
          </a:bodyPr>
          <a:lstStyle/>
          <a:p>
            <a:pPr algn="just">
              <a:lnSpc>
                <a:spcPct val="150000"/>
              </a:lnSpc>
              <a:buFont typeface="Arial" panose="020B0604020202020204" pitchFamily="34" charset="0"/>
              <a:buChar char="•"/>
            </a:pPr>
            <a:r>
              <a:rPr lang="en-US" sz="1800" b="1" dirty="0"/>
              <a:t>Objective:</a:t>
            </a:r>
            <a:r>
              <a:rPr lang="en-US" sz="1800" dirty="0"/>
              <a:t> Discuss the ethical implications of doping and the responsibility of athletes.</a:t>
            </a:r>
          </a:p>
          <a:p>
            <a:pPr algn="just">
              <a:lnSpc>
                <a:spcPct val="150000"/>
              </a:lnSpc>
              <a:buFont typeface="Arial" panose="020B0604020202020204" pitchFamily="34" charset="0"/>
              <a:buChar char="•"/>
            </a:pPr>
            <a:r>
              <a:rPr lang="en-US" sz="1800" b="1" dirty="0"/>
              <a:t>Gamified Elements:</a:t>
            </a:r>
            <a:endParaRPr lang="en-US" sz="1800" dirty="0"/>
          </a:p>
          <a:p>
            <a:pPr marL="742950" lvl="1" indent="-285750" algn="just">
              <a:lnSpc>
                <a:spcPct val="150000"/>
              </a:lnSpc>
              <a:buFont typeface="Arial" panose="020B0604020202020204" pitchFamily="34" charset="0"/>
              <a:buChar char="•"/>
            </a:pPr>
            <a:r>
              <a:rPr lang="en-US" sz="1800" b="1" dirty="0"/>
              <a:t>Ethical Dilemma Scenarios:</a:t>
            </a:r>
            <a:r>
              <a:rPr lang="en-US" sz="1800" dirty="0"/>
              <a:t> Present real-life scenarios where participants must make decisions based on ethical considerations, earning points for well-reasoned choices.</a:t>
            </a:r>
          </a:p>
          <a:p>
            <a:pPr marL="742950" lvl="1" indent="-285750" algn="just">
              <a:lnSpc>
                <a:spcPct val="150000"/>
              </a:lnSpc>
              <a:buFont typeface="Arial" panose="020B0604020202020204" pitchFamily="34" charset="0"/>
              <a:buChar char="•"/>
            </a:pPr>
            <a:r>
              <a:rPr lang="en-US" sz="1800" b="1" dirty="0"/>
              <a:t>Discussion Forums:</a:t>
            </a:r>
            <a:r>
              <a:rPr lang="en-US" sz="1800" dirty="0"/>
              <a:t> Create a gamified platform where participants earn badges for contributing to discussions on ethics in sports.</a:t>
            </a:r>
          </a:p>
          <a:p>
            <a:pPr marL="742950" lvl="1" indent="-285750" algn="just">
              <a:lnSpc>
                <a:spcPct val="150000"/>
              </a:lnSpc>
              <a:buFont typeface="Arial" panose="020B0604020202020204" pitchFamily="34" charset="0"/>
              <a:buChar char="•"/>
            </a:pPr>
            <a:r>
              <a:rPr lang="en-US" sz="1800" b="1" dirty="0"/>
              <a:t>Reflection Journals:</a:t>
            </a:r>
            <a:r>
              <a:rPr lang="en-US" sz="1800" dirty="0"/>
              <a:t> Participants maintain journals to reflect on their decisions in scenarios and earn points for insightful entries</a:t>
            </a:r>
            <a:r>
              <a:rPr lang="en-US" dirty="0"/>
              <a:t>.</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675409" y="-350838"/>
            <a:ext cx="10058400" cy="1449388"/>
          </a:xfrm>
        </p:spPr>
        <p:txBody>
          <a:bodyPr>
            <a:normAutofit/>
          </a:bodyPr>
          <a:lstStyle/>
          <a:p>
            <a:r>
              <a:rPr lang="en-IN" sz="4400"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675409" y="1025814"/>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446809" y="-274204"/>
            <a:ext cx="10058400" cy="1449388"/>
          </a:xfrm>
        </p:spPr>
        <p:txBody>
          <a:bodyPr>
            <a:normAutofit/>
          </a:bodyPr>
          <a:lstStyle/>
          <a:p>
            <a:r>
              <a:rPr lang="en-IN" sz="4400"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647554" y="1175184"/>
            <a:ext cx="10306123" cy="4740996"/>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42900" y="-215900"/>
            <a:ext cx="10058400" cy="1449388"/>
          </a:xfrm>
        </p:spPr>
        <p:txBody>
          <a:bodyPr>
            <a:normAutofit/>
          </a:bodyPr>
          <a:lstStyle/>
          <a:p>
            <a:r>
              <a:rPr lang="en-IN" sz="4400"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10491" y="1150361"/>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76646" y="-242888"/>
            <a:ext cx="10058400" cy="1449388"/>
          </a:xfrm>
        </p:spPr>
        <p:txBody>
          <a:bodyPr>
            <a:normAutofit/>
          </a:bodyPr>
          <a:lstStyle/>
          <a:p>
            <a:r>
              <a:rPr lang="en-IN" sz="4400"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613064" y="1206500"/>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46809" y="-252557"/>
            <a:ext cx="10058400" cy="1449388"/>
          </a:xfrm>
        </p:spPr>
        <p:txBody>
          <a:bodyPr>
            <a:normAutofit/>
          </a:bodyPr>
          <a:lstStyle/>
          <a:p>
            <a:r>
              <a:rPr lang="en-US" sz="4400" b="1" dirty="0"/>
              <a:t>SOFTWARE REQUIREMENTS:</a:t>
            </a:r>
            <a:endParaRPr lang="en-IN" sz="4400"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976746" y="687676"/>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mj-lt"/>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mj-lt"/>
                <a:cs typeface="Times New Roman" pitchFamily="18" charset="0"/>
              </a:rPr>
              <a:t>Language	               :PYTHON Google </a:t>
            </a:r>
            <a:r>
              <a:rPr lang="en-US" sz="2000" dirty="0" err="1">
                <a:latin typeface="+mj-lt"/>
                <a:cs typeface="Times New Roman" pitchFamily="18" charset="0"/>
              </a:rPr>
              <a:t>Colab</a:t>
            </a:r>
            <a:endParaRPr lang="en-US" sz="2000" dirty="0">
              <a:latin typeface="+mj-lt"/>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63682" y="-210849"/>
            <a:ext cx="10058400" cy="1449388"/>
          </a:xfrm>
        </p:spPr>
        <p:txBody>
          <a:bodyPr>
            <a:normAutofit/>
          </a:bodyPr>
          <a:lstStyle/>
          <a:p>
            <a:r>
              <a:rPr lang="en-US" sz="4400" b="1" dirty="0"/>
              <a:t>HARDWARE REQUIREMENTS:</a:t>
            </a:r>
            <a:endParaRPr lang="en-IN" sz="4400"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716973" y="1105910"/>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274638"/>
            <a:ext cx="10058400" cy="1449388"/>
          </a:xfrm>
        </p:spPr>
        <p:txBody>
          <a:bodyPr>
            <a:normAutofit/>
          </a:bodyPr>
          <a:lstStyle/>
          <a:p>
            <a:r>
              <a:rPr lang="en-US" sz="4000" dirty="0"/>
              <a:t>CONCLUSION</a:t>
            </a:r>
            <a:endParaRPr lang="en-IN" sz="4000"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529936" y="994496"/>
            <a:ext cx="10422082" cy="5021839"/>
          </a:xfrm>
        </p:spPr>
        <p:txBody>
          <a:bodyPr>
            <a:noAutofit/>
          </a:bodyPr>
          <a:lstStyle/>
          <a:p>
            <a:pPr algn="just">
              <a:lnSpc>
                <a:spcPct val="150000"/>
              </a:lnSpc>
              <a:buFont typeface="Arial" panose="020B0604020202020204" pitchFamily="34" charset="0"/>
              <a:buChar char="•"/>
            </a:pPr>
            <a:r>
              <a:rPr lang="en-US" sz="1800" dirty="0"/>
              <a:t>Houlihan (2008) argues that education (information and knowledge) may prevent doping under conditions where people are either ignorant or incompetent. This assumes that if someone makes the conscious decision to dope, knowledge will have no impact. However, a baseline level of information is not only desirable, it is mandated by both WADA and the Charter of Athletes Rights. </a:t>
            </a:r>
          </a:p>
          <a:p>
            <a:pPr algn="just">
              <a:lnSpc>
                <a:spcPct val="150000"/>
              </a:lnSpc>
              <a:buFont typeface="Arial" panose="020B0604020202020204" pitchFamily="34" charset="0"/>
              <a:buChar char="•"/>
            </a:pPr>
            <a:r>
              <a:rPr lang="en-US" sz="1800" dirty="0"/>
              <a:t>Furthermore, as mentioned earlier, it is necessary for developing mental models. Athletes’ knowledge has been low for the last fifty years because education programs have not been designed to develop knowledge – at least not in an effective manner. </a:t>
            </a:r>
          </a:p>
          <a:p>
            <a:pPr algn="just">
              <a:lnSpc>
                <a:spcPct val="150000"/>
              </a:lnSpc>
              <a:buFont typeface="Arial" panose="020B0604020202020204" pitchFamily="34" charset="0"/>
              <a:buChar char="•"/>
            </a:pPr>
            <a:r>
              <a:rPr lang="en-US" sz="1800" dirty="0"/>
              <a:t>WADA’s new International Standard for Education is a welcome addition to doping prevention. However, knowledge is unlikely to change unless education programs integrate recommendations from education and other related disciplines into their design. This will hopefully ensure that in fifty years, we are not asking the same question – why don’t athletes know more about doping?.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4551"/>
      </a:dk2>
      <a:lt2>
        <a:srgbClr val="F2ACD2"/>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3016C5A4-E631-4977-A608-ACFB47552625}"/>
    </a:ext>
  </a:extLst>
</a:theme>
</file>

<file path=docProps/app.xml><?xml version="1.0" encoding="utf-8"?>
<Properties xmlns="http://schemas.openxmlformats.org/officeDocument/2006/extended-properties" xmlns:vt="http://schemas.openxmlformats.org/officeDocument/2006/docPropsVTypes">
  <Template>Depth</Template>
  <TotalTime>69</TotalTime>
  <Words>2764</Words>
  <Application>Microsoft Office PowerPoint</Application>
  <PresentationFormat>Widescreen</PresentationFormat>
  <Paragraphs>106</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Corbel</vt:lpstr>
      <vt:lpstr>Times New Roman</vt:lpstr>
      <vt:lpstr>Depth</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Introduction to Anti-Doping  </vt:lpstr>
      <vt:lpstr>Understanding Doping Substances and Methods  </vt:lpstr>
      <vt:lpstr>Testing and Procedures </vt:lpstr>
      <vt:lpstr>Ethics and Responsibility in Sports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82</cp:revision>
  <dcterms:created xsi:type="dcterms:W3CDTF">2024-08-14T12:13:16Z</dcterms:created>
  <dcterms:modified xsi:type="dcterms:W3CDTF">2024-10-31T10:34:26Z</dcterms:modified>
</cp:coreProperties>
</file>