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7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03-11-2024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0944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03-11-2024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85528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03-11-2024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39208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59716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03-11-2024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829568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03-11-2024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31091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03-11-2024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11647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62592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07593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82399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060068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453421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03-11-2024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640743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03-11-2024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87686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03-11-2024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610446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03-11-2024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04921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03-11-2024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63832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23C765A-790E-4DDD-B720-A3DC44661A02}" type="datetimeFigureOut">
              <a:rPr lang="en-IN" smtClean="0"/>
              <a:t>03-11-2024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2872275776"/>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828800" y="2706377"/>
            <a:ext cx="8227002" cy="954107"/>
          </a:xfrm>
          <a:prstGeom prst="rect">
            <a:avLst/>
          </a:prstGeom>
          <a:noFill/>
        </p:spPr>
        <p:txBody>
          <a:bodyPr wrap="square">
            <a:spAutoFit/>
          </a:bodyPr>
          <a:lstStyle/>
          <a:p>
            <a:pPr algn="ctr"/>
            <a:r>
              <a:rPr lang="en-US" sz="2800" dirty="0"/>
              <a:t>Implement Software Solutions to Reduce Student Dropout Rates at Various Educational Stages</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540327" y="-314903"/>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27759" y="874712"/>
            <a:ext cx="11336482" cy="5557260"/>
          </a:xfrm>
        </p:spPr>
        <p:txBody>
          <a:bodyPr>
            <a:normAutofit fontScale="92500" lnSpcReduction="10000"/>
          </a:bodyPr>
          <a:lstStyle/>
          <a:p>
            <a:pPr algn="just">
              <a:lnSpc>
                <a:spcPct val="150000"/>
              </a:lnSpc>
              <a:buFont typeface="Arial" panose="020B0604020202020204" pitchFamily="34" charset="0"/>
              <a:buChar char="•"/>
            </a:pPr>
            <a:r>
              <a:rPr lang="en-US" sz="1800" dirty="0"/>
              <a:t>Background: Student dropout rates in India are influenced by socio-economic and educational factors, affecting marginalized communities the most. Addressing dropout rates is essential for equitable education and socio-economic development. The National Education Policy (NEP) 2020 emphasizes the importance of reducing dropout rates and ensuring quality education up to at least the secondary level.</a:t>
            </a:r>
          </a:p>
          <a:p>
            <a:pPr algn="just">
              <a:lnSpc>
                <a:spcPct val="150000"/>
              </a:lnSpc>
              <a:buFont typeface="Arial" panose="020B0604020202020204" pitchFamily="34" charset="0"/>
              <a:buChar char="•"/>
            </a:pPr>
            <a:r>
              <a:rPr lang="en-US" sz="1800" dirty="0"/>
              <a:t> Description: This solution focuses on creating software tools to address and reduce dropout rates. The tools will help identify at-risk students, provide personalized support, and engage communities. By leveraging technology, the aim is to improve student retention, align with NEP 2020’s goals, and support a holistic approach to education. Innovative Software Solutions:</a:t>
            </a:r>
          </a:p>
          <a:p>
            <a:pPr algn="just">
              <a:lnSpc>
                <a:spcPct val="150000"/>
              </a:lnSpc>
              <a:buFont typeface="Arial" panose="020B0604020202020204" pitchFamily="34" charset="0"/>
              <a:buChar char="•"/>
            </a:pPr>
            <a:r>
              <a:rPr lang="en-US" sz="1800" dirty="0"/>
              <a:t> a) AI-Driven Early Warning System: o Description: Develop an AI-powered software platform that analyzes student data (attendance, grades, </a:t>
            </a:r>
            <a:r>
              <a:rPr lang="en-US" sz="1800" dirty="0" err="1"/>
              <a:t>behaviour</a:t>
            </a:r>
            <a:r>
              <a:rPr lang="en-US" sz="1800" dirty="0"/>
              <a:t>) to predict which students are at risk of dropping out. The system will provide alerts to educators and administrators, enabling timely interventions.</a:t>
            </a:r>
          </a:p>
          <a:p>
            <a:pPr algn="just">
              <a:lnSpc>
                <a:spcPct val="150000"/>
              </a:lnSpc>
              <a:buFont typeface="Arial" panose="020B0604020202020204" pitchFamily="34" charset="0"/>
              <a:buChar char="•"/>
            </a:pPr>
            <a:r>
              <a:rPr lang="en-US" sz="1800" dirty="0"/>
              <a:t> o Features: Predictive analytics, real-time alerts, data visualization, and intervention recommendations. b) Community Learning Hub Platform: o Description: Create an online platform that supports community learning hubs in rural and underserved areas</a:t>
            </a:r>
            <a:r>
              <a:rPr lang="en-US" sz="1100" dirty="0"/>
              <a: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C3E5B1-30CA-CBDF-D3A9-021FF5CFEA34}"/>
              </a:ext>
            </a:extLst>
          </p:cNvPr>
          <p:cNvSpPr>
            <a:spLocks noGrp="1"/>
          </p:cNvSpPr>
          <p:nvPr>
            <p:ph idx="4294967295"/>
          </p:nvPr>
        </p:nvSpPr>
        <p:spPr>
          <a:xfrm>
            <a:off x="519546" y="453735"/>
            <a:ext cx="10931235" cy="6206837"/>
          </a:xfrm>
        </p:spPr>
        <p:txBody>
          <a:bodyPr>
            <a:noAutofit/>
          </a:bodyPr>
          <a:lstStyle/>
          <a:p>
            <a:pPr algn="just">
              <a:lnSpc>
                <a:spcPct val="150000"/>
              </a:lnSpc>
            </a:pPr>
            <a:r>
              <a:rPr lang="en-US" sz="1800" dirty="0"/>
              <a:t>This platform will offer digital resources, tutoring sessions, and virtual mentoring, providing additional educational support to students. o Features: Online classes, resource library, virtual tutoring, and community forums. c) Mobile Learning Application: o Description: Develop a mobile application that delivers personalized learning experiences, including interactive lessons, quizzes, and educational games. </a:t>
            </a:r>
          </a:p>
          <a:p>
            <a:pPr algn="just">
              <a:lnSpc>
                <a:spcPct val="150000"/>
              </a:lnSpc>
            </a:pPr>
            <a:r>
              <a:rPr lang="en-US" sz="1800" dirty="0"/>
              <a:t>The app will provide resources for students who have limited access to traditional education. o Features: Interactive content, offline access, progress tracking, and personalized learning paths. d) Financial Support Management System: o Description: Build a software system to manage scholarship and financial aid applications. </a:t>
            </a:r>
          </a:p>
          <a:p>
            <a:pPr algn="just">
              <a:lnSpc>
                <a:spcPct val="150000"/>
              </a:lnSpc>
            </a:pPr>
            <a:r>
              <a:rPr lang="en-US" sz="1800" dirty="0"/>
              <a:t>The platform will streamline the application process, track disbursements, and provide information on available financial support to reduce economic barriers. </a:t>
            </a:r>
          </a:p>
          <a:p>
            <a:pPr algn="just">
              <a:lnSpc>
                <a:spcPct val="150000"/>
              </a:lnSpc>
            </a:pPr>
            <a:r>
              <a:rPr lang="en-US" sz="1800" dirty="0"/>
              <a:t>o Features: Application tracking, financial aid management, eligibility assessment, and reporting tools. e) Parental Engagement Portal: o Description: Develop a web-based portal to engage and educate parents about their child's education. </a:t>
            </a:r>
            <a:endParaRPr lang="en-IN" sz="1800" dirty="0"/>
          </a:p>
        </p:txBody>
      </p:sp>
    </p:spTree>
    <p:extLst>
      <p:ext uri="{BB962C8B-B14F-4D97-AF65-F5344CB8AC3E}">
        <p14:creationId xmlns:p14="http://schemas.microsoft.com/office/powerpoint/2010/main" val="2726837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11E59D-EDBA-9833-4699-1E4447F71CD8}"/>
              </a:ext>
            </a:extLst>
          </p:cNvPr>
          <p:cNvSpPr>
            <a:spLocks noGrp="1"/>
          </p:cNvSpPr>
          <p:nvPr>
            <p:ph idx="4294967295"/>
          </p:nvPr>
        </p:nvSpPr>
        <p:spPr>
          <a:xfrm>
            <a:off x="573232" y="211282"/>
            <a:ext cx="11045536" cy="6435436"/>
          </a:xfrm>
        </p:spPr>
        <p:txBody>
          <a:bodyPr>
            <a:noAutofit/>
          </a:bodyPr>
          <a:lstStyle/>
          <a:p>
            <a:pPr algn="just">
              <a:lnSpc>
                <a:spcPct val="170000"/>
              </a:lnSpc>
            </a:pPr>
            <a:r>
              <a:rPr lang="en-US" sz="1700" dirty="0"/>
              <a:t>The portal will include resources on supporting learning at home, tracking student progress, and receiving updates from teachers. o Features: Parent-teacher communication, educational resources, progress reports, and event notifications. </a:t>
            </a:r>
          </a:p>
          <a:p>
            <a:pPr algn="just">
              <a:lnSpc>
                <a:spcPct val="170000"/>
              </a:lnSpc>
            </a:pPr>
            <a:r>
              <a:rPr lang="en-US" sz="1700" dirty="0"/>
              <a:t>f) Flexible Schooling Management System: o Description: Create a software system to manage flexible schooling options, such as evening classes and part-time programs. The system will allow students to </a:t>
            </a:r>
            <a:r>
              <a:rPr lang="en-US" sz="1700" dirty="0" err="1"/>
              <a:t>enrol</a:t>
            </a:r>
            <a:r>
              <a:rPr lang="en-US" sz="1700" dirty="0"/>
              <a:t>, track their progress, and manage their schedules. o Features: Enrolment management, schedule tracking, progress monitoring, and integration with existing school systems.</a:t>
            </a:r>
          </a:p>
          <a:p>
            <a:pPr algn="just">
              <a:lnSpc>
                <a:spcPct val="170000"/>
              </a:lnSpc>
            </a:pPr>
            <a:r>
              <a:rPr lang="en-US" sz="1700" dirty="0"/>
              <a:t> g) Student Support and Engagement App: o Description: Develop an app that provides personalized support and engagement for students at risk of dropping out. Features will include counselling support, motivational content, and tools for setting and tracking academic goals. </a:t>
            </a:r>
          </a:p>
          <a:p>
            <a:pPr algn="just">
              <a:lnSpc>
                <a:spcPct val="170000"/>
              </a:lnSpc>
            </a:pPr>
            <a:r>
              <a:rPr lang="en-US" sz="1700" dirty="0"/>
              <a:t>o Features: Counselling resources, goal-setting tools, motivational content, and engagement tracking. By implementing these software solutions, the goal is to reduce dropout rates significantly by addressing the key factors that contribute to student attrition. These solutions are designed to align with the NEP 2020’s objective of ensuring universal access to education and improving student retention.</a:t>
            </a:r>
            <a:endParaRPr lang="en-IN" sz="1700" dirty="0"/>
          </a:p>
        </p:txBody>
      </p:sp>
    </p:spTree>
    <p:extLst>
      <p:ext uri="{BB962C8B-B14F-4D97-AF65-F5344CB8AC3E}">
        <p14:creationId xmlns:p14="http://schemas.microsoft.com/office/powerpoint/2010/main" val="3907971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353291" y="-314902"/>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228600" y="661121"/>
            <a:ext cx="10920846" cy="5729287"/>
          </a:xfrm>
        </p:spPr>
        <p:txBody>
          <a:bodyPr>
            <a:noAutofit/>
          </a:bodyPr>
          <a:lstStyle/>
          <a:p>
            <a:pPr algn="just">
              <a:lnSpc>
                <a:spcPct val="160000"/>
              </a:lnSpc>
              <a:buFont typeface="Arial" panose="020B0604020202020204" pitchFamily="34" charset="0"/>
              <a:buChar char="•"/>
            </a:pPr>
            <a:r>
              <a:rPr lang="en-US" sz="1800" dirty="0"/>
              <a:t>This study aimed to research the factors that cause school dropout and whether technology can positively influence the reduction of this phenomenon in adolescents between 11 and 17 years old. Method: The research was conducted under a qualitative-exploratory approach, according to Hurtado (2010) through an </a:t>
            </a:r>
            <a:r>
              <a:rPr lang="en-US" sz="1800" dirty="0" err="1"/>
              <a:t>indepth</a:t>
            </a:r>
            <a:r>
              <a:rPr lang="en-US" sz="1800" dirty="0"/>
              <a:t> interview based on Hernández-</a:t>
            </a:r>
            <a:r>
              <a:rPr lang="en-US" sz="1800" dirty="0" err="1"/>
              <a:t>Sampieri</a:t>
            </a:r>
            <a:r>
              <a:rPr lang="en-US" sz="1800" dirty="0"/>
              <a:t> et al. (2017). </a:t>
            </a:r>
          </a:p>
          <a:p>
            <a:pPr algn="just">
              <a:lnSpc>
                <a:spcPct val="160000"/>
              </a:lnSpc>
              <a:buFont typeface="Arial" panose="020B0604020202020204" pitchFamily="34" charset="0"/>
              <a:buChar char="•"/>
            </a:pPr>
            <a:r>
              <a:rPr lang="en-US" sz="1800" dirty="0"/>
              <a:t>The sample was 92 students, from two schools located in two different regions in Costa Rica for the year 2021. Results: The gender distribution and the dropout rate in the selected sample indicate that the male gender has the highest dropout rate with 65.22%, some studies can corroborate like </a:t>
            </a:r>
            <a:r>
              <a:rPr lang="en-US" sz="1800" dirty="0" err="1"/>
              <a:t>Santodomingo</a:t>
            </a:r>
            <a:r>
              <a:rPr lang="en-US" sz="1800" dirty="0"/>
              <a:t> (April 19, 2021), the main reasons for this result are the abundance of unskilled jobs for men and the value system associated with the male gender. </a:t>
            </a:r>
          </a:p>
          <a:p>
            <a:pPr algn="just">
              <a:lnSpc>
                <a:spcPct val="160000"/>
              </a:lnSpc>
              <a:buFont typeface="Arial" panose="020B0604020202020204" pitchFamily="34" charset="0"/>
              <a:buChar char="•"/>
            </a:pPr>
            <a:r>
              <a:rPr lang="en-US" sz="1800" dirty="0"/>
              <a:t>Findings: The female gender has a higher level of dropout in rural areas (53.12%), and one important reason is teenage pregnancy. Conclusions: Students who drop out of the school system do so mainly for reasons associated with a lack of interest in classes and economic problems in the family environment.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550719" y="-350838"/>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751176" y="912812"/>
            <a:ext cx="11139487" cy="5032375"/>
          </a:xfrm>
        </p:spPr>
        <p:txBody>
          <a:bodyPr>
            <a:normAutofit/>
          </a:bodyPr>
          <a:lstStyle/>
          <a:p>
            <a:pPr algn="just">
              <a:lnSpc>
                <a:spcPct val="150000"/>
              </a:lnSpc>
              <a:buFont typeface="Arial" panose="020B0604020202020204" pitchFamily="34" charset="0"/>
              <a:buChar char="•"/>
            </a:pPr>
            <a:r>
              <a:rPr lang="en-US" sz="1800" dirty="0"/>
              <a:t>Other techniques such as survival analysis, which provides various mechanisms to handle such censored data problems that arise in modeling such longitudinal data which occurs ubiquitously in various real-world application domains were presented [13].</a:t>
            </a:r>
          </a:p>
          <a:p>
            <a:pPr algn="just">
              <a:lnSpc>
                <a:spcPct val="150000"/>
              </a:lnSpc>
              <a:buFont typeface="Arial" panose="020B0604020202020204" pitchFamily="34" charset="0"/>
              <a:buChar char="•"/>
            </a:pPr>
            <a:r>
              <a:rPr lang="en-US" sz="1800" dirty="0"/>
              <a:t> Ameri et al, developed a survival analysis framework for early prediction using the Cox proportional hazards model (Cox) and applied time-dependent Cox (TD-Cox), which captures the time-varying factors and can leverage this information to provide more accurate prediction of student dropout using the dataset of students enrolled at Wayne State University (WSU) starting from 2002 until 2009 [7]. </a:t>
            </a:r>
          </a:p>
          <a:p>
            <a:pPr algn="just">
              <a:lnSpc>
                <a:spcPct val="150000"/>
              </a:lnSpc>
              <a:buFont typeface="Arial" panose="020B0604020202020204" pitchFamily="34" charset="0"/>
              <a:buChar char="•"/>
            </a:pPr>
            <a:r>
              <a:rPr lang="en-US" sz="1800" dirty="0"/>
              <a:t>Besides, other researchers proposed a new data transformation model, which is built upon the summarized data matrix of link-based cluster ensembles (LCE) using educational dataset obtained from the operational database system at Mae Fah </a:t>
            </a:r>
            <a:r>
              <a:rPr lang="en-US" sz="1800" dirty="0" err="1"/>
              <a:t>Luang</a:t>
            </a:r>
            <a:r>
              <a:rPr lang="en-US" sz="1800" dirty="0"/>
              <a:t> University, Chiang Rai, Thailand.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531668" y="458678"/>
            <a:ext cx="11128664" cy="6149939"/>
          </a:xfrm>
        </p:spPr>
        <p:txBody>
          <a:bodyPr>
            <a:noAutofit/>
          </a:bodyPr>
          <a:lstStyle/>
          <a:p>
            <a:pPr algn="just">
              <a:lnSpc>
                <a:spcPct val="150000"/>
              </a:lnSpc>
              <a:buFont typeface="Arial" panose="020B0604020202020204" pitchFamily="34" charset="0"/>
              <a:buChar char="•"/>
            </a:pPr>
            <a:r>
              <a:rPr lang="en-US" sz="1800" b="1" dirty="0"/>
              <a:t>Initial Investment</a:t>
            </a:r>
            <a:r>
              <a:rPr lang="en-US" sz="1800" dirty="0"/>
              <a:t>: Developing or purchasing software solutions can require a significant upfront investment. This includes costs for software licenses, infrastructure upgrades, and training staff to use the new system effectively.</a:t>
            </a:r>
          </a:p>
          <a:p>
            <a:pPr algn="just">
              <a:lnSpc>
                <a:spcPct val="150000"/>
              </a:lnSpc>
              <a:buFont typeface="Arial" panose="020B0604020202020204" pitchFamily="34" charset="0"/>
              <a:buChar char="•"/>
            </a:pPr>
            <a:r>
              <a:rPr lang="en-US" sz="1800" b="1" dirty="0"/>
              <a:t>User Adoption</a:t>
            </a:r>
            <a:r>
              <a:rPr lang="en-US" sz="1800" dirty="0"/>
              <a:t>: If the software is not user-friendly, educators and students may resist using it. A complex interface can lead to frustration and disengagement.</a:t>
            </a:r>
          </a:p>
          <a:p>
            <a:pPr algn="just">
              <a:lnSpc>
                <a:spcPct val="150000"/>
              </a:lnSpc>
              <a:buFont typeface="Arial" panose="020B0604020202020204" pitchFamily="34" charset="0"/>
              <a:buChar char="•"/>
            </a:pPr>
            <a:r>
              <a:rPr lang="en-US" sz="1800" b="1" dirty="0"/>
              <a:t>Student Data Privacy</a:t>
            </a:r>
            <a:r>
              <a:rPr lang="en-US" sz="1800" dirty="0"/>
              <a:t>: Collecting and analyzing student data raises concerns about privacy and the potential for misuse. Schools must comply with regulations such as FERPA (Family Educational Rights and Privacy Act) in the U.S.</a:t>
            </a:r>
          </a:p>
          <a:p>
            <a:pPr algn="just">
              <a:lnSpc>
                <a:spcPct val="150000"/>
              </a:lnSpc>
              <a:buFont typeface="Arial" panose="020B0604020202020204" pitchFamily="34" charset="0"/>
              <a:buChar char="•"/>
            </a:pPr>
            <a:r>
              <a:rPr lang="en-US" sz="1800" b="1" dirty="0"/>
              <a:t>Misleading Metrics</a:t>
            </a:r>
            <a:r>
              <a:rPr lang="en-US" sz="1800" dirty="0"/>
              <a:t>: Software often relies on quantitative data to identify at-risk students. If the data is misinterpreted or if important qualitative factors are overlooked, it can lead to misguided interventions.</a:t>
            </a:r>
          </a:p>
          <a:p>
            <a:pPr algn="just">
              <a:lnSpc>
                <a:spcPct val="150000"/>
              </a:lnSpc>
              <a:buFont typeface="Arial" panose="020B0604020202020204" pitchFamily="34" charset="0"/>
              <a:buChar char="•"/>
            </a:pPr>
            <a:r>
              <a:rPr lang="en-US" sz="1800" b="1" dirty="0"/>
              <a:t>One-Size-Fits-All Approach</a:t>
            </a:r>
            <a:r>
              <a:rPr lang="en-US" sz="1800" dirty="0"/>
              <a:t>: Software solutions may not address the specific needs of all students. Different educational stages and demographics may require tailored approaches that a standardized software solution cannot provide.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509155" y="-30003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722167" y="899967"/>
            <a:ext cx="10960678" cy="5667087"/>
          </a:xfrm>
        </p:spPr>
        <p:txBody>
          <a:bodyPr>
            <a:normAutofit fontScale="92500" lnSpcReduction="20000"/>
          </a:bodyPr>
          <a:lstStyle/>
          <a:p>
            <a:pPr algn="just">
              <a:lnSpc>
                <a:spcPct val="170000"/>
              </a:lnSpc>
            </a:pPr>
            <a:r>
              <a:rPr lang="en-US" sz="1900" dirty="0"/>
              <a:t>This system integrates multiple modules designed to support students, educators, and administrators effectively. Central to the SSMS is a </a:t>
            </a:r>
            <a:r>
              <a:rPr lang="en-US" sz="1900" b="1" dirty="0"/>
              <a:t>User Management System</a:t>
            </a:r>
            <a:r>
              <a:rPr lang="en-US" sz="1900" dirty="0"/>
              <a:t> that allows for role-based access and personalized student profiles. </a:t>
            </a:r>
          </a:p>
          <a:p>
            <a:pPr algn="just">
              <a:lnSpc>
                <a:spcPct val="170000"/>
              </a:lnSpc>
            </a:pPr>
            <a:r>
              <a:rPr lang="en-US" sz="1900" dirty="0"/>
              <a:t>The </a:t>
            </a:r>
            <a:r>
              <a:rPr lang="en-US" sz="1900" b="1" dirty="0"/>
              <a:t>Data Analytics Engine</a:t>
            </a:r>
            <a:r>
              <a:rPr lang="en-US" sz="1900" dirty="0"/>
              <a:t> employs predictive analytics to identify at-risk students through real-time monitoring of attendance and academic performance. Coupled with an </a:t>
            </a:r>
            <a:r>
              <a:rPr lang="en-US" sz="1900" b="1" dirty="0"/>
              <a:t>Intervention Management Module</a:t>
            </a:r>
            <a:r>
              <a:rPr lang="en-US" sz="1900" dirty="0"/>
              <a:t>, the system facilitates the development of customized action plans tailored to individual student needs and tracks their progress to ensure timely support.</a:t>
            </a:r>
          </a:p>
          <a:p>
            <a:pPr algn="just">
              <a:lnSpc>
                <a:spcPct val="170000"/>
              </a:lnSpc>
            </a:pPr>
            <a:r>
              <a:rPr lang="en-US" sz="1900" dirty="0"/>
              <a:t>To enhance student engagement, the SSMS includes robust </a:t>
            </a:r>
            <a:r>
              <a:rPr lang="en-US" sz="1900" b="1" dirty="0"/>
              <a:t>Engagement and Communication Tools</a:t>
            </a:r>
            <a:r>
              <a:rPr lang="en-US" sz="1900" dirty="0"/>
              <a:t>, such as a secure messaging system and a parent portal that keeps families informed about their child's progress. </a:t>
            </a:r>
          </a:p>
          <a:p>
            <a:pPr algn="just">
              <a:lnSpc>
                <a:spcPct val="170000"/>
              </a:lnSpc>
            </a:pPr>
            <a:r>
              <a:rPr lang="en-US" sz="1900" dirty="0"/>
              <a:t>The </a:t>
            </a:r>
            <a:r>
              <a:rPr lang="en-US" sz="1900" b="1" dirty="0"/>
              <a:t>Learning Management Module</a:t>
            </a:r>
            <a:r>
              <a:rPr lang="en-US" sz="1900" dirty="0"/>
              <a:t> offers adaptive learning paths, providing resources tailored to each student's learning style. </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460375"/>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785813" y="989013"/>
            <a:ext cx="10948987" cy="5032375"/>
          </a:xfrm>
        </p:spPr>
        <p:txBody>
          <a:bodyPr>
            <a:normAutofit/>
          </a:bodyPr>
          <a:lstStyle/>
          <a:p>
            <a:pPr algn="just">
              <a:lnSpc>
                <a:spcPct val="150000"/>
              </a:lnSpc>
              <a:buFont typeface="Arial" panose="020B0604020202020204" pitchFamily="34" charset="0"/>
              <a:buChar char="•"/>
            </a:pPr>
            <a:r>
              <a:rPr lang="en-US" sz="1600" b="1" dirty="0"/>
              <a:t>Analytics Capabilities</a:t>
            </a:r>
            <a:r>
              <a:rPr lang="en-US" sz="1600" dirty="0"/>
              <a:t>: Software solutions can analyze vast amounts of data to identify patterns and trends in student behavior, allowing educators to pinpoint students who may be at risk of dropping out.</a:t>
            </a:r>
          </a:p>
          <a:p>
            <a:pPr algn="just">
              <a:lnSpc>
                <a:spcPct val="150000"/>
              </a:lnSpc>
              <a:buFont typeface="Arial" panose="020B0604020202020204" pitchFamily="34" charset="0"/>
              <a:buChar char="•"/>
            </a:pPr>
            <a:r>
              <a:rPr lang="en-US" sz="1600" b="1" dirty="0"/>
              <a:t>Tailored Interventions</a:t>
            </a:r>
            <a:r>
              <a:rPr lang="en-US" sz="1600" dirty="0"/>
              <a:t>: Software can help customize learning experiences for individual students based on their needs, preferences, and progress, making education more relevant and engaging.</a:t>
            </a:r>
          </a:p>
          <a:p>
            <a:pPr algn="just">
              <a:lnSpc>
                <a:spcPct val="150000"/>
              </a:lnSpc>
              <a:buFont typeface="Arial" panose="020B0604020202020204" pitchFamily="34" charset="0"/>
              <a:buChar char="•"/>
            </a:pPr>
            <a:r>
              <a:rPr lang="en-US" sz="1600" b="1" dirty="0"/>
              <a:t>Enhanced Engagement</a:t>
            </a:r>
            <a:r>
              <a:rPr lang="en-US" sz="1600" dirty="0"/>
              <a:t>: Communication tools within educational software can facilitate better interactions between teachers, students, and parents, promoting a supportive educational environment.</a:t>
            </a:r>
          </a:p>
          <a:p>
            <a:pPr algn="just">
              <a:lnSpc>
                <a:spcPct val="150000"/>
              </a:lnSpc>
              <a:buFont typeface="Arial" panose="020B0604020202020204" pitchFamily="34" charset="0"/>
              <a:buChar char="•"/>
            </a:pPr>
            <a:r>
              <a:rPr lang="en-US" sz="1600" b="1" dirty="0"/>
              <a:t>Predictive Analytics</a:t>
            </a:r>
            <a:r>
              <a:rPr lang="en-US" sz="1600" dirty="0"/>
              <a:t>: By utilizing algorithms to identify at-risk students based on historical data, schools can proactively intervene and provide support before students consider dropping out.</a:t>
            </a:r>
          </a:p>
          <a:p>
            <a:pPr algn="just">
              <a:lnSpc>
                <a:spcPct val="150000"/>
              </a:lnSpc>
              <a:buFont typeface="Arial" panose="020B0604020202020204" pitchFamily="34" charset="0"/>
              <a:buChar char="•"/>
            </a:pPr>
            <a:r>
              <a:rPr lang="en-US" sz="1600" b="1" dirty="0"/>
              <a:t>Mentoring and Support Programs</a:t>
            </a:r>
            <a:r>
              <a:rPr lang="en-US" sz="1600" dirty="0"/>
              <a:t>: Software can connect students with mentors or counselors, providing emotional and academic support, which can be crucial in keeping them engaged.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550718" y="-340158"/>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716972" y="1109230"/>
            <a:ext cx="10758055" cy="5468215"/>
          </a:xfrm>
        </p:spPr>
        <p:txBody>
          <a:bodyPr>
            <a:normAutofit/>
          </a:bodyPr>
          <a:lstStyle/>
          <a:p>
            <a:pPr algn="just">
              <a:lnSpc>
                <a:spcPct val="150000"/>
              </a:lnSpc>
              <a:buFont typeface="Arial" panose="020B0604020202020204" pitchFamily="34" charset="0"/>
              <a:buChar char="•"/>
            </a:pPr>
            <a:r>
              <a:rPr lang="en-US" sz="1800" dirty="0"/>
              <a:t>Reducing student dropout rates are one of the challenges faced by many school districts globally. A growing body of literature indicates high rates of students drop-out of school, especially in the developing world [1]. </a:t>
            </a:r>
          </a:p>
          <a:p>
            <a:pPr algn="just">
              <a:lnSpc>
                <a:spcPct val="150000"/>
              </a:lnSpc>
              <a:buFont typeface="Arial" panose="020B0604020202020204" pitchFamily="34" charset="0"/>
              <a:buChar char="•"/>
            </a:pPr>
            <a:r>
              <a:rPr lang="en-US" sz="1800" dirty="0"/>
              <a:t>In addressing this problem, machine learning techniques have gained much attention in recent years [2−4]. This is attributed by the fact that machine learning provides a convenient way to solve student dropout problems and delivering good guarantees for the solutions [5, 6]. </a:t>
            </a:r>
          </a:p>
          <a:p>
            <a:pPr algn="just">
              <a:lnSpc>
                <a:spcPct val="150000"/>
              </a:lnSpc>
              <a:buFont typeface="Arial" panose="020B0604020202020204" pitchFamily="34" charset="0"/>
              <a:buChar char="•"/>
            </a:pPr>
            <a:r>
              <a:rPr lang="en-US" sz="1800" dirty="0"/>
              <a:t>To this end, a substantial amount of literature that focuses on predicting student dropout has been presented [7−9]. Different machine learning techniques such as decision tree [2]; artificial neural networks, matrix factorization [3, 5, 10−12], Deep neural network [13], probabilistic graphical models [14, 15] and survival analysis [7] have been applied to develop predictive algorithms. </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311727" y="318943"/>
            <a:ext cx="11201400" cy="5894820"/>
          </a:xfrm>
        </p:spPr>
        <p:txBody>
          <a:bodyPr>
            <a:noAutofit/>
          </a:bodyPr>
          <a:lstStyle/>
          <a:p>
            <a:pPr algn="just">
              <a:lnSpc>
                <a:spcPct val="150000"/>
              </a:lnSpc>
              <a:buFont typeface="Arial" panose="020B0604020202020204" pitchFamily="34" charset="0"/>
              <a:buChar char="•"/>
            </a:pPr>
            <a:r>
              <a:rPr lang="en-US" sz="1800" dirty="0"/>
              <a:t>Other approaches such as time series clustering [16, 17] were presented to perform clustering, which are extensively used in recommender systems [3]. Despite several efforts done by previous researchers, there are still challenges which need to be addressed. </a:t>
            </a:r>
          </a:p>
          <a:p>
            <a:pPr algn="just">
              <a:lnSpc>
                <a:spcPct val="150000"/>
              </a:lnSpc>
              <a:buFont typeface="Arial" panose="020B0604020202020204" pitchFamily="34" charset="0"/>
              <a:buChar char="•"/>
            </a:pPr>
            <a:r>
              <a:rPr lang="en-US" sz="1800" dirty="0"/>
              <a:t>Most of the widely used datasets are generated from developed countries. However, developing countries are facing several challenges on generating public datasets to be used in addressing this problem. The study conducted by </a:t>
            </a:r>
            <a:r>
              <a:rPr lang="en-US" sz="1800" dirty="0" err="1"/>
              <a:t>Mgala</a:t>
            </a:r>
            <a:r>
              <a:rPr lang="en-US" sz="1800" dirty="0"/>
              <a:t>, used the primary data collected from primary schools in Kenya, although the dataset is not publicly available [1]. </a:t>
            </a:r>
          </a:p>
          <a:p>
            <a:pPr algn="just">
              <a:lnSpc>
                <a:spcPct val="150000"/>
              </a:lnSpc>
              <a:buFont typeface="Arial" panose="020B0604020202020204" pitchFamily="34" charset="0"/>
              <a:buChar char="•"/>
            </a:pPr>
            <a:r>
              <a:rPr lang="en-US" sz="1800" dirty="0"/>
              <a:t>The limitation of public datasets from developing countries brought the need to develop more datasets from different geographical locations. However, cost and time must be acquired to accommodate the data collection process. Besides, to the knowledge of researchers, there are only few studies which have been conducted in developing countries. Thus, further research is needed to explore the value of machine learning algorithms in cubing dropout in the context of developing countries.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pPr>
            <a:r>
              <a:rPr lang="en-US" sz="2800" b="1" dirty="0"/>
              <a:t>Student Data Management Module</a:t>
            </a:r>
          </a:p>
          <a:p>
            <a:pPr algn="just">
              <a:lnSpc>
                <a:spcPct val="150000"/>
              </a:lnSpc>
            </a:pPr>
            <a:r>
              <a:rPr lang="en-US" sz="2800" b="1" dirty="0"/>
              <a:t>Analytics and Reporting Module</a:t>
            </a:r>
          </a:p>
          <a:p>
            <a:pPr algn="just">
              <a:lnSpc>
                <a:spcPct val="150000"/>
              </a:lnSpc>
            </a:pPr>
            <a:endParaRPr lang="en-US" sz="2800" b="1" dirty="0"/>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810491" y="238991"/>
            <a:ext cx="10058400" cy="1449388"/>
          </a:xfrm>
        </p:spPr>
        <p:txBody>
          <a:bodyPr>
            <a:normAutofit fontScale="90000"/>
          </a:bodyPr>
          <a:lstStyle/>
          <a:p>
            <a:r>
              <a:rPr lang="en-US" sz="3200" b="1" dirty="0"/>
              <a:t>Student Data Management Module</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323109" y="1049482"/>
            <a:ext cx="9863714" cy="5113049"/>
          </a:xfrm>
        </p:spPr>
        <p:txBody>
          <a:bodyPr>
            <a:normAutofit/>
          </a:bodyPr>
          <a:lstStyle/>
          <a:p>
            <a:pPr algn="just">
              <a:lnSpc>
                <a:spcPct val="150000"/>
              </a:lnSpc>
              <a:buFont typeface="Arial" panose="020B0604020202020204" pitchFamily="34" charset="0"/>
              <a:buChar char="•"/>
            </a:pPr>
            <a:r>
              <a:rPr lang="en-US" sz="1800" b="1" dirty="0"/>
              <a:t>Student Profiles</a:t>
            </a:r>
            <a:r>
              <a:rPr lang="en-US" sz="1800" dirty="0"/>
              <a:t>: Maintain comprehensive profiles for each student, including demographics, academic history, attendance records, and behavioral data.</a:t>
            </a:r>
          </a:p>
          <a:p>
            <a:pPr algn="just">
              <a:lnSpc>
                <a:spcPct val="150000"/>
              </a:lnSpc>
              <a:buFont typeface="Arial" panose="020B0604020202020204" pitchFamily="34" charset="0"/>
              <a:buChar char="•"/>
            </a:pPr>
            <a:r>
              <a:rPr lang="en-US" sz="1800" b="1" dirty="0"/>
              <a:t>Data Integration</a:t>
            </a:r>
            <a:r>
              <a:rPr lang="en-US" sz="1800" dirty="0"/>
              <a:t>: Integrate data from various sources (e.g., learning management systems, attendance systems) to provide a holistic view of student performance.</a:t>
            </a:r>
          </a:p>
          <a:p>
            <a:pPr algn="just">
              <a:lnSpc>
                <a:spcPct val="150000"/>
              </a:lnSpc>
              <a:buFont typeface="Arial" panose="020B0604020202020204" pitchFamily="34" charset="0"/>
              <a:buChar char="•"/>
            </a:pPr>
            <a:r>
              <a:rPr lang="en-US" sz="1800" b="1" dirty="0"/>
              <a:t>Privacy Controls</a:t>
            </a:r>
            <a:r>
              <a:rPr lang="en-US" sz="1800" dirty="0"/>
              <a:t>: Implement robust data privacy measures to protect sensitive student information in compliance with regulations like FERPA.</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654628" y="126206"/>
            <a:ext cx="10058400" cy="1449388"/>
          </a:xfrm>
        </p:spPr>
        <p:txBody>
          <a:bodyPr>
            <a:normAutofit fontScale="90000"/>
          </a:bodyPr>
          <a:lstStyle/>
          <a:p>
            <a:r>
              <a:rPr lang="en-US" sz="3200" b="1" dirty="0"/>
              <a:t>Analytics and Reporting Module</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021052" y="976744"/>
            <a:ext cx="10346603" cy="5372677"/>
          </a:xfrm>
        </p:spPr>
        <p:txBody>
          <a:bodyPr>
            <a:normAutofit/>
          </a:bodyPr>
          <a:lstStyle/>
          <a:p>
            <a:pPr algn="just">
              <a:lnSpc>
                <a:spcPct val="150000"/>
              </a:lnSpc>
              <a:buFont typeface="Arial" panose="020B0604020202020204" pitchFamily="34" charset="0"/>
              <a:buChar char="•"/>
            </a:pPr>
            <a:r>
              <a:rPr lang="en-US" sz="1800" b="1" dirty="0"/>
              <a:t>Predictive Analytics</a:t>
            </a:r>
            <a:r>
              <a:rPr lang="en-US" sz="1800" dirty="0"/>
              <a:t>: Utilize algorithms to analyze historical data and identify at-risk students based on trends in attendance, grades, and engagement.</a:t>
            </a:r>
          </a:p>
          <a:p>
            <a:pPr algn="just">
              <a:lnSpc>
                <a:spcPct val="150000"/>
              </a:lnSpc>
              <a:buFont typeface="Arial" panose="020B0604020202020204" pitchFamily="34" charset="0"/>
              <a:buChar char="•"/>
            </a:pPr>
            <a:r>
              <a:rPr lang="en-US" sz="1800" b="1" dirty="0"/>
              <a:t>Customizable Dashboards</a:t>
            </a:r>
            <a:r>
              <a:rPr lang="en-US" sz="1800" dirty="0"/>
              <a:t>: Provide dashboards for educators and administrators to visualize key metrics and insights about student performance and dropout risk.</a:t>
            </a:r>
          </a:p>
          <a:p>
            <a:pPr algn="just">
              <a:lnSpc>
                <a:spcPct val="150000"/>
              </a:lnSpc>
              <a:buFont typeface="Arial" panose="020B0604020202020204" pitchFamily="34" charset="0"/>
              <a:buChar char="•"/>
            </a:pPr>
            <a:r>
              <a:rPr lang="en-US" sz="1800" b="1" dirty="0"/>
              <a:t>Automated Reporting</a:t>
            </a:r>
            <a:r>
              <a:rPr lang="en-US" sz="1800" dirty="0"/>
              <a:t>: Generate reports that summarize findings and suggest interventions based on data analysis.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924791" y="214024"/>
            <a:ext cx="10058400" cy="1449388"/>
          </a:xfrm>
        </p:spPr>
        <p:txBody>
          <a:bodyPr>
            <a:normAutofit fontScale="90000"/>
          </a:bodyPr>
          <a:lstStyle/>
          <a:p>
            <a:r>
              <a:rPr lang="en-US" sz="3200" b="1" dirty="0"/>
              <a:t>Intervention Management Module</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050059" y="1035195"/>
            <a:ext cx="10217150" cy="5511800"/>
          </a:xfrm>
        </p:spPr>
        <p:txBody>
          <a:bodyPr>
            <a:normAutofit/>
          </a:bodyPr>
          <a:lstStyle/>
          <a:p>
            <a:pPr algn="just">
              <a:lnSpc>
                <a:spcPct val="150000"/>
              </a:lnSpc>
              <a:buFont typeface="Arial" panose="020B0604020202020204" pitchFamily="34" charset="0"/>
              <a:buChar char="•"/>
            </a:pPr>
            <a:r>
              <a:rPr lang="en-US" sz="1800" b="1" dirty="0"/>
              <a:t>Intervention Tracking</a:t>
            </a:r>
            <a:r>
              <a:rPr lang="en-US" sz="1800" dirty="0"/>
              <a:t>: Monitor and document the effectiveness of interventions (e.g., tutoring, counseling) for at-risk students.</a:t>
            </a:r>
          </a:p>
          <a:p>
            <a:pPr algn="just">
              <a:lnSpc>
                <a:spcPct val="150000"/>
              </a:lnSpc>
              <a:buFont typeface="Arial" panose="020B0604020202020204" pitchFamily="34" charset="0"/>
              <a:buChar char="•"/>
            </a:pPr>
            <a:r>
              <a:rPr lang="en-US" sz="1800" b="1" dirty="0"/>
              <a:t>Action Plans</a:t>
            </a:r>
            <a:r>
              <a:rPr lang="en-US" sz="1800" dirty="0"/>
              <a:t>: Create customized action plans for individual students, outlining specific steps and resources to support their needs.</a:t>
            </a:r>
          </a:p>
          <a:p>
            <a:pPr algn="just">
              <a:lnSpc>
                <a:spcPct val="150000"/>
              </a:lnSpc>
              <a:buFont typeface="Arial" panose="020B0604020202020204" pitchFamily="34" charset="0"/>
              <a:buChar char="•"/>
            </a:pPr>
            <a:r>
              <a:rPr lang="en-US" sz="1800" b="1" dirty="0"/>
              <a:t>Feedback Loop</a:t>
            </a:r>
            <a:r>
              <a:rPr lang="en-US" sz="1800" dirty="0"/>
              <a:t>: Collect feedback from students and educators on the effectiveness of interventions to continuously improve strategies.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716973" y="225280"/>
            <a:ext cx="10058400" cy="1449388"/>
          </a:xfrm>
        </p:spPr>
        <p:txBody>
          <a:bodyPr>
            <a:normAutofit fontScale="90000"/>
          </a:bodyPr>
          <a:lstStyle/>
          <a:p>
            <a:r>
              <a:rPr lang="en-US" sz="3200" b="1" dirty="0"/>
              <a:t>Engagement and Communication Module</a:t>
            </a:r>
            <a:br>
              <a:rPr lang="en-US" sz="32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091046" y="949974"/>
            <a:ext cx="10185400" cy="4865687"/>
          </a:xfrm>
        </p:spPr>
        <p:txBody>
          <a:bodyPr>
            <a:normAutofit/>
          </a:bodyPr>
          <a:lstStyle/>
          <a:p>
            <a:pPr algn="just">
              <a:lnSpc>
                <a:spcPct val="150000"/>
              </a:lnSpc>
              <a:buFont typeface="Arial" panose="020B0604020202020204" pitchFamily="34" charset="0"/>
              <a:buChar char="•"/>
            </a:pPr>
            <a:r>
              <a:rPr lang="en-US" sz="1800" b="1" dirty="0"/>
              <a:t>Parent and Guardian Portal</a:t>
            </a:r>
            <a:r>
              <a:rPr lang="en-US" sz="1800" dirty="0"/>
              <a:t>: Enable parents to access their child's academic progress, attendance records, and school communications, fostering family engagement.</a:t>
            </a:r>
          </a:p>
          <a:p>
            <a:pPr algn="just">
              <a:lnSpc>
                <a:spcPct val="150000"/>
              </a:lnSpc>
              <a:buFont typeface="Arial" panose="020B0604020202020204" pitchFamily="34" charset="0"/>
              <a:buChar char="•"/>
            </a:pPr>
            <a:r>
              <a:rPr lang="en-US" sz="1800" b="1" dirty="0"/>
              <a:t>Teacher-Student Communication</a:t>
            </a:r>
            <a:r>
              <a:rPr lang="en-US" sz="1800" dirty="0"/>
              <a:t>: Provide tools for direct communication between teachers and students, including messaging, notifications, and reminders for assignments or important dates.</a:t>
            </a:r>
          </a:p>
          <a:p>
            <a:pPr algn="just">
              <a:lnSpc>
                <a:spcPct val="150000"/>
              </a:lnSpc>
              <a:buFont typeface="Arial" panose="020B0604020202020204" pitchFamily="34" charset="0"/>
              <a:buChar char="•"/>
            </a:pPr>
            <a:r>
              <a:rPr lang="en-US" sz="1800" b="1" dirty="0"/>
              <a:t>Community Forums</a:t>
            </a:r>
            <a:r>
              <a:rPr lang="en-US" sz="1800" dirty="0"/>
              <a:t>: Facilitate peer support through forums or discussion boards where students can connect and share experiences.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810490"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810490" y="1067378"/>
            <a:ext cx="9590088" cy="4491038"/>
          </a:xfrm>
        </p:spPr>
        <p:txBody>
          <a:bodyPr/>
          <a:lstStyle/>
          <a:p>
            <a:pPr algn="just">
              <a:lnSpc>
                <a:spcPct val="150000"/>
              </a:lnSpc>
              <a:buFont typeface="Arial" panose="020B0604020202020204" pitchFamily="34" charset="0"/>
              <a:buChar char="•"/>
            </a:pPr>
            <a:r>
              <a:rPr lang="en-US" sz="1800" dirty="0">
                <a:ea typeface="Microsoft JhengHei" panose="020B0604030504040204" pitchFamily="34" charset="-12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ea typeface="Microsoft JhengHei" panose="020B0604030504040204" pitchFamily="34" charset="-12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ea typeface="Microsoft JhengHei" panose="020B0604030504040204" pitchFamily="34" charset="-12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644236" y="-3714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205345" y="942832"/>
            <a:ext cx="9161463" cy="4232275"/>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342900" y="-346075"/>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066800" y="952933"/>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768928" y="-305090"/>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623454" y="992981"/>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904009" y="-304511"/>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229591" y="677286"/>
            <a:ext cx="10058400" cy="4022725"/>
          </a:xfrm>
        </p:spPr>
        <p:txBody>
          <a:bodyPr/>
          <a:lstStyle/>
          <a:p>
            <a:pPr algn="just">
              <a:lnSpc>
                <a:spcPct val="150000"/>
              </a:lnSpc>
              <a:buFont typeface="Arial" panose="020B0604020202020204" pitchFamily="34" charset="0"/>
              <a:buChar char="•"/>
            </a:pPr>
            <a:endParaRPr lang="en-US" sz="2000" dirty="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945573" y="-231631"/>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485900" y="1217757"/>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550718" y="-246063"/>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98318" y="664008"/>
            <a:ext cx="11395363" cy="6193992"/>
          </a:xfrm>
        </p:spPr>
        <p:txBody>
          <a:bodyPr>
            <a:noAutofit/>
          </a:bodyPr>
          <a:lstStyle/>
          <a:p>
            <a:pPr algn="just">
              <a:lnSpc>
                <a:spcPct val="150000"/>
              </a:lnSpc>
              <a:buFont typeface="Arial" panose="020B0604020202020204" pitchFamily="34" charset="0"/>
              <a:buChar char="•"/>
            </a:pPr>
            <a:r>
              <a:rPr lang="en-US" sz="1800" dirty="0"/>
              <a:t>Although a number of literatures have shown the feasibility of explaining student dropout, few works have actually attempted to predict student dropout. In this study, we use machine learning techniques that are able to automatically identify features that are relevant. </a:t>
            </a:r>
          </a:p>
          <a:p>
            <a:pPr algn="just">
              <a:lnSpc>
                <a:spcPct val="150000"/>
              </a:lnSpc>
              <a:buFont typeface="Arial" panose="020B0604020202020204" pitchFamily="34" charset="0"/>
              <a:buChar char="•"/>
            </a:pPr>
            <a:r>
              <a:rPr lang="en-US" sz="1800" dirty="0"/>
              <a:t>With the right model, it was possible to predict students’ dropout as well as explain the variables that are likely to be useful in the prediction. We achieved this by employing the ensemble classifier that tends to do better than a single individual classifier. This classifier which was produced by soft combining the tuned LR2 and MLP2 achieved better results followed by the tuned LR2. </a:t>
            </a:r>
          </a:p>
          <a:p>
            <a:pPr algn="just">
              <a:lnSpc>
                <a:spcPct val="150000"/>
              </a:lnSpc>
              <a:buFont typeface="Arial" panose="020B0604020202020204" pitchFamily="34" charset="0"/>
              <a:buChar char="•"/>
            </a:pPr>
            <a:r>
              <a:rPr lang="en-US" sz="1800" dirty="0"/>
              <a:t>The machine learning approach of combining multiple classifiers has been proposed for improving predictive performance [43], and generates better results [44]. Furthermore, we observed student gender as the leading feature which shows high contribution to the student dropout problem and hyper parameter tuning improves algorithm performance.</a:t>
            </a:r>
          </a:p>
          <a:p>
            <a:pPr algn="just">
              <a:lnSpc>
                <a:spcPct val="150000"/>
              </a:lnSpc>
              <a:buFont typeface="Arial" panose="020B0604020202020204" pitchFamily="34" charset="0"/>
              <a:buChar char="•"/>
            </a:pPr>
            <a:r>
              <a:rPr lang="en-US" sz="1800" dirty="0"/>
              <a:t> Compared to the results presented by [2] as described in Table 5, J48 showed better results on proposing student advising model for enhancing students’ academic performance and decreasing dropout.</a:t>
            </a:r>
            <a:endParaRPr lang="en-IN" sz="1800" dirty="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70</TotalTime>
  <Words>2814</Words>
  <Application>Microsoft Office PowerPoint</Application>
  <PresentationFormat>Widescreen</PresentationFormat>
  <Paragraphs>93</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Microsoft JhengHei</vt:lpstr>
      <vt:lpstr>Arial</vt:lpstr>
      <vt:lpstr>Bookman Old Style</vt:lpstr>
      <vt:lpstr>Rockwell</vt:lpstr>
      <vt:lpstr>Times New Roman</vt:lpstr>
      <vt:lpstr>Damask</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Student Data Management Module  </vt:lpstr>
      <vt:lpstr>Analytics and Reporting Module  </vt:lpstr>
      <vt:lpstr>Intervention Management Module  </vt:lpstr>
      <vt:lpstr>Engagement and Communication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65</cp:revision>
  <dcterms:created xsi:type="dcterms:W3CDTF">2024-08-14T12:13:16Z</dcterms:created>
  <dcterms:modified xsi:type="dcterms:W3CDTF">2024-11-03T14:08:53Z</dcterms:modified>
</cp:coreProperties>
</file>