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8" r:id="rId4"/>
    <p:sldId id="277" r:id="rId5"/>
    <p:sldId id="279"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03-11-2024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81401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03-11-2024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08013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03-11-2024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73882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26088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03-11-2024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83341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03-11-2024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99944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03-11-2024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1892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01007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50630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16850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879132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571880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267969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03-11-2024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300236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03-11-2024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946228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03-11-2024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451148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03-11-2024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10850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A23C765A-790E-4DDD-B720-A3DC44661A02}" type="datetimeFigureOut">
              <a:rPr lang="en-IN" smtClean="0"/>
              <a:t>03-11-2024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088697970"/>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712335" y="2474893"/>
            <a:ext cx="8767329" cy="954107"/>
          </a:xfrm>
          <a:prstGeom prst="rect">
            <a:avLst/>
          </a:prstGeom>
          <a:noFill/>
        </p:spPr>
        <p:txBody>
          <a:bodyPr wrap="square">
            <a:spAutoFit/>
          </a:bodyPr>
          <a:lstStyle/>
          <a:p>
            <a:pPr algn="ctr"/>
            <a:r>
              <a:rPr lang="en-US" sz="2800" dirty="0"/>
              <a:t>Implementation of the Alumni Association platform for the University/Institute</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304511"/>
            <a:ext cx="10058400" cy="1449388"/>
          </a:xfrm>
        </p:spPr>
        <p:txBody>
          <a:bodyPr>
            <a:normAutofit/>
          </a:bodyPr>
          <a:lstStyle/>
          <a:p>
            <a:r>
              <a:rPr lang="en-US" sz="4000" b="1" dirty="0"/>
              <a:t>Abstract</a:t>
            </a:r>
            <a:endParaRPr lang="en-IN" sz="4000"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249382" y="895495"/>
            <a:ext cx="11253355" cy="5701867"/>
          </a:xfrm>
        </p:spPr>
        <p:txBody>
          <a:bodyPr>
            <a:noAutofit/>
          </a:bodyPr>
          <a:lstStyle/>
          <a:p>
            <a:pPr algn="just">
              <a:lnSpc>
                <a:spcPct val="150000"/>
              </a:lnSpc>
              <a:buFont typeface="Arial" panose="020B0604020202020204" pitchFamily="34" charset="0"/>
              <a:buChar char="•"/>
            </a:pPr>
            <a:r>
              <a:rPr lang="en-US" sz="1800" dirty="0"/>
              <a:t>Background: Alumni associations play a pivotal role in fostering lifelong connections between graduates and their alma mater, facilitating networking, mentorship, and philanthropic support. However, many alumni associations face challenges in maintaining engagement, facilitating donations, and providing valuable services such as job networking and tracking alumni success stories. </a:t>
            </a:r>
          </a:p>
          <a:p>
            <a:pPr algn="just">
              <a:lnSpc>
                <a:spcPct val="150000"/>
              </a:lnSpc>
              <a:buFont typeface="Arial" panose="020B0604020202020204" pitchFamily="34" charset="0"/>
              <a:buChar char="•"/>
            </a:pPr>
            <a:r>
              <a:rPr lang="en-US" sz="1800" dirty="0"/>
              <a:t>A comprehensive Alumni Association platform for a University/Institute, encompassing both web and mobile applications, aims to address these challenges effectively. Detailed Description: The proposed Alumni Association platform for the Government Engineering College will feature robust functionalities accessible through both web and mobile application.</a:t>
            </a:r>
          </a:p>
          <a:p>
            <a:pPr algn="just">
              <a:lnSpc>
                <a:spcPct val="150000"/>
              </a:lnSpc>
              <a:buFont typeface="Arial" panose="020B0604020202020204" pitchFamily="34" charset="0"/>
              <a:buChar char="•"/>
            </a:pPr>
            <a:r>
              <a:rPr lang="en-US" sz="1800" dirty="0"/>
              <a:t>Alumni Registration: User-friendly registration processes on both web and mobile platforms, allowing alumni to join the association, update their profiles, and stay connected with peers and the institution. Donation Portal: Secure mechanisms on both platforms for alumni to contribute donations easily and support various initiatives and projects undertaken by the college, fostering a culture of philanthropy. </a:t>
            </a: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2B8DEB-3DCA-E0A7-DB0C-8D6C26A4F808}"/>
              </a:ext>
            </a:extLst>
          </p:cNvPr>
          <p:cNvSpPr>
            <a:spLocks noGrp="1"/>
          </p:cNvSpPr>
          <p:nvPr>
            <p:ph idx="4294967295"/>
          </p:nvPr>
        </p:nvSpPr>
        <p:spPr>
          <a:xfrm>
            <a:off x="602673" y="433244"/>
            <a:ext cx="10443585" cy="5146674"/>
          </a:xfrm>
        </p:spPr>
        <p:txBody>
          <a:bodyPr>
            <a:normAutofit lnSpcReduction="10000"/>
          </a:bodyPr>
          <a:lstStyle/>
          <a:p>
            <a:pPr algn="just">
              <a:lnSpc>
                <a:spcPct val="150000"/>
              </a:lnSpc>
            </a:pPr>
            <a:r>
              <a:rPr lang="en-US" sz="1800" dirty="0"/>
              <a:t>Networking Hub: Dedicated sections on both platforms to connect alumni based on shared interests, professions, and geographic locations, facilitating professional networking, mentorship, and collaboration opportunities. </a:t>
            </a:r>
          </a:p>
          <a:p>
            <a:pPr algn="just">
              <a:lnSpc>
                <a:spcPct val="150000"/>
              </a:lnSpc>
            </a:pPr>
            <a:r>
              <a:rPr lang="en-US" sz="1800" dirty="0"/>
              <a:t>Job Portal: Integrated job search and posting features accessible via web and mobile apps, enabling alumni to explore career opportunities, post job openings, and connect with potential employers within the alumni network. </a:t>
            </a:r>
          </a:p>
          <a:p>
            <a:pPr algn="just">
              <a:lnSpc>
                <a:spcPct val="150000"/>
              </a:lnSpc>
            </a:pPr>
            <a:r>
              <a:rPr lang="en-US" sz="1800" dirty="0"/>
              <a:t>Alumni Directory: Search functionalities available on both platforms to find alumni based on different criteria such as graduation year, field of study, industry, location, etc., promoting networking and community building.</a:t>
            </a:r>
          </a:p>
          <a:p>
            <a:pPr algn="just">
              <a:lnSpc>
                <a:spcPct val="150000"/>
              </a:lnSpc>
            </a:pPr>
            <a:r>
              <a:rPr lang="en-US" sz="1800" dirty="0"/>
              <a:t> Success Story Tracking: Features on both web and mobile apps to showcase and track alumni achievements, success stories, and notable contributions to society, inspiring current students and fostering pride among alumni.</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832075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6095D1-3BD7-24AD-655F-404D4C0717C1}"/>
              </a:ext>
            </a:extLst>
          </p:cNvPr>
          <p:cNvSpPr>
            <a:spLocks noGrp="1"/>
          </p:cNvSpPr>
          <p:nvPr>
            <p:ph idx="4294967295"/>
          </p:nvPr>
        </p:nvSpPr>
        <p:spPr>
          <a:xfrm>
            <a:off x="327603" y="422852"/>
            <a:ext cx="11029662" cy="6435148"/>
          </a:xfrm>
        </p:spPr>
        <p:txBody>
          <a:bodyPr>
            <a:noAutofit/>
          </a:bodyPr>
          <a:lstStyle/>
          <a:p>
            <a:pPr algn="just">
              <a:lnSpc>
                <a:spcPct val="150000"/>
              </a:lnSpc>
            </a:pPr>
            <a:r>
              <a:rPr lang="en-US" sz="1800" dirty="0"/>
              <a:t>Events and Reunions: Announcements, registrations, and management tools available on both platforms for organizing alumni events, reunions, workshops, and professional development sessions to maintain engagement and connection. Feedback and Surveys: Channels on both web and mobile apps for alumni to provide feedback on their experiences, suggest improvements, and participate in surveys to help shape future initiatives of the association.</a:t>
            </a:r>
          </a:p>
          <a:p>
            <a:pPr algn="just">
              <a:lnSpc>
                <a:spcPct val="150000"/>
              </a:lnSpc>
            </a:pPr>
            <a:r>
              <a:rPr lang="en-US" sz="1800" dirty="0"/>
              <a:t> The platform will prioritize user experience, security, and scalability across both web and mobile applications to cater to the diverse needs of the Government Engineering College's alumni community. Expected Solution: Implementation of the Alumni Association platform for the Government Engineering College, comprising both web and mobile applications, is expected to achieve several positive outcome.</a:t>
            </a:r>
          </a:p>
          <a:p>
            <a:pPr algn="just">
              <a:lnSpc>
                <a:spcPct val="150000"/>
              </a:lnSpc>
            </a:pPr>
            <a:r>
              <a:rPr lang="en-US" sz="1800" dirty="0"/>
              <a:t> Enhanced Alumni Engagement: Seamless access to networking, career opportunities, and alumni events through web and mobile apps will strengthen connections among alumni, fostering a vibrant and active community. Increased Philanthropic Support: Convenient donation processes accessible via both platforms will encourage alumni to contribute towards the college's growth and development initiatives.</a:t>
            </a:r>
          </a:p>
        </p:txBody>
      </p:sp>
    </p:spTree>
    <p:extLst>
      <p:ext uri="{BB962C8B-B14F-4D97-AF65-F5344CB8AC3E}">
        <p14:creationId xmlns:p14="http://schemas.microsoft.com/office/powerpoint/2010/main" val="14194743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8D980A-EF5D-5634-972D-A7C7E5B2CCA6}"/>
              </a:ext>
            </a:extLst>
          </p:cNvPr>
          <p:cNvSpPr>
            <a:spLocks noGrp="1"/>
          </p:cNvSpPr>
          <p:nvPr>
            <p:ph idx="4294967295"/>
          </p:nvPr>
        </p:nvSpPr>
        <p:spPr>
          <a:xfrm>
            <a:off x="829179" y="599498"/>
            <a:ext cx="10388168" cy="5364884"/>
          </a:xfrm>
        </p:spPr>
        <p:txBody>
          <a:bodyPr>
            <a:normAutofit fontScale="92500" lnSpcReduction="20000"/>
          </a:bodyPr>
          <a:lstStyle/>
          <a:p>
            <a:pPr algn="just">
              <a:lnSpc>
                <a:spcPct val="150000"/>
              </a:lnSpc>
            </a:pPr>
            <a:r>
              <a:rPr lang="en-US" sz="1800" dirty="0"/>
              <a:t> </a:t>
            </a:r>
            <a:r>
              <a:rPr lang="en-US" sz="1900" dirty="0"/>
              <a:t>Career Advancement: Access to job postings, mentorship opportunities, and professional networking on mobile devices will support alumni in their career growth and advancement. Knowledge Sharing: Exchange of knowledge, experiences, and best practices facilitated through both web and mobile apps will enrich professional development and lifelong learning initiatives.</a:t>
            </a:r>
            <a:endParaRPr lang="en-IN" sz="1900" b="1" dirty="0"/>
          </a:p>
          <a:p>
            <a:pPr algn="just">
              <a:lnSpc>
                <a:spcPct val="150000"/>
              </a:lnSpc>
            </a:pPr>
            <a:r>
              <a:rPr lang="en-US" sz="1900" dirty="0"/>
              <a:t>Knowledge Sharing: Exchange of knowledge, experiences, and best practices facilitated through both web and mobile apps will enrich professional development and lifelong learning initiatives. </a:t>
            </a:r>
          </a:p>
          <a:p>
            <a:pPr algn="just">
              <a:lnSpc>
                <a:spcPct val="150000"/>
              </a:lnSpc>
            </a:pPr>
            <a:r>
              <a:rPr lang="en-US" sz="1900" dirty="0"/>
              <a:t>Pride and Recognition: Highlighting alumni achievements and success stories on both platforms will instill pride in the alma mater and inspire current students to excel in their academic and professional pursuits. </a:t>
            </a:r>
          </a:p>
          <a:p>
            <a:pPr algn="just">
              <a:lnSpc>
                <a:spcPct val="150000"/>
              </a:lnSpc>
            </a:pPr>
            <a:r>
              <a:rPr lang="en-US" sz="1900" dirty="0"/>
              <a:t>Community Building: Interactive features available on both web and mobile apps will nurture a sense of belonging and camaraderie among alumni, strengthening their bond with the institution. </a:t>
            </a:r>
          </a:p>
          <a:p>
            <a:pPr algn="just">
              <a:lnSpc>
                <a:spcPct val="150000"/>
              </a:lnSpc>
            </a:pPr>
            <a:r>
              <a:rPr lang="en-US" sz="1900" dirty="0"/>
              <a:t>In summary, the Alumni Association platform for the University/Institute, integrated with both web and mobile applications, aims to create a dynamic and supportive ecosystem where alumni can connect, contribute, and thrive, thereby enriching the overall educational experience and legacy of the institution</a:t>
            </a:r>
            <a:endParaRPr lang="en-IN" sz="1900" dirty="0"/>
          </a:p>
        </p:txBody>
      </p:sp>
    </p:spTree>
    <p:extLst>
      <p:ext uri="{BB962C8B-B14F-4D97-AF65-F5344CB8AC3E}">
        <p14:creationId xmlns:p14="http://schemas.microsoft.com/office/powerpoint/2010/main" val="2144896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238991" y="-283730"/>
            <a:ext cx="10058400" cy="1449388"/>
          </a:xfrm>
        </p:spPr>
        <p:txBody>
          <a:bodyPr>
            <a:normAutofit/>
          </a:bodyPr>
          <a:lstStyle/>
          <a:p>
            <a:r>
              <a:rPr lang="en-US" sz="4000" dirty="0"/>
              <a:t>Objective</a:t>
            </a:r>
            <a:endParaRPr lang="en-IN" sz="4000"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342900" y="1014413"/>
            <a:ext cx="11201400" cy="5407169"/>
          </a:xfrm>
        </p:spPr>
        <p:txBody>
          <a:bodyPr>
            <a:noAutofit/>
          </a:bodyPr>
          <a:lstStyle/>
          <a:p>
            <a:pPr algn="just">
              <a:lnSpc>
                <a:spcPct val="150000"/>
              </a:lnSpc>
              <a:buFont typeface="Arial" panose="020B0604020202020204" pitchFamily="34" charset="0"/>
              <a:buChar char="•"/>
            </a:pPr>
            <a:r>
              <a:rPr lang="en-US" sz="1800" dirty="0"/>
              <a:t>The specific objectives of the project were to: </a:t>
            </a:r>
            <a:r>
              <a:rPr lang="en-US" sz="1800" dirty="0" err="1"/>
              <a:t>i</a:t>
            </a:r>
            <a:r>
              <a:rPr lang="en-US" sz="1800" dirty="0"/>
              <a:t>. support networking and create a sustainable link between young graduates (alumni) and employers by establishing Alumni </a:t>
            </a:r>
            <a:r>
              <a:rPr lang="en-US" sz="1800" dirty="0" err="1"/>
              <a:t>Centres</a:t>
            </a:r>
            <a:r>
              <a:rPr lang="en-US" sz="1800" dirty="0"/>
              <a:t> and Platforms for Cooperation with the Professional Sector, ii. improve the study </a:t>
            </a:r>
            <a:r>
              <a:rPr lang="en-US" sz="1800" dirty="0" err="1"/>
              <a:t>programme</a:t>
            </a:r>
            <a:r>
              <a:rPr lang="en-US" sz="1800" dirty="0"/>
              <a:t> curricula at HEIs in the selected Asian universities by introducing (compulsory) internships, leading to more practical knowledge and better professional skills of the alumni, </a:t>
            </a:r>
          </a:p>
          <a:p>
            <a:pPr algn="just">
              <a:lnSpc>
                <a:spcPct val="150000"/>
              </a:lnSpc>
              <a:buFont typeface="Arial" panose="020B0604020202020204" pitchFamily="34" charset="0"/>
              <a:buChar char="•"/>
            </a:pPr>
            <a:r>
              <a:rPr lang="en-US" sz="1800" dirty="0"/>
              <a:t>iii. enhance soft skills of the students, and iv. introduce the use of guest lectures, from the professional sector, into study curricula, as they are an effective way to connect the private world with the academic (or to start up connections)</a:t>
            </a:r>
          </a:p>
          <a:p>
            <a:pPr algn="just">
              <a:lnSpc>
                <a:spcPct val="150000"/>
              </a:lnSpc>
              <a:buFont typeface="Arial" panose="020B0604020202020204" pitchFamily="34" charset="0"/>
              <a:buChar char="•"/>
            </a:pPr>
            <a:r>
              <a:rPr lang="en-US" sz="1800" dirty="0"/>
              <a:t> The main goal of this feasibility study is to present a set of examples of good practices with respect to university Alumni &amp; Career </a:t>
            </a:r>
            <a:r>
              <a:rPr lang="en-US" sz="1800" dirty="0" err="1"/>
              <a:t>Centres</a:t>
            </a:r>
            <a:r>
              <a:rPr lang="en-US" sz="1800" dirty="0"/>
              <a:t>: how to successfully implement internships to the study </a:t>
            </a:r>
            <a:r>
              <a:rPr lang="en-US" sz="1800" dirty="0" err="1"/>
              <a:t>programmes</a:t>
            </a:r>
            <a:r>
              <a:rPr lang="en-US" sz="1800" dirty="0"/>
              <a:t>, support the development of soft skills of students and organize Career Days and the guest lectures in order to encourage the cooperation of the academic sector with the professional sector. </a:t>
            </a:r>
            <a:endParaRPr lang="en-IN" sz="1800" dirty="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55864" y="-350838"/>
            <a:ext cx="10058400" cy="1449388"/>
          </a:xfrm>
        </p:spPr>
        <p:txBody>
          <a:bodyPr>
            <a:normAutofit/>
          </a:bodyPr>
          <a:lstStyle/>
          <a:p>
            <a:r>
              <a:rPr lang="en-US" sz="4000" dirty="0"/>
              <a:t>Existing System</a:t>
            </a:r>
            <a:endParaRPr lang="en-IN" sz="4000"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699223" y="856456"/>
            <a:ext cx="10408660" cy="5145087"/>
          </a:xfrm>
        </p:spPr>
        <p:txBody>
          <a:bodyPr>
            <a:normAutofit/>
          </a:bodyPr>
          <a:lstStyle/>
          <a:p>
            <a:pPr algn="just">
              <a:lnSpc>
                <a:spcPct val="150000"/>
              </a:lnSpc>
              <a:buFont typeface="Arial" panose="020B0604020202020204" pitchFamily="34" charset="0"/>
              <a:buChar char="•"/>
            </a:pPr>
            <a:r>
              <a:rPr lang="en-US" sz="1800" dirty="0"/>
              <a:t>Moreover, the previous study done within the Erasmus Mundus project “ASK Asia” (Agriculture, Skills, Knowledge in Asia: Competences and Employability of Erasmus Mundus Graduates in Agriculture on the Asian Professional Market) </a:t>
            </a:r>
            <a:r>
              <a:rPr lang="en-US" sz="1800" dirty="0" err="1"/>
              <a:t>analysed</a:t>
            </a:r>
            <a:r>
              <a:rPr lang="en-US" sz="1800" dirty="0"/>
              <a:t> how the Erasmus Mundus graduates in Agriculture and related Life Sciences perform on the professional job market in Asia, and identified specific competences and skills that provide these graduates with a comparative advantage in meeting the expectations of their employers following the education/training period. </a:t>
            </a:r>
          </a:p>
          <a:p>
            <a:pPr algn="just">
              <a:lnSpc>
                <a:spcPct val="150000"/>
              </a:lnSpc>
              <a:buFont typeface="Arial" panose="020B0604020202020204" pitchFamily="34" charset="0"/>
              <a:buChar char="•"/>
            </a:pPr>
            <a:r>
              <a:rPr lang="en-US" sz="1800" dirty="0"/>
              <a:t>The research implemented in six countries (Cambodia, China, Indonesia, Mongolia, Thailand and Vietnam) demonstrated that a major drive for Asian students to seek a mobility experience in Europe, is the fact that they want to obtain practical training and learn more soft skills.</a:t>
            </a:r>
          </a:p>
          <a:p>
            <a:pPr algn="just">
              <a:lnSpc>
                <a:spcPct val="150000"/>
              </a:lnSpc>
              <a:buFont typeface="Arial" panose="020B0604020202020204" pitchFamily="34" charset="0"/>
              <a:buChar char="•"/>
            </a:pPr>
            <a:r>
              <a:rPr lang="en-US" sz="1800" dirty="0"/>
              <a:t> The practical training (internships) and professional soft skills (e.g. presenting) are not properly included in curricula of the study </a:t>
            </a:r>
            <a:r>
              <a:rPr lang="en-US" sz="1800" dirty="0" err="1"/>
              <a:t>programme</a:t>
            </a:r>
            <a:r>
              <a:rPr lang="en-US" sz="1800" dirty="0"/>
              <a:t> at their home institution.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42081" y="-283729"/>
            <a:ext cx="10058400" cy="1449388"/>
          </a:xfrm>
        </p:spPr>
        <p:txBody>
          <a:bodyPr>
            <a:normAutofit/>
          </a:bodyPr>
          <a:lstStyle/>
          <a:p>
            <a:r>
              <a:rPr lang="en-US" sz="4000" dirty="0"/>
              <a:t>Disadvantage</a:t>
            </a:r>
            <a:endParaRPr lang="en-IN" sz="4000"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779318" y="1035195"/>
            <a:ext cx="10342563" cy="4960937"/>
          </a:xfrm>
        </p:spPr>
        <p:txBody>
          <a:bodyPr>
            <a:normAutofit/>
          </a:bodyPr>
          <a:lstStyle/>
          <a:p>
            <a:pPr algn="just">
              <a:lnSpc>
                <a:spcPct val="150000"/>
              </a:lnSpc>
              <a:buFont typeface="Arial" panose="020B0604020202020204" pitchFamily="34" charset="0"/>
              <a:buChar char="•"/>
            </a:pPr>
            <a:r>
              <a:rPr lang="en-US" sz="1800" b="1" dirty="0"/>
              <a:t>Financial Burden:</a:t>
            </a:r>
            <a:r>
              <a:rPr lang="en-US" sz="1800" dirty="0"/>
              <a:t> Developing, launching, and maintaining the platform can incur significant costs, including software development, hosting, maintenance, and updates.</a:t>
            </a:r>
          </a:p>
          <a:p>
            <a:pPr algn="just">
              <a:lnSpc>
                <a:spcPct val="150000"/>
              </a:lnSpc>
              <a:buFont typeface="Arial" panose="020B0604020202020204" pitchFamily="34" charset="0"/>
              <a:buChar char="•"/>
            </a:pPr>
            <a:r>
              <a:rPr lang="en-US" sz="1800" b="1" dirty="0"/>
              <a:t>Integration Issues:</a:t>
            </a:r>
            <a:r>
              <a:rPr lang="en-US" sz="1800" dirty="0"/>
              <a:t> Integrating the alumni platform with existing systems (like student databases, CRM systems, etc.) can be complex and may lead to data inconsistency or loss.</a:t>
            </a:r>
          </a:p>
          <a:p>
            <a:pPr algn="just">
              <a:lnSpc>
                <a:spcPct val="150000"/>
              </a:lnSpc>
              <a:buFont typeface="Arial" panose="020B0604020202020204" pitchFamily="34" charset="0"/>
              <a:buChar char="•"/>
            </a:pPr>
            <a:r>
              <a:rPr lang="en-US" sz="1800" b="1" dirty="0"/>
              <a:t>Sensitive Information:</a:t>
            </a:r>
            <a:r>
              <a:rPr lang="en-US" sz="1800" dirty="0"/>
              <a:t> Alumni platforms handle personal data, making them targets for cyberattacks. Institutions must ensure robust security measures to protect alumni information.</a:t>
            </a:r>
          </a:p>
          <a:p>
            <a:pPr algn="just">
              <a:lnSpc>
                <a:spcPct val="150000"/>
              </a:lnSpc>
              <a:buFont typeface="Arial" panose="020B0604020202020204" pitchFamily="34" charset="0"/>
              <a:buChar char="•"/>
            </a:pPr>
            <a:r>
              <a:rPr lang="en-US" sz="1800" b="1" dirty="0"/>
              <a:t>Inactive Users:</a:t>
            </a:r>
            <a:r>
              <a:rPr lang="en-US" sz="1800" dirty="0"/>
              <a:t> Many alumni may not engage with the platform, leading to underutilization. This can result from lack of awareness, interest, or perceived value.</a:t>
            </a:r>
          </a:p>
          <a:p>
            <a:pPr algn="just">
              <a:lnSpc>
                <a:spcPct val="150000"/>
              </a:lnSpc>
              <a:buFont typeface="Arial" panose="020B0604020202020204" pitchFamily="34" charset="0"/>
              <a:buChar char="•"/>
            </a:pPr>
            <a:r>
              <a:rPr lang="en-US" sz="1800" b="1" dirty="0"/>
              <a:t>Cultural Barriers:</a:t>
            </a:r>
            <a:r>
              <a:rPr lang="en-US" sz="1800" dirty="0"/>
              <a:t> Alumni and staff may resist using new technology, preferring traditional forms of communication and engagement.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31173" y="-300038"/>
            <a:ext cx="10058400" cy="1449388"/>
          </a:xfrm>
        </p:spPr>
        <p:txBody>
          <a:bodyPr>
            <a:normAutofit/>
          </a:bodyPr>
          <a:lstStyle/>
          <a:p>
            <a:r>
              <a:rPr lang="en-US" sz="4000" b="1" dirty="0"/>
              <a:t>PROPOSED SYSTEM :</a:t>
            </a:r>
            <a:endParaRPr lang="en-IN" sz="4000"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298864" y="960149"/>
            <a:ext cx="8905010" cy="4937702"/>
          </a:xfrm>
        </p:spPr>
        <p:txBody>
          <a:bodyPr>
            <a:noAutofit/>
          </a:bodyPr>
          <a:lstStyle/>
          <a:p>
            <a:pPr algn="just">
              <a:lnSpc>
                <a:spcPct val="150000"/>
              </a:lnSpc>
              <a:buFont typeface="Arial" panose="020B0604020202020204" pitchFamily="34" charset="0"/>
              <a:buChar char="•"/>
            </a:pPr>
            <a:r>
              <a:rPr lang="en-US" sz="1800" dirty="0"/>
              <a:t>The architecture of proposed system of this study has two complementary parts in terms of its physical design as illustrated in Figure (1)</a:t>
            </a:r>
          </a:p>
          <a:p>
            <a:pPr algn="just">
              <a:lnSpc>
                <a:spcPct val="150000"/>
              </a:lnSpc>
              <a:buFont typeface="Arial" panose="020B0604020202020204" pitchFamily="34" charset="0"/>
              <a:buChar char="•"/>
            </a:pPr>
            <a:r>
              <a:rPr lang="en-US" sz="1800" dirty="0"/>
              <a:t>. The first part contains the students portal system, which includes the possibility of online contact with academic staff and student affair unit within the college.</a:t>
            </a:r>
          </a:p>
          <a:p>
            <a:pPr algn="just">
              <a:lnSpc>
                <a:spcPct val="150000"/>
              </a:lnSpc>
              <a:buFont typeface="Arial" panose="020B0604020202020204" pitchFamily="34" charset="0"/>
              <a:buChar char="•"/>
            </a:pPr>
            <a:r>
              <a:rPr lang="en-US" sz="1800" dirty="0"/>
              <a:t> The second part deals with engaging alumni in planning and decision-making processes as well as other important processes taking place in the college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24691" y="-366857"/>
            <a:ext cx="10058400" cy="1449388"/>
          </a:xfrm>
        </p:spPr>
        <p:txBody>
          <a:bodyPr>
            <a:normAutofit/>
          </a:bodyPr>
          <a:lstStyle/>
          <a:p>
            <a:r>
              <a:rPr lang="en-US" sz="4000" dirty="0"/>
              <a:t>Advantage</a:t>
            </a:r>
            <a:endParaRPr lang="en-IN" sz="4000"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850106" y="912812"/>
            <a:ext cx="10948987" cy="5032375"/>
          </a:xfrm>
        </p:spPr>
        <p:txBody>
          <a:bodyPr>
            <a:normAutofit/>
          </a:bodyPr>
          <a:lstStyle/>
          <a:p>
            <a:pPr algn="just">
              <a:lnSpc>
                <a:spcPct val="150000"/>
              </a:lnSpc>
              <a:buFont typeface="Arial" panose="020B0604020202020204" pitchFamily="34" charset="0"/>
              <a:buChar char="•"/>
            </a:pPr>
            <a:r>
              <a:rPr lang="en-US" sz="1800" b="1" dirty="0"/>
              <a:t>Building Connections:</a:t>
            </a:r>
            <a:r>
              <a:rPr lang="en-US" sz="1800" dirty="0"/>
              <a:t> Alumni platforms facilitate networking among graduates, current students, and faculty, allowing users to connect based on shared interests, professions, or geographic locations.</a:t>
            </a:r>
          </a:p>
          <a:p>
            <a:pPr algn="just">
              <a:lnSpc>
                <a:spcPct val="150000"/>
              </a:lnSpc>
              <a:buFont typeface="Arial" panose="020B0604020202020204" pitchFamily="34" charset="0"/>
              <a:buChar char="•"/>
            </a:pPr>
            <a:r>
              <a:rPr lang="en-US" sz="1800" b="1" dirty="0"/>
              <a:t>Direct Updates:</a:t>
            </a:r>
            <a:r>
              <a:rPr lang="en-US" sz="1800" dirty="0"/>
              <a:t> Institutions can communicate news, events, and initiatives directly to alumni, keeping them informed about developments at their alma mater</a:t>
            </a:r>
          </a:p>
          <a:p>
            <a:pPr algn="just">
              <a:lnSpc>
                <a:spcPct val="150000"/>
              </a:lnSpc>
              <a:buFont typeface="Arial" panose="020B0604020202020204" pitchFamily="34" charset="0"/>
              <a:buChar char="•"/>
            </a:pPr>
            <a:r>
              <a:rPr lang="en-US" sz="1800" b="1" dirty="0"/>
              <a:t>Fostering Community:</a:t>
            </a:r>
            <a:r>
              <a:rPr lang="en-US" sz="1800" dirty="0"/>
              <a:t> An active alumni platform can foster a sense of belonging and community among graduates, encouraging them to stay connected with each other and the institution</a:t>
            </a:r>
          </a:p>
          <a:p>
            <a:pPr algn="just">
              <a:lnSpc>
                <a:spcPct val="150000"/>
              </a:lnSpc>
              <a:buFont typeface="Arial" panose="020B0604020202020204" pitchFamily="34" charset="0"/>
              <a:buChar char="•"/>
            </a:pPr>
            <a:r>
              <a:rPr lang="en-US" sz="1800" b="1" dirty="0"/>
              <a:t>Job Listings and Resources:</a:t>
            </a:r>
            <a:r>
              <a:rPr lang="en-US" sz="1800" dirty="0"/>
              <a:t> Alumni platforms can provide access to job boards, career resources, and workshops that help graduates advance their careers.</a:t>
            </a:r>
          </a:p>
          <a:p>
            <a:pPr algn="just">
              <a:lnSpc>
                <a:spcPct val="150000"/>
              </a:lnSpc>
              <a:buFont typeface="Arial" panose="020B0604020202020204" pitchFamily="34" charset="0"/>
              <a:buChar char="•"/>
            </a:pPr>
            <a:r>
              <a:rPr lang="en-US" sz="1800" b="1" dirty="0"/>
              <a:t>Event Participation:</a:t>
            </a:r>
            <a:r>
              <a:rPr lang="en-US" sz="1800" dirty="0"/>
              <a:t> Alumni can easily learn about and RSVP for events such as reunions, networking nights, and guest lectures, increasing attendance and participation.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263814"/>
            <a:ext cx="10058400" cy="1449388"/>
          </a:xfrm>
        </p:spPr>
        <p:txBody>
          <a:bodyPr>
            <a:normAutofit/>
          </a:bodyPr>
          <a:lstStyle/>
          <a:p>
            <a:r>
              <a:rPr lang="en-US" sz="4000" dirty="0"/>
              <a:t>Introduction</a:t>
            </a:r>
            <a:endParaRPr lang="en-IN" sz="4000"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568037" y="984537"/>
            <a:ext cx="11201400" cy="5572125"/>
          </a:xfrm>
        </p:spPr>
        <p:txBody>
          <a:bodyPr>
            <a:normAutofit/>
          </a:bodyPr>
          <a:lstStyle/>
          <a:p>
            <a:pPr algn="just">
              <a:lnSpc>
                <a:spcPct val="150000"/>
              </a:lnSpc>
              <a:buFont typeface="Arial" panose="020B0604020202020204" pitchFamily="34" charset="0"/>
              <a:buChar char="•"/>
            </a:pPr>
            <a:r>
              <a:rPr lang="en-US" sz="1800" dirty="0"/>
              <a:t>Information Systems (IS) are currently considered to be significant and indispensable resources for organizations so that they can continue to exist in today’s "technology-focused environment".</a:t>
            </a:r>
          </a:p>
          <a:p>
            <a:pPr algn="just">
              <a:lnSpc>
                <a:spcPct val="150000"/>
              </a:lnSpc>
              <a:buFont typeface="Arial" panose="020B0604020202020204" pitchFamily="34" charset="0"/>
              <a:buChar char="•"/>
            </a:pPr>
            <a:r>
              <a:rPr lang="en-US" sz="1800" dirty="0"/>
              <a:t> Organizations have devoted a lot of resources to empower and strengthen the IS infrastructure in order to offer better products and services (Gül, 2009). It has been noticed that many colleges, in their students information systems, use excessively paper records methods, which are traditional means of managing student data and they have several negative aspects and problems.</a:t>
            </a:r>
          </a:p>
          <a:p>
            <a:pPr algn="just">
              <a:lnSpc>
                <a:spcPct val="150000"/>
              </a:lnSpc>
              <a:buFont typeface="Arial" panose="020B0604020202020204" pitchFamily="34" charset="0"/>
              <a:buChar char="•"/>
            </a:pPr>
            <a:r>
              <a:rPr lang="en-US" sz="1800" dirty="0"/>
              <a:t> These drawbacks are: "First, It takes a very long time to transfer the information to the student. Where it is displayed it should be displayed on the notice board and the student has to visit the notice board to check that information. </a:t>
            </a:r>
          </a:p>
          <a:p>
            <a:pPr algn="just">
              <a:lnSpc>
                <a:spcPct val="150000"/>
              </a:lnSpc>
              <a:buFont typeface="Arial" panose="020B0604020202020204" pitchFamily="34" charset="0"/>
              <a:buChar char="•"/>
            </a:pPr>
            <a:r>
              <a:rPr lang="en-US" sz="1800" dirty="0"/>
              <a:t>"Second, paper records are non-value added activities, and also difficult to retrieve, alter, and re-file the paper records" (</a:t>
            </a:r>
            <a:r>
              <a:rPr lang="en-US" sz="1800" dirty="0" err="1"/>
              <a:t>Bharamagoudar</a:t>
            </a:r>
            <a:r>
              <a:rPr lang="en-US" sz="1800" dirty="0"/>
              <a:t>, 2013). </a:t>
            </a:r>
          </a:p>
        </p:txBody>
      </p:sp>
    </p:spTree>
    <p:extLst>
      <p:ext uri="{BB962C8B-B14F-4D97-AF65-F5344CB8AC3E}">
        <p14:creationId xmlns:p14="http://schemas.microsoft.com/office/powerpoint/2010/main" val="334276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550718" y="350116"/>
            <a:ext cx="10525125" cy="5635625"/>
          </a:xfrm>
        </p:spPr>
        <p:txBody>
          <a:bodyPr>
            <a:normAutofit/>
          </a:bodyPr>
          <a:lstStyle/>
          <a:p>
            <a:pPr algn="just">
              <a:lnSpc>
                <a:spcPct val="150000"/>
              </a:lnSpc>
            </a:pPr>
            <a:r>
              <a:rPr lang="en-US" sz="1800" dirty="0"/>
              <a:t>Accordingly, we think that the traditional system is not efficient enough and does not satisfy the beneficiaries (students) needs and requirements; it cannot also provide information in due time because it lacks the quality of ' integration and cooperation' between the involved bodies.</a:t>
            </a:r>
          </a:p>
          <a:p>
            <a:pPr algn="just">
              <a:lnSpc>
                <a:spcPct val="150000"/>
              </a:lnSpc>
            </a:pPr>
            <a:r>
              <a:rPr lang="en-US" sz="1800" dirty="0"/>
              <a:t>This is why this paper stresses the need for an ' integrative flexible ' approach that is able to meet the needs and requirements of students' records and registration in a way that can improve the current student’s portal system. </a:t>
            </a:r>
          </a:p>
          <a:p>
            <a:pPr algn="just">
              <a:lnSpc>
                <a:spcPct val="150000"/>
              </a:lnSpc>
            </a:pPr>
            <a:r>
              <a:rPr lang="en-US" sz="1800" dirty="0"/>
              <a:t>Based on the foregoing statements and according to interviews conducted by the researcher, the thesis problem reads as follows: there is a lack of automated connection among students and all the academic staff on one hand and alumni with the management of the universities under study on the other hand. Certainly, the lack of student portal and alumni portal system represents a major challenge to the advancement of the university</a:t>
            </a:r>
            <a:endParaRPr lang="en-IN" sz="1800" dirty="0"/>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14300" y="-211570"/>
            <a:ext cx="10058400" cy="1449388"/>
          </a:xfrm>
        </p:spPr>
        <p:txBody>
          <a:bodyPr>
            <a:normAutofit/>
          </a:bodyPr>
          <a:lstStyle/>
          <a:p>
            <a:r>
              <a:rPr lang="en-IN" sz="4000"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437410" y="1417637"/>
            <a:ext cx="10058400" cy="4022725"/>
          </a:xfrm>
        </p:spPr>
        <p:txBody>
          <a:bodyPr>
            <a:normAutofit/>
          </a:bodyPr>
          <a:lstStyle/>
          <a:p>
            <a:pPr algn="just">
              <a:lnSpc>
                <a:spcPct val="150000"/>
              </a:lnSpc>
              <a:buFont typeface="Arial" panose="020B0604020202020204" pitchFamily="34" charset="0"/>
              <a:buChar char="•"/>
            </a:pPr>
            <a:r>
              <a:rPr lang="en-IN" dirty="0"/>
              <a:t>User Profile Management</a:t>
            </a:r>
          </a:p>
          <a:p>
            <a:pPr algn="just">
              <a:lnSpc>
                <a:spcPct val="150000"/>
              </a:lnSpc>
              <a:buFont typeface="Arial" panose="020B0604020202020204" pitchFamily="34" charset="0"/>
              <a:buChar char="•"/>
            </a:pPr>
            <a:r>
              <a:rPr lang="en-IN" dirty="0"/>
              <a:t>Networking and Connection</a:t>
            </a:r>
          </a:p>
          <a:p>
            <a:pPr algn="just">
              <a:lnSpc>
                <a:spcPct val="150000"/>
              </a:lnSpc>
              <a:buFont typeface="Arial" panose="020B0604020202020204" pitchFamily="34" charset="0"/>
              <a:buChar char="•"/>
            </a:pPr>
            <a:r>
              <a:rPr lang="en-IN" dirty="0"/>
              <a:t>Event Management</a:t>
            </a:r>
          </a:p>
          <a:p>
            <a:pPr algn="just">
              <a:lnSpc>
                <a:spcPct val="150000"/>
              </a:lnSpc>
              <a:buFont typeface="Arial" panose="020B0604020202020204" pitchFamily="34" charset="0"/>
              <a:buChar char="•"/>
            </a:pPr>
            <a:r>
              <a:rPr lang="en-IN" dirty="0"/>
              <a:t>Career Services</a:t>
            </a:r>
          </a:p>
          <a:p>
            <a:pPr marL="0" indent="0" algn="just">
              <a:lnSpc>
                <a:spcPct val="150000"/>
              </a:lnSpc>
              <a:buNone/>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66255" y="353291"/>
            <a:ext cx="10058400" cy="1449388"/>
          </a:xfrm>
        </p:spPr>
        <p:txBody>
          <a:bodyPr>
            <a:normAutofit fontScale="90000"/>
          </a:bodyPr>
          <a:lstStyle/>
          <a:p>
            <a:r>
              <a:rPr lang="en-IN" sz="4400" dirty="0"/>
              <a:t>User Profile Management</a:t>
            </a:r>
            <a:br>
              <a:rPr lang="en-IN" sz="24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109087" y="1080654"/>
            <a:ext cx="9635114" cy="5175395"/>
          </a:xfrm>
        </p:spPr>
        <p:txBody>
          <a:bodyPr>
            <a:normAutofit/>
          </a:bodyPr>
          <a:lstStyle/>
          <a:p>
            <a:pPr algn="just">
              <a:lnSpc>
                <a:spcPct val="150000"/>
              </a:lnSpc>
              <a:buFont typeface="Arial" panose="020B0604020202020204" pitchFamily="34" charset="0"/>
              <a:buChar char="•"/>
            </a:pPr>
            <a:r>
              <a:rPr lang="en-US" sz="1800" b="1" dirty="0"/>
              <a:t>Alumni Profiles:</a:t>
            </a:r>
            <a:r>
              <a:rPr lang="en-US" sz="1800" dirty="0"/>
              <a:t> Allow alumni to create and manage their profiles, including personal information, educational background, work experience, skills, and interests.</a:t>
            </a:r>
          </a:p>
          <a:p>
            <a:pPr algn="just">
              <a:lnSpc>
                <a:spcPct val="150000"/>
              </a:lnSpc>
              <a:buFont typeface="Arial" panose="020B0604020202020204" pitchFamily="34" charset="0"/>
              <a:buChar char="•"/>
            </a:pPr>
            <a:r>
              <a:rPr lang="en-US" sz="1800" b="1" dirty="0"/>
              <a:t>Privacy Settings:</a:t>
            </a:r>
            <a:r>
              <a:rPr lang="en-US" sz="1800" dirty="0"/>
              <a:t> Enable users to customize privacy settings to control who can view their information and interact with them.</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276514"/>
            <a:ext cx="10058400" cy="1449388"/>
          </a:xfrm>
        </p:spPr>
        <p:txBody>
          <a:bodyPr>
            <a:normAutofit fontScale="90000"/>
          </a:bodyPr>
          <a:lstStyle/>
          <a:p>
            <a:r>
              <a:rPr lang="en-US" sz="4400" b="1" dirty="0"/>
              <a:t>Networking and Connection</a:t>
            </a:r>
            <a:br>
              <a:rPr lang="en-US" sz="24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958706" y="851477"/>
            <a:ext cx="9640021" cy="6006523"/>
          </a:xfrm>
        </p:spPr>
        <p:txBody>
          <a:bodyPr>
            <a:normAutofit/>
          </a:bodyPr>
          <a:lstStyle/>
          <a:p>
            <a:pPr algn="just">
              <a:lnSpc>
                <a:spcPct val="150000"/>
              </a:lnSpc>
              <a:buFont typeface="Arial" panose="020B0604020202020204" pitchFamily="34" charset="0"/>
              <a:buChar char="•"/>
            </a:pPr>
            <a:r>
              <a:rPr lang="en-US" sz="1800" b="1" dirty="0"/>
              <a:t>Alumni Directory:</a:t>
            </a:r>
            <a:r>
              <a:rPr lang="en-US" sz="1800" dirty="0"/>
              <a:t> A searchable directory of alumni, allowing users to connect based on various criteria such as industry, location, and graduation year.</a:t>
            </a:r>
          </a:p>
          <a:p>
            <a:pPr algn="just">
              <a:lnSpc>
                <a:spcPct val="150000"/>
              </a:lnSpc>
              <a:buFont typeface="Arial" panose="020B0604020202020204" pitchFamily="34" charset="0"/>
              <a:buChar char="•"/>
            </a:pPr>
            <a:r>
              <a:rPr lang="en-US" sz="1800" b="1" dirty="0"/>
              <a:t>Groups and Forums:</a:t>
            </a:r>
            <a:r>
              <a:rPr lang="en-US" sz="1800" dirty="0"/>
              <a:t> Create interest-based groups or forums where alumni can engage in discussions, share experiences, and collaborate on projects.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58750" y="307542"/>
            <a:ext cx="10058400" cy="1449388"/>
          </a:xfrm>
        </p:spPr>
        <p:txBody>
          <a:bodyPr>
            <a:normAutofit fontScale="90000"/>
          </a:bodyPr>
          <a:lstStyle/>
          <a:p>
            <a:r>
              <a:rPr lang="en-IN" sz="4400" b="1" dirty="0"/>
              <a:t>Event Management</a:t>
            </a:r>
            <a:br>
              <a:rPr lang="en-IN" sz="24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215737" y="900113"/>
            <a:ext cx="10217150" cy="5511800"/>
          </a:xfrm>
        </p:spPr>
        <p:txBody>
          <a:bodyPr>
            <a:normAutofit/>
          </a:bodyPr>
          <a:lstStyle/>
          <a:p>
            <a:pPr algn="just">
              <a:lnSpc>
                <a:spcPct val="150000"/>
              </a:lnSpc>
              <a:buFont typeface="Arial" panose="020B0604020202020204" pitchFamily="34" charset="0"/>
              <a:buChar char="•"/>
            </a:pPr>
            <a:r>
              <a:rPr lang="en-IN" sz="1800" b="1" dirty="0"/>
              <a:t>Event Calendar:</a:t>
            </a:r>
            <a:r>
              <a:rPr lang="en-IN" sz="1800" dirty="0"/>
              <a:t> A comprehensive calendar of upcoming alumni events, including reunions, networking opportunities, and professional development workshops.</a:t>
            </a:r>
          </a:p>
          <a:p>
            <a:pPr algn="just">
              <a:lnSpc>
                <a:spcPct val="150000"/>
              </a:lnSpc>
              <a:buFont typeface="Arial" panose="020B0604020202020204" pitchFamily="34" charset="0"/>
              <a:buChar char="•"/>
            </a:pPr>
            <a:r>
              <a:rPr lang="en-IN" sz="1800" b="1" dirty="0"/>
              <a:t>RSVP Functionality:</a:t>
            </a:r>
            <a:r>
              <a:rPr lang="en-IN" sz="1800" dirty="0"/>
              <a:t> Allow alumni to RSVP for events, share them on social media, and receive reminders about upcoming activities.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208973" y="266845"/>
            <a:ext cx="10058400" cy="1449388"/>
          </a:xfrm>
        </p:spPr>
        <p:txBody>
          <a:bodyPr>
            <a:normAutofit fontScale="90000"/>
          </a:bodyPr>
          <a:lstStyle/>
          <a:p>
            <a:r>
              <a:rPr lang="en-US" sz="4400" dirty="0"/>
              <a:t>Career Services</a:t>
            </a:r>
            <a:br>
              <a:rPr lang="en-US" sz="2400" dirty="0"/>
            </a:br>
            <a:br>
              <a:rPr lang="en-IN" sz="4800"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810491" y="859126"/>
            <a:ext cx="10185400" cy="4865687"/>
          </a:xfrm>
        </p:spPr>
        <p:txBody>
          <a:bodyPr>
            <a:normAutofit/>
          </a:bodyPr>
          <a:lstStyle/>
          <a:p>
            <a:pPr algn="just">
              <a:lnSpc>
                <a:spcPct val="150000"/>
              </a:lnSpc>
              <a:buFont typeface="Arial" panose="020B0604020202020204" pitchFamily="34" charset="0"/>
              <a:buChar char="•"/>
            </a:pPr>
            <a:r>
              <a:rPr lang="en-US" sz="1800" b="1" dirty="0"/>
              <a:t>Job Board:</a:t>
            </a:r>
            <a:r>
              <a:rPr lang="en-US" sz="1800" dirty="0"/>
              <a:t> A dedicated section for job postings targeted at alumni, including internships and professional opportunities.</a:t>
            </a:r>
          </a:p>
          <a:p>
            <a:pPr algn="just">
              <a:lnSpc>
                <a:spcPct val="150000"/>
              </a:lnSpc>
              <a:buFont typeface="Arial" panose="020B0604020202020204" pitchFamily="34" charset="0"/>
              <a:buChar char="•"/>
            </a:pPr>
            <a:r>
              <a:rPr lang="en-US" sz="1800" b="1" dirty="0"/>
              <a:t>Mentorship Programs:</a:t>
            </a:r>
            <a:r>
              <a:rPr lang="en-US" sz="1800" dirty="0"/>
              <a:t> Facilitate mentorship connections between alumni and current students or recent graduates, including a matching system based on interests and expertise.</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41564" y="-273339"/>
            <a:ext cx="10058400" cy="1449388"/>
          </a:xfrm>
        </p:spPr>
        <p:txBody>
          <a:bodyPr>
            <a:normAutofit/>
          </a:bodyPr>
          <a:lstStyle/>
          <a:p>
            <a:r>
              <a:rPr lang="en-IN" sz="4000"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716973" y="1046595"/>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55864" y="-371475"/>
            <a:ext cx="10058400" cy="1449388"/>
          </a:xfrm>
        </p:spPr>
        <p:txBody>
          <a:bodyPr>
            <a:normAutofit/>
          </a:bodyPr>
          <a:lstStyle/>
          <a:p>
            <a:r>
              <a:rPr lang="en-IN" sz="4000"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604332" y="942831"/>
            <a:ext cx="9161463" cy="423227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03909" y="-304511"/>
            <a:ext cx="10058400" cy="1449388"/>
          </a:xfrm>
        </p:spPr>
        <p:txBody>
          <a:bodyPr>
            <a:normAutofit/>
          </a:bodyPr>
          <a:lstStyle/>
          <a:p>
            <a:r>
              <a:rPr lang="en-IN" sz="4000"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779318" y="911370"/>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62345" y="-356466"/>
            <a:ext cx="10058400" cy="1449388"/>
          </a:xfrm>
        </p:spPr>
        <p:txBody>
          <a:bodyPr>
            <a:normAutofit/>
          </a:bodyPr>
          <a:lstStyle/>
          <a:p>
            <a:r>
              <a:rPr lang="en-IN" sz="4000"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498764" y="992981"/>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384464" y="-148648"/>
            <a:ext cx="10058400" cy="1449388"/>
          </a:xfrm>
        </p:spPr>
        <p:txBody>
          <a:bodyPr>
            <a:normAutofit/>
          </a:bodyPr>
          <a:lstStyle/>
          <a:p>
            <a:r>
              <a:rPr lang="en-US" sz="4000" b="1" dirty="0"/>
              <a:t>SOFTWARE REQUIREMENTS:</a:t>
            </a:r>
            <a:endParaRPr lang="en-IN" sz="4000"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537855" y="576046"/>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280554" y="-273195"/>
            <a:ext cx="10058400" cy="1449388"/>
          </a:xfrm>
        </p:spPr>
        <p:txBody>
          <a:bodyPr>
            <a:normAutofit/>
          </a:bodyPr>
          <a:lstStyle/>
          <a:p>
            <a:r>
              <a:rPr lang="en-US" sz="4000" b="1" dirty="0"/>
              <a:t>HARDWARE REQUIREMENTS:</a:t>
            </a:r>
            <a:endParaRPr lang="en-IN" sz="4000"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340427" y="898093"/>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48419" y="-274638"/>
            <a:ext cx="10058400" cy="1449388"/>
          </a:xfrm>
        </p:spPr>
        <p:txBody>
          <a:bodyPr>
            <a:normAutofit/>
          </a:bodyPr>
          <a:lstStyle/>
          <a:p>
            <a:r>
              <a:rPr lang="en-US" sz="4000" dirty="0"/>
              <a:t>CONCLUSION</a:t>
            </a:r>
            <a:endParaRPr lang="en-IN" sz="4000"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402648" y="703551"/>
            <a:ext cx="11386703" cy="5718031"/>
          </a:xfrm>
        </p:spPr>
        <p:txBody>
          <a:bodyPr>
            <a:noAutofit/>
          </a:bodyPr>
          <a:lstStyle/>
          <a:p>
            <a:pPr algn="just">
              <a:lnSpc>
                <a:spcPct val="150000"/>
              </a:lnSpc>
              <a:buFont typeface="Arial" panose="020B0604020202020204" pitchFamily="34" charset="0"/>
              <a:buChar char="•"/>
            </a:pPr>
            <a:r>
              <a:rPr lang="en-US" sz="1800" dirty="0"/>
              <a:t>The review of the previous studies revealed that the proposed system varying from these studies through containment of two sub-portal systems, each system is completely autonomous in its functions, but integrated with each other to achieve the overall objective of the University.</a:t>
            </a:r>
          </a:p>
          <a:p>
            <a:pPr algn="just">
              <a:lnSpc>
                <a:spcPct val="150000"/>
              </a:lnSpc>
              <a:buFont typeface="Arial" panose="020B0604020202020204" pitchFamily="34" charset="0"/>
              <a:buChar char="•"/>
            </a:pPr>
            <a:r>
              <a:rPr lang="en-US" sz="1800" dirty="0"/>
              <a:t> The SWOT analysis indicates the more prominent opportunities for the university is to develop new ICT technologies for more efficient communication between students and members of academic departments and others service units. </a:t>
            </a:r>
          </a:p>
          <a:p>
            <a:pPr algn="just">
              <a:lnSpc>
                <a:spcPct val="150000"/>
              </a:lnSpc>
              <a:buFont typeface="Arial" panose="020B0604020202020204" pitchFamily="34" charset="0"/>
              <a:buChar char="•"/>
            </a:pPr>
            <a:r>
              <a:rPr lang="en-US" sz="1800" dirty="0"/>
              <a:t>The strength, there is willingness and urgent need in all universities under study for a student’s portal system, in addition the positive attitude among academic staff toward the design of alumni portal system, also the lack of planning strategic for the design of portal system within campus and the IT unit, which show the inability of The IT members to perform their duties. </a:t>
            </a:r>
          </a:p>
          <a:p>
            <a:pPr algn="just">
              <a:lnSpc>
                <a:spcPct val="150000"/>
              </a:lnSpc>
              <a:buFont typeface="Arial" panose="020B0604020202020204" pitchFamily="34" charset="0"/>
              <a:buChar char="•"/>
            </a:pPr>
            <a:r>
              <a:rPr lang="en-US" sz="1800" dirty="0"/>
              <a:t>The Actual testing and implementation of the SAWP confirmed that an automated student information system is considered the infrastructure to apply any portal system, as well as, the potential users indicate that the overall satisfaction of current system was high (80%) according to the high scores in most of the questions directed to them..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Depth</Template>
  <TotalTime>78</TotalTime>
  <Words>2720</Words>
  <Application>Microsoft Office PowerPoint</Application>
  <PresentationFormat>Widescreen</PresentationFormat>
  <Paragraphs>94</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Corbel</vt:lpstr>
      <vt:lpstr>Times New Roman</vt:lpstr>
      <vt:lpstr>Depth</vt:lpstr>
      <vt:lpstr>PowerPoint Presentation</vt:lpstr>
      <vt:lpstr>Abstract</vt:lpstr>
      <vt:lpstr>PowerPoint Presentation</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User Profile Management  </vt:lpstr>
      <vt:lpstr>Networking and Connection  </vt:lpstr>
      <vt:lpstr>Event Management  </vt:lpstr>
      <vt:lpstr>Career Services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37</cp:revision>
  <dcterms:created xsi:type="dcterms:W3CDTF">2024-08-14T12:13:16Z</dcterms:created>
  <dcterms:modified xsi:type="dcterms:W3CDTF">2024-11-03T14:40:03Z</dcterms:modified>
</cp:coreProperties>
</file>