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1565"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6616223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500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23443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3889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05-11-2024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80752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05-11-2024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3396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05-11-2024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50017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913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63789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05-11-2024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01211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03707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14649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5238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020065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336644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335194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05-11-2024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07003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05-11-2024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50413925"/>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961717" y="2737551"/>
            <a:ext cx="8268565" cy="954107"/>
          </a:xfrm>
          <a:prstGeom prst="rect">
            <a:avLst/>
          </a:prstGeom>
          <a:noFill/>
        </p:spPr>
        <p:txBody>
          <a:bodyPr wrap="square">
            <a:spAutoFit/>
          </a:bodyPr>
          <a:lstStyle/>
          <a:p>
            <a:pPr algn="ctr"/>
            <a:r>
              <a:rPr lang="en-US" sz="2800" dirty="0"/>
              <a:t>Integrate Industry-Relevant Vocational Training into Elementary and Secondary Education Curriculum</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41564" y="-266628"/>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38991" y="989013"/>
            <a:ext cx="11284527" cy="5410921"/>
          </a:xfrm>
        </p:spPr>
        <p:txBody>
          <a:bodyPr>
            <a:noAutofit/>
          </a:bodyPr>
          <a:lstStyle/>
          <a:p>
            <a:pPr algn="just">
              <a:lnSpc>
                <a:spcPct val="150000"/>
              </a:lnSpc>
              <a:buFont typeface="Arial" panose="020B0604020202020204" pitchFamily="34" charset="0"/>
              <a:buChar char="•"/>
            </a:pPr>
            <a:r>
              <a:rPr lang="en-US" dirty="0"/>
              <a:t>Background: India has a tremendous opportunity to harness the potential of its youth by addressing the skills gap between education and industry requirements. While vocational education programs exist, they are often undervalued compared to traditional academic paths and need enhancement to provide students with the skills demanded by today’s job market.</a:t>
            </a:r>
          </a:p>
          <a:p>
            <a:pPr algn="just">
              <a:lnSpc>
                <a:spcPct val="150000"/>
              </a:lnSpc>
              <a:buFont typeface="Arial" panose="020B0604020202020204" pitchFamily="34" charset="0"/>
              <a:buChar char="•"/>
            </a:pPr>
            <a:r>
              <a:rPr lang="en-US" dirty="0"/>
              <a:t> Strengthening vocational education is essential for creating a skilled workforce that aligns with industry needs and supports sustainable economic growth. The National Education Policy (NEP) 2020 emphasizes the importance of vocational education and aims to integrate it into the mainstream education system to prepare students for various career paths. </a:t>
            </a:r>
          </a:p>
          <a:p>
            <a:pPr algn="just">
              <a:lnSpc>
                <a:spcPct val="150000"/>
              </a:lnSpc>
              <a:buFont typeface="Arial" panose="020B0604020202020204" pitchFamily="34" charset="0"/>
              <a:buChar char="•"/>
            </a:pPr>
            <a:r>
              <a:rPr lang="en-US" dirty="0"/>
              <a:t>Description: The goal is to transform vocational education into a core component of the elementary and secondary education system, as envisioned in NEP 2020. By collaborating with industry experts, we can design a curriculum that is modern and industry-relevant. Investments in infrastructure will ensure schools have the necessary tools and facilities for effective training. Specialized training programs for educators will enhance the quality of vocational teaching.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41027C-A6E0-F10B-56AA-E5D5596C9C3F}"/>
              </a:ext>
            </a:extLst>
          </p:cNvPr>
          <p:cNvSpPr>
            <a:spLocks noGrp="1"/>
          </p:cNvSpPr>
          <p:nvPr>
            <p:ph idx="4294967295"/>
          </p:nvPr>
        </p:nvSpPr>
        <p:spPr>
          <a:xfrm>
            <a:off x="136813" y="826583"/>
            <a:ext cx="11918373" cy="5204834"/>
          </a:xfrm>
        </p:spPr>
        <p:txBody>
          <a:bodyPr>
            <a:noAutofit/>
          </a:bodyPr>
          <a:lstStyle/>
          <a:p>
            <a:pPr algn="just">
              <a:lnSpc>
                <a:spcPct val="150000"/>
              </a:lnSpc>
            </a:pPr>
            <a:r>
              <a:rPr lang="en-US" dirty="0"/>
              <a:t>Partnerships with industries will offer students valuable real-world experience through internships and apprenticeships. Awareness campaigns will shift perceptions, highlighting vocational education as a respected and viable career path. Innovative Solutions: a) Virtual Reality (VR) Training Modules: Develop VR-based training modules to simulate real-world scenarios and provide hands-on experience in a virtual environment.</a:t>
            </a:r>
          </a:p>
          <a:p>
            <a:pPr algn="just">
              <a:lnSpc>
                <a:spcPct val="150000"/>
              </a:lnSpc>
            </a:pPr>
            <a:r>
              <a:rPr lang="en-US" dirty="0"/>
              <a:t> b) AI-Powered Career Guidance: Implement AI tools to offer personalized career guidance and skill development pathways for students based on their strengths and industry trends. c) Digital Skill Badges: Introduce digital badges and certifications that students can earn upon completing various vocational training modules, making their skills easily verifiable by employers. </a:t>
            </a:r>
          </a:p>
          <a:p>
            <a:pPr algn="just">
              <a:lnSpc>
                <a:spcPct val="150000"/>
              </a:lnSpc>
            </a:pPr>
            <a:r>
              <a:rPr lang="en-US" dirty="0"/>
              <a:t>d) Mobile Training Labs: Deploy mobile vocational training labs to reach remote and underserved areas, providing practical training and education on the go. e) Online Apprenticeship Platforms: Create online platforms that connect students with apprenticeship opportunities, facilitating easier access to industry partnerships and hands-on experience. </a:t>
            </a:r>
          </a:p>
          <a:p>
            <a:pPr algn="just">
              <a:lnSpc>
                <a:spcPct val="150000"/>
              </a:lnSpc>
            </a:pPr>
            <a:r>
              <a:rPr lang="en-US" dirty="0"/>
              <a:t>By leveraging these innovative solutions, we can enhance vocational education and ensure that students are well-prepared to enter the workforce, thus contributing to India's economic growth and development. NEP 2020’s emphasis on vocational education integration will be a guiding framework for these efforts, ensuring alignment with national educational goals.</a:t>
            </a:r>
            <a:endParaRPr lang="en-IN" dirty="0"/>
          </a:p>
        </p:txBody>
      </p:sp>
    </p:spTree>
    <p:extLst>
      <p:ext uri="{BB962C8B-B14F-4D97-AF65-F5344CB8AC3E}">
        <p14:creationId xmlns:p14="http://schemas.microsoft.com/office/powerpoint/2010/main" val="2770258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34291" y="640340"/>
            <a:ext cx="10723418" cy="6009842"/>
          </a:xfrm>
        </p:spPr>
        <p:txBody>
          <a:bodyPr>
            <a:noAutofit/>
          </a:bodyPr>
          <a:lstStyle/>
          <a:p>
            <a:pPr algn="just">
              <a:lnSpc>
                <a:spcPct val="150000"/>
              </a:lnSpc>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 </a:t>
            </a:r>
            <a:r>
              <a:rPr lang="en-US" dirty="0"/>
              <a:t>The need to prepare young people to fill the jobs needed by the changing American economy is a problem of increasing concern. A large number of students, who may not have the resources to go to a university but who certainly have the ability to work well at decent-paying jobs, are tracked into a general high school program.</a:t>
            </a:r>
          </a:p>
          <a:p>
            <a:pPr algn="just">
              <a:lnSpc>
                <a:spcPct val="150000"/>
              </a:lnSpc>
              <a:buFont typeface="Arial" panose="020B0604020202020204" pitchFamily="34" charset="0"/>
              <a:buChar char="•"/>
            </a:pPr>
            <a:r>
              <a:rPr lang="en-US" dirty="0"/>
              <a:t> They are not provided with either the academic skills needed for attendance at a junior or technical college, or the vocational skills for an upwardly bound employment path. Moreover, such tracking perpetuates the pervasive American problem of unequal educational and economic opportunity, because a large proportion of these students are not white and middle class.</a:t>
            </a:r>
          </a:p>
          <a:p>
            <a:pPr algn="just">
              <a:lnSpc>
                <a:spcPct val="150000"/>
              </a:lnSpc>
              <a:buFont typeface="Arial" panose="020B0604020202020204" pitchFamily="34" charset="0"/>
              <a:buChar char="•"/>
            </a:pPr>
            <a:r>
              <a:rPr lang="en-US" dirty="0"/>
              <a:t> Ways to correct this inequity are now being explored, the result, in part, of passage of the 1990 Carl D. Perkins Vocational and Applied Technology Act, which funds (especially in urban areas) the development of programs to better prepare public school students for work. </a:t>
            </a:r>
          </a:p>
          <a:p>
            <a:pPr algn="just">
              <a:lnSpc>
                <a:spcPct val="150000"/>
              </a:lnSpc>
              <a:buFont typeface="Arial" panose="020B0604020202020204" pitchFamily="34" charset="0"/>
              <a:buChar char="•"/>
            </a:pPr>
            <a:r>
              <a:rPr lang="en-US" dirty="0"/>
              <a:t>The result is an effort to "build up the middle"--of the U.S. work force and of the high school student body--by creating a variety of education models that demonstrate how academic learning can be applied practically to develop workplace competence and flexibility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526256" y="989013"/>
            <a:ext cx="11139487" cy="5032375"/>
          </a:xfrm>
        </p:spPr>
        <p:txBody>
          <a:bodyPr>
            <a:normAutofit fontScale="92500" lnSpcReduction="20000"/>
          </a:bodyPr>
          <a:lstStyle/>
          <a:p>
            <a:pPr algn="just">
              <a:lnSpc>
                <a:spcPct val="150000"/>
              </a:lnSpc>
              <a:buFont typeface="Arial" panose="020B0604020202020204" pitchFamily="34" charset="0"/>
              <a:buChar char="•"/>
            </a:pPr>
            <a:r>
              <a:rPr lang="en-US" dirty="0"/>
              <a:t>The next step is to ensure that policies on TVET education are relevant and that they are aligned with government plans for the development of the country. Implementation of TVET will results in massive changes in the current policies of education especially concerning the organization and infrastructures.</a:t>
            </a:r>
          </a:p>
          <a:p>
            <a:pPr algn="just">
              <a:lnSpc>
                <a:spcPct val="150000"/>
              </a:lnSpc>
              <a:buFont typeface="Arial" panose="020B0604020202020204" pitchFamily="34" charset="0"/>
              <a:buChar char="•"/>
            </a:pPr>
            <a:r>
              <a:rPr lang="en-US" dirty="0"/>
              <a:t> For example, if a course of Electrical Device Installation is planned to be integrated in the secondary school curriculum, the head of the school is require to choose a suitable teacher who are well prepared to lead the program. The existing teachers might also need to undergo certain training courses to prepare them for the successful implementation of the new program. </a:t>
            </a:r>
          </a:p>
          <a:p>
            <a:pPr algn="just">
              <a:lnSpc>
                <a:spcPct val="150000"/>
              </a:lnSpc>
              <a:buFont typeface="Arial" panose="020B0604020202020204" pitchFamily="34" charset="0"/>
              <a:buChar char="•"/>
            </a:pPr>
            <a:r>
              <a:rPr lang="en-US" dirty="0"/>
              <a:t>Our observations show that, current policies in school do not really include the TVET in specific. Furthermore, TVET need to be approved by the ministry and human resource development organization so that they can plan the pathways for the students who took the courses during their secondary school. </a:t>
            </a:r>
          </a:p>
          <a:p>
            <a:pPr algn="just">
              <a:lnSpc>
                <a:spcPct val="150000"/>
              </a:lnSpc>
              <a:buFont typeface="Arial" panose="020B0604020202020204" pitchFamily="34" charset="0"/>
              <a:buChar char="•"/>
            </a:pPr>
            <a:r>
              <a:rPr lang="en-US" dirty="0"/>
              <a:t>Therefore, TVET policy has to satisfy both the school’s and government’s policies. Case study of successful TVET programs in secondary schools. Case studies of successful TVET </a:t>
            </a:r>
            <a:r>
              <a:rPr lang="en-US" dirty="0" err="1"/>
              <a:t>programmes</a:t>
            </a:r>
            <a:r>
              <a:rPr lang="en-US" dirty="0"/>
              <a:t> in secondary schools should be studied and presented to the Ministers of Education and other Members of Parliament, especially those concerned with economic development.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561108" y="812367"/>
            <a:ext cx="10494819" cy="5484523"/>
          </a:xfrm>
        </p:spPr>
        <p:txBody>
          <a:bodyPr>
            <a:noAutofit/>
          </a:bodyPr>
          <a:lstStyle/>
          <a:p>
            <a:pPr algn="just">
              <a:lnSpc>
                <a:spcPct val="150000"/>
              </a:lnSpc>
              <a:buFont typeface="Arial" panose="020B0604020202020204" pitchFamily="34" charset="0"/>
              <a:buChar char="•"/>
            </a:pPr>
            <a:r>
              <a:rPr lang="en-US" b="1" dirty="0"/>
              <a:t>Resource Allocation</a:t>
            </a:r>
            <a:r>
              <a:rPr lang="en-US" dirty="0"/>
              <a:t>: Implementing vocational training programs can require significant financial resources, including funds for materials, facilities, and trained instructors. This might lead to a diversion of funds from other essential educational programs, negatively affecting overall educational quality.</a:t>
            </a:r>
          </a:p>
          <a:p>
            <a:pPr algn="just">
              <a:lnSpc>
                <a:spcPct val="150000"/>
              </a:lnSpc>
              <a:buFont typeface="Arial" panose="020B0604020202020204" pitchFamily="34" charset="0"/>
              <a:buChar char="•"/>
            </a:pPr>
            <a:r>
              <a:rPr lang="en-US" b="1" dirty="0"/>
              <a:t>Curriculum Overload</a:t>
            </a:r>
            <a:r>
              <a:rPr lang="en-US" dirty="0"/>
              <a:t>: Adding vocational training can result in a crowded curriculum. Students might feel overwhelmed by having to balance traditional academic subjects with vocational training, potentially leading to increased stress and decreased engagement in both areas.</a:t>
            </a:r>
          </a:p>
          <a:p>
            <a:pPr algn="just">
              <a:lnSpc>
                <a:spcPct val="150000"/>
              </a:lnSpc>
              <a:buFont typeface="Arial" panose="020B0604020202020204" pitchFamily="34" charset="0"/>
              <a:buChar char="•"/>
            </a:pPr>
            <a:r>
              <a:rPr lang="en-US" b="1" dirty="0"/>
              <a:t>Teacher Training and Expertise</a:t>
            </a:r>
            <a:r>
              <a:rPr lang="en-US" dirty="0"/>
              <a:t>: Integrating vocational training necessitates qualified instructors with industry experience. Finding and retaining such teachers can be challenging, and schools may struggle to provide adequate training and support for existing staff.</a:t>
            </a:r>
          </a:p>
          <a:p>
            <a:pPr algn="just">
              <a:lnSpc>
                <a:spcPct val="150000"/>
              </a:lnSpc>
              <a:buFont typeface="Arial" panose="020B0604020202020204" pitchFamily="34" charset="0"/>
              <a:buChar char="•"/>
            </a:pPr>
            <a:r>
              <a:rPr lang="en-US" b="1" dirty="0"/>
              <a:t>Changing Industry Needs</a:t>
            </a:r>
            <a:r>
              <a:rPr lang="en-US" dirty="0"/>
              <a:t>: The fast-paced nature of many industries means that vocational training programs can quickly become outdated. Educational institutions may find it difficult to keep the curriculum relevant to current job market needs, which can lead to students being unprepared for actual workplace demands.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66255" y="-241733"/>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12172" y="1003878"/>
            <a:ext cx="11367655" cy="5594350"/>
          </a:xfrm>
        </p:spPr>
        <p:txBody>
          <a:bodyPr>
            <a:normAutofit/>
          </a:bodyPr>
          <a:lstStyle/>
          <a:p>
            <a:pPr algn="just">
              <a:lnSpc>
                <a:spcPct val="160000"/>
              </a:lnSpc>
            </a:pPr>
            <a:r>
              <a:rPr lang="en-US" dirty="0"/>
              <a:t>The proposed system emphasizes a modular curriculum that encompasses foundational career exploration, technical skill development, and hands-on experiences. It begins with introductory modules that guide students in identifying their interests and strengths, leading to exposure to various industries through guest speakers, field trips, and research projects. </a:t>
            </a:r>
          </a:p>
          <a:p>
            <a:pPr algn="just">
              <a:lnSpc>
                <a:spcPct val="160000"/>
              </a:lnSpc>
            </a:pPr>
            <a:r>
              <a:rPr lang="en-US" dirty="0"/>
              <a:t>As students progress, specialized training modules can provide targeted skills relevant to high-demand sectors, such as healthcare, technology, and construction, incorporating certifications and safety protocols.</a:t>
            </a:r>
          </a:p>
          <a:p>
            <a:pPr algn="just">
              <a:lnSpc>
                <a:spcPct val="160000"/>
              </a:lnSpc>
            </a:pPr>
            <a:r>
              <a:rPr lang="en-US" dirty="0"/>
              <a:t>Moreover, the system includes entrepreneurship and business basics, encouraging students to develop business plans and engage in mock competitions, fostering financial literacy and leadership.</a:t>
            </a:r>
          </a:p>
          <a:p>
            <a:pPr algn="just">
              <a:lnSpc>
                <a:spcPct val="160000"/>
              </a:lnSpc>
            </a:pPr>
            <a:r>
              <a:rPr lang="en-US" dirty="0"/>
              <a:t> Workplace skills development modules focus on essential soft skills such as communication and teamwork through role-playing and collaborative projects. To enhance real-world learning, partnerships with local businesses will offer internships and apprenticeships, providing students with valuable work experience and networking opportunities.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76646" y="-215900"/>
            <a:ext cx="10058400" cy="1449388"/>
          </a:xfrm>
        </p:spPr>
        <p:txBody>
          <a:bodyPr>
            <a:normAutofit/>
          </a:bodyPr>
          <a:lstStyle/>
          <a:p>
            <a:r>
              <a:rPr lang="en-US" sz="4000" dirty="0"/>
              <a:t>Advantage</a:t>
            </a:r>
            <a:endParaRPr lang="en-IN" sz="40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67591" y="1007918"/>
            <a:ext cx="11256818" cy="5278727"/>
          </a:xfrm>
        </p:spPr>
        <p:txBody>
          <a:bodyPr>
            <a:normAutofit fontScale="92500" lnSpcReduction="10000"/>
          </a:bodyPr>
          <a:lstStyle/>
          <a:p>
            <a:pPr algn="just">
              <a:lnSpc>
                <a:spcPct val="150000"/>
              </a:lnSpc>
              <a:buFont typeface="Arial" panose="020B0604020202020204" pitchFamily="34" charset="0"/>
              <a:buChar char="•"/>
            </a:pPr>
            <a:r>
              <a:rPr lang="en-US" sz="1900" b="1" dirty="0"/>
              <a:t>Enhanced Career Preparedness</a:t>
            </a:r>
            <a:r>
              <a:rPr lang="en-US" sz="1900" dirty="0"/>
              <a:t>: Vocational training equips students with practical skills and knowledge directly applicable to various industries, making them more prepared for the workforce. This training can help students transition smoothly into jobs after graduation or pursue further education in their chosen fields.</a:t>
            </a:r>
          </a:p>
          <a:p>
            <a:pPr algn="just">
              <a:lnSpc>
                <a:spcPct val="150000"/>
              </a:lnSpc>
              <a:buFont typeface="Arial" panose="020B0604020202020204" pitchFamily="34" charset="0"/>
              <a:buChar char="•"/>
            </a:pPr>
            <a:r>
              <a:rPr lang="en-US" sz="1900" b="1" dirty="0"/>
              <a:t>Real-World Applications</a:t>
            </a:r>
            <a:r>
              <a:rPr lang="en-US" sz="1900" dirty="0"/>
              <a:t>: Vocational training provides students with opportunities to apply theoretical knowledge in practical settings. This real-world application can enhance understanding and retention of information, making learning more relevant and meaningful.</a:t>
            </a:r>
          </a:p>
          <a:p>
            <a:pPr algn="just">
              <a:lnSpc>
                <a:spcPct val="150000"/>
              </a:lnSpc>
              <a:buFont typeface="Arial" panose="020B0604020202020204" pitchFamily="34" charset="0"/>
              <a:buChar char="•"/>
            </a:pPr>
            <a:r>
              <a:rPr lang="en-US" sz="1900" b="1" dirty="0"/>
              <a:t>Career Exploration</a:t>
            </a:r>
            <a:r>
              <a:rPr lang="en-US" sz="1900" dirty="0"/>
              <a:t>: Integrating vocational training allows students to explore various career paths early on. This exposure can help them make informed decisions about their future, reducing the likelihood of switching majors or careers later in life.</a:t>
            </a:r>
          </a:p>
          <a:p>
            <a:pPr algn="just">
              <a:lnSpc>
                <a:spcPct val="150000"/>
              </a:lnSpc>
              <a:buFont typeface="Arial" panose="020B0604020202020204" pitchFamily="34" charset="0"/>
              <a:buChar char="•"/>
            </a:pPr>
            <a:r>
              <a:rPr lang="en-US" sz="1900" b="1" dirty="0"/>
              <a:t>Career Exploration</a:t>
            </a:r>
            <a:r>
              <a:rPr lang="en-US" sz="1900" dirty="0"/>
              <a:t>: Integrating vocational training allows students to explore various career paths early on. This exposure can help them make informed decisions about their future, reducing the likelihood of switching majors or careers later in life.</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633846" y="1057275"/>
            <a:ext cx="10248900" cy="5011738"/>
          </a:xfrm>
        </p:spPr>
        <p:txBody>
          <a:bodyPr>
            <a:normAutofit/>
          </a:bodyPr>
          <a:lstStyle/>
          <a:p>
            <a:pPr algn="just">
              <a:lnSpc>
                <a:spcPct val="150000"/>
              </a:lnSpc>
              <a:buFont typeface="Arial" panose="020B0604020202020204" pitchFamily="34" charset="0"/>
              <a:buChar char="•"/>
            </a:pPr>
            <a:r>
              <a:rPr lang="en-US" dirty="0"/>
              <a:t>The development of TVET in the others countries has undergone a lot of changes in the past decades. This is mainly possible due to the increase in population and the need for education and training as a major means of preparing people for employment. </a:t>
            </a:r>
          </a:p>
          <a:p>
            <a:pPr algn="just">
              <a:lnSpc>
                <a:spcPct val="150000"/>
              </a:lnSpc>
              <a:buFont typeface="Arial" panose="020B0604020202020204" pitchFamily="34" charset="0"/>
              <a:buChar char="•"/>
            </a:pPr>
            <a:r>
              <a:rPr lang="en-US" dirty="0"/>
              <a:t>The research has shown that in most island nations, education is becoming more of a priority in government economic strategies. The development and implementation of TVET </a:t>
            </a:r>
            <a:r>
              <a:rPr lang="en-US" dirty="0" err="1"/>
              <a:t>programmes</a:t>
            </a:r>
            <a:r>
              <a:rPr lang="en-US" dirty="0"/>
              <a:t> are very important. </a:t>
            </a:r>
          </a:p>
          <a:p>
            <a:pPr algn="just">
              <a:lnSpc>
                <a:spcPct val="150000"/>
              </a:lnSpc>
              <a:buFont typeface="Arial" panose="020B0604020202020204" pitchFamily="34" charset="0"/>
              <a:buChar char="•"/>
            </a:pPr>
            <a:r>
              <a:rPr lang="en-US" dirty="0"/>
              <a:t>TVET provides skills training for young students, as well as the working population wanting to attain higher skills and competencies, therefore supporting global initiatives such as Education for All, Second Chance Education, Life Long Learning and Equity Education. </a:t>
            </a:r>
          </a:p>
          <a:p>
            <a:pPr algn="just">
              <a:lnSpc>
                <a:spcPct val="150000"/>
              </a:lnSpc>
              <a:buFont typeface="Arial" panose="020B0604020202020204" pitchFamily="34" charset="0"/>
              <a:buChar char="•"/>
            </a:pPr>
            <a:r>
              <a:rPr lang="en-US" dirty="0"/>
              <a:t>In addition, TVET development helps industries and communities keep abreast of the fast changing technologies.</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11727" y="-159039"/>
            <a:ext cx="10525125" cy="5635625"/>
          </a:xfrm>
        </p:spPr>
        <p:txBody>
          <a:bodyPr>
            <a:normAutofit/>
          </a:bodyPr>
          <a:lstStyle/>
          <a:p>
            <a:pPr algn="just">
              <a:lnSpc>
                <a:spcPct val="150000"/>
              </a:lnSpc>
              <a:buFont typeface="Arial" panose="020B0604020202020204" pitchFamily="34" charset="0"/>
              <a:buChar char="•"/>
            </a:pPr>
            <a:r>
              <a:rPr lang="en-US" dirty="0"/>
              <a:t>Basically, in the education system of any country, technical and vocational education and training (TVET) has been a cornerstone. UNEVOC (2009) has defined TVET as the concern in the acquisition of knowledge and skills for the world of work. </a:t>
            </a:r>
          </a:p>
          <a:p>
            <a:pPr algn="just">
              <a:lnSpc>
                <a:spcPct val="150000"/>
              </a:lnSpc>
              <a:buFont typeface="Arial" panose="020B0604020202020204" pitchFamily="34" charset="0"/>
              <a:buChar char="•"/>
            </a:pPr>
            <a:r>
              <a:rPr lang="en-US" dirty="0"/>
              <a:t>Wikipedia (2010) has defined Vocational education or Vocational Education and Training (VET), also called Career and Technical Education (CTE), as preparing learners for jobs that are based in manual or practical activities, traditionally non-academic and totally related to a specific trade, occupation or vocation, hence the term, in which the learner participates. </a:t>
            </a:r>
          </a:p>
          <a:p>
            <a:pPr algn="just">
              <a:lnSpc>
                <a:spcPct val="150000"/>
              </a:lnSpc>
              <a:buFont typeface="Arial" panose="020B0604020202020204" pitchFamily="34" charset="0"/>
              <a:buChar char="•"/>
            </a:pPr>
            <a:r>
              <a:rPr lang="en-US" dirty="0"/>
              <a:t>It is sometimes referred to as technical education, as the learner directly develops expertise in a particular group of techniques or technology.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45473" y="-242743"/>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US" sz="2800" b="1" dirty="0"/>
              <a:t>Introduction to Career Exploration</a:t>
            </a:r>
          </a:p>
          <a:p>
            <a:pPr algn="just">
              <a:lnSpc>
                <a:spcPct val="150000"/>
              </a:lnSpc>
              <a:buFont typeface="Arial" panose="020B0604020202020204" pitchFamily="34" charset="0"/>
              <a:buChar char="•"/>
            </a:pPr>
            <a:r>
              <a:rPr lang="en-US" sz="2800" b="1" dirty="0"/>
              <a:t>Foundational Technical Skills</a:t>
            </a:r>
          </a:p>
          <a:p>
            <a:pPr algn="just">
              <a:lnSpc>
                <a:spcPct val="150000"/>
              </a:lnSpc>
              <a:buFont typeface="Arial" panose="020B0604020202020204" pitchFamily="34" charset="0"/>
              <a:buChar char="•"/>
            </a:pPr>
            <a:r>
              <a:rPr lang="en-US" sz="2800" b="1"/>
              <a:t>Industry-Specific Skills</a:t>
            </a:r>
          </a:p>
          <a:p>
            <a:pPr algn="just">
              <a:lnSpc>
                <a:spcPct val="150000"/>
              </a:lnSpc>
              <a:buFont typeface="Arial" panose="020B0604020202020204" pitchFamily="34" charset="0"/>
              <a:buChar char="•"/>
            </a:pPr>
            <a:r>
              <a:rPr lang="en-US" sz="2800" b="1"/>
              <a:t> Entrepreneurship and Business Basics</a:t>
            </a:r>
            <a:endParaRPr lang="en-US" sz="2800" b="1" dirty="0"/>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488373" y="140494"/>
            <a:ext cx="10058400" cy="1449388"/>
          </a:xfrm>
        </p:spPr>
        <p:txBody>
          <a:bodyPr/>
          <a:lstStyle/>
          <a:p>
            <a:r>
              <a:rPr lang="en-US" b="1" dirty="0"/>
              <a:t>Introduction to Career Exploration</a:t>
            </a:r>
            <a:br>
              <a:rPr lang="en-US" b="1" dirty="0"/>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413524" y="140494"/>
            <a:ext cx="9364951" cy="5053374"/>
          </a:xfrm>
        </p:spPr>
        <p:txBody>
          <a:bodyPr>
            <a:normAutofit/>
          </a:bodyPr>
          <a:lstStyle/>
          <a:p>
            <a:pPr algn="just">
              <a:lnSpc>
                <a:spcPct val="150000"/>
              </a:lnSpc>
              <a:buFont typeface="Arial" panose="020B0604020202020204" pitchFamily="34" charset="0"/>
              <a:buChar char="•"/>
            </a:pPr>
            <a:r>
              <a:rPr lang="en-US" b="1" dirty="0"/>
              <a:t>Objectives</a:t>
            </a:r>
            <a:r>
              <a:rPr lang="en-US" dirty="0"/>
              <a:t>: Help students identify their interests, skills, and potential career paths.</a:t>
            </a:r>
          </a:p>
          <a:p>
            <a:pPr algn="just">
              <a:lnSpc>
                <a:spcPct val="150000"/>
              </a:lnSpc>
              <a:buFont typeface="Arial" panose="020B0604020202020204" pitchFamily="34" charset="0"/>
              <a:buChar char="•"/>
            </a:pPr>
            <a:r>
              <a:rPr lang="en-US" b="1" dirty="0"/>
              <a:t>Activities</a:t>
            </a:r>
            <a:r>
              <a:rPr lang="en-US" dirty="0"/>
              <a:t>: Personality assessments, career research projects, guest speakers from various industries, and field trips to local businesses.</a:t>
            </a:r>
          </a:p>
          <a:p>
            <a:pPr algn="just">
              <a:lnSpc>
                <a:spcPct val="150000"/>
              </a:lnSpc>
              <a:buFont typeface="Arial" panose="020B0604020202020204" pitchFamily="34" charset="0"/>
              <a:buChar char="•"/>
            </a:pPr>
            <a:r>
              <a:rPr lang="en-US" b="1" dirty="0"/>
              <a:t>Skills Developed</a:t>
            </a:r>
            <a:r>
              <a:rPr lang="en-US" dirty="0"/>
              <a:t>: Self-assessment, research skills, communication</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59772" y="255732"/>
            <a:ext cx="10058400" cy="1449388"/>
          </a:xfrm>
        </p:spPr>
        <p:txBody>
          <a:bodyPr>
            <a:normAutofit fontScale="90000"/>
          </a:bodyPr>
          <a:lstStyle/>
          <a:p>
            <a:r>
              <a:rPr lang="en-US" sz="4000" b="1" dirty="0"/>
              <a:t>Foundational Technical Skills</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492106" y="0"/>
            <a:ext cx="8472776" cy="5019386"/>
          </a:xfrm>
        </p:spPr>
        <p:txBody>
          <a:bodyPr>
            <a:normAutofit/>
          </a:bodyPr>
          <a:lstStyle/>
          <a:p>
            <a:pPr algn="just">
              <a:lnSpc>
                <a:spcPct val="150000"/>
              </a:lnSpc>
              <a:buFont typeface="Arial" panose="020B0604020202020204" pitchFamily="34" charset="0"/>
              <a:buChar char="•"/>
            </a:pPr>
            <a:r>
              <a:rPr lang="en-US" b="1" dirty="0"/>
              <a:t>Objectives</a:t>
            </a:r>
            <a:r>
              <a:rPr lang="en-US" dirty="0"/>
              <a:t>: Teach basic technical skills relevant to various industries.</a:t>
            </a:r>
          </a:p>
          <a:p>
            <a:pPr algn="just">
              <a:lnSpc>
                <a:spcPct val="150000"/>
              </a:lnSpc>
              <a:buFont typeface="Arial" panose="020B0604020202020204" pitchFamily="34" charset="0"/>
              <a:buChar char="•"/>
            </a:pPr>
            <a:r>
              <a:rPr lang="en-US" b="1" dirty="0"/>
              <a:t>Activities</a:t>
            </a:r>
            <a:r>
              <a:rPr lang="en-US" dirty="0"/>
              <a:t>: Hands-on projects in areas such as woodworking, basic coding, or introductory graphic design.</a:t>
            </a:r>
          </a:p>
          <a:p>
            <a:pPr algn="just">
              <a:lnSpc>
                <a:spcPct val="150000"/>
              </a:lnSpc>
              <a:buFont typeface="Arial" panose="020B0604020202020204" pitchFamily="34" charset="0"/>
              <a:buChar char="•"/>
            </a:pPr>
            <a:r>
              <a:rPr lang="en-US" b="1" dirty="0"/>
              <a:t>Skills Developed</a:t>
            </a:r>
            <a:r>
              <a:rPr lang="en-US" dirty="0"/>
              <a:t>: Problem-solving, critical thinking, technical literacy.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446809" y="61119"/>
            <a:ext cx="10058400" cy="1449388"/>
          </a:xfrm>
        </p:spPr>
        <p:txBody>
          <a:bodyPr/>
          <a:lstStyle/>
          <a:p>
            <a:r>
              <a:rPr lang="en-US" b="1" dirty="0"/>
              <a:t>Industry-Specific Skills</a:t>
            </a:r>
            <a:br>
              <a:rPr lang="en-US" b="1" dirty="0"/>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132609" y="0"/>
            <a:ext cx="7990609" cy="5372822"/>
          </a:xfrm>
        </p:spPr>
        <p:txBody>
          <a:bodyPr>
            <a:normAutofit/>
          </a:bodyPr>
          <a:lstStyle/>
          <a:p>
            <a:pPr algn="just">
              <a:lnSpc>
                <a:spcPct val="150000"/>
              </a:lnSpc>
              <a:buFont typeface="Arial" panose="020B0604020202020204" pitchFamily="34" charset="0"/>
              <a:buChar char="•"/>
            </a:pPr>
            <a:r>
              <a:rPr lang="en-US" b="1" dirty="0"/>
              <a:t>Objectives</a:t>
            </a:r>
            <a:r>
              <a:rPr lang="en-US" dirty="0"/>
              <a:t>: Provide specialized training in high-demand industries (e.g., healthcare, technology, construction).</a:t>
            </a:r>
          </a:p>
          <a:p>
            <a:pPr algn="just">
              <a:lnSpc>
                <a:spcPct val="150000"/>
              </a:lnSpc>
              <a:buFont typeface="Arial" panose="020B0604020202020204" pitchFamily="34" charset="0"/>
              <a:buChar char="•"/>
            </a:pPr>
            <a:r>
              <a:rPr lang="en-US" b="1" dirty="0"/>
              <a:t>Activities</a:t>
            </a:r>
            <a:r>
              <a:rPr lang="en-US" dirty="0"/>
              <a:t>: Simulations, workshops, and certifications (e.g., CPR for healthcare, basic programming languages for tech).</a:t>
            </a:r>
          </a:p>
          <a:p>
            <a:pPr algn="just">
              <a:lnSpc>
                <a:spcPct val="150000"/>
              </a:lnSpc>
              <a:buFont typeface="Arial" panose="020B0604020202020204" pitchFamily="34" charset="0"/>
              <a:buChar char="•"/>
            </a:pPr>
            <a:r>
              <a:rPr lang="en-US" b="1" dirty="0"/>
              <a:t>Skills Developed</a:t>
            </a:r>
            <a:r>
              <a:rPr lang="en-US" dirty="0"/>
              <a:t>: Job-specific technical skills, safety protocols, and industry standards.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31173" y="194108"/>
            <a:ext cx="10058400" cy="1449388"/>
          </a:xfrm>
        </p:spPr>
        <p:txBody>
          <a:bodyPr>
            <a:normAutofit fontScale="90000"/>
          </a:bodyPr>
          <a:lstStyle/>
          <a:p>
            <a:r>
              <a:rPr lang="en-US" sz="4000" b="1" dirty="0"/>
              <a:t>Entrepreneurship and Business Basics</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174173" y="194108"/>
            <a:ext cx="7772400" cy="4801755"/>
          </a:xfrm>
        </p:spPr>
        <p:txBody>
          <a:bodyPr>
            <a:normAutofit/>
          </a:bodyPr>
          <a:lstStyle/>
          <a:p>
            <a:pPr algn="just">
              <a:lnSpc>
                <a:spcPct val="150000"/>
              </a:lnSpc>
              <a:buFont typeface="Arial" panose="020B0604020202020204" pitchFamily="34" charset="0"/>
              <a:buChar char="•"/>
            </a:pPr>
            <a:r>
              <a:rPr lang="en-US" b="1" dirty="0"/>
              <a:t>Objectives</a:t>
            </a:r>
            <a:r>
              <a:rPr lang="en-US" dirty="0"/>
              <a:t>: Introduce students to the fundamentals of starting and running a business.</a:t>
            </a:r>
          </a:p>
          <a:p>
            <a:pPr algn="just">
              <a:lnSpc>
                <a:spcPct val="150000"/>
              </a:lnSpc>
              <a:buFont typeface="Arial" panose="020B0604020202020204" pitchFamily="34" charset="0"/>
              <a:buChar char="•"/>
            </a:pPr>
            <a:r>
              <a:rPr lang="en-US" b="1" dirty="0"/>
              <a:t>Activities</a:t>
            </a:r>
            <a:r>
              <a:rPr lang="en-US" dirty="0"/>
              <a:t>: Business plan development, mock business competitions, and mentorship programs with local entrepreneurs.</a:t>
            </a:r>
          </a:p>
          <a:p>
            <a:pPr algn="just">
              <a:lnSpc>
                <a:spcPct val="150000"/>
              </a:lnSpc>
              <a:buFont typeface="Arial" panose="020B0604020202020204" pitchFamily="34" charset="0"/>
              <a:buChar char="•"/>
            </a:pPr>
            <a:r>
              <a:rPr lang="en-US" b="1" dirty="0"/>
              <a:t>Skills Developed</a:t>
            </a:r>
            <a:r>
              <a:rPr lang="en-US" dirty="0"/>
              <a:t>: Financial literacy, marketing basics, teamwork, and leadership.</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66255"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76746" y="880340"/>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07818"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104755" y="1077913"/>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28600" y="-3460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85800" y="1015279"/>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45473" y="-366857"/>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862445" y="894773"/>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987137" y="-27333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953491" y="-273339"/>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893618" y="-314758"/>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35282" y="627929"/>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74072" y="786678"/>
            <a:ext cx="10900064" cy="5115357"/>
          </a:xfrm>
        </p:spPr>
        <p:txBody>
          <a:bodyPr>
            <a:noAutofit/>
          </a:bodyPr>
          <a:lstStyle/>
          <a:p>
            <a:pPr algn="just">
              <a:lnSpc>
                <a:spcPct val="150000"/>
              </a:lnSpc>
              <a:buFont typeface="Arial" panose="020B0604020202020204" pitchFamily="34" charset="0"/>
              <a:buChar char="•"/>
            </a:pPr>
            <a:r>
              <a:rPr lang="en-US" dirty="0"/>
              <a:t>The TVET experts committee convinced that TVET can be effectively implemented in secondary schools by taking the steps outlined above. The MOE needs to suggest that this TVET master key has the capacity to open and close doors. This concept is spelt out in TVET vision statement: “Education is the key to development, then TVET is the master key that will open the doors to employment opportunities, sustainable livelihoods and self-reliance—and close the doors to adversities”. </a:t>
            </a:r>
          </a:p>
          <a:p>
            <a:pPr algn="just">
              <a:lnSpc>
                <a:spcPct val="150000"/>
              </a:lnSpc>
              <a:buFont typeface="Arial" panose="020B0604020202020204" pitchFamily="34" charset="0"/>
              <a:buChar char="•"/>
            </a:pPr>
            <a:r>
              <a:rPr lang="en-US" dirty="0"/>
              <a:t>Vocational Courses have already been offered in several secondary schools as a pilot test although not consistently across the island. There is a continuing need for all people or stakeholders to collaborate in introducing quality TVET </a:t>
            </a:r>
            <a:r>
              <a:rPr lang="en-US" dirty="0" err="1"/>
              <a:t>programmes</a:t>
            </a:r>
            <a:r>
              <a:rPr lang="en-US" dirty="0"/>
              <a:t> in secondary schools across the region. </a:t>
            </a:r>
          </a:p>
          <a:p>
            <a:pPr algn="just">
              <a:lnSpc>
                <a:spcPct val="150000"/>
              </a:lnSpc>
              <a:buFont typeface="Arial" panose="020B0604020202020204" pitchFamily="34" charset="0"/>
              <a:buChar char="•"/>
            </a:pPr>
            <a:r>
              <a:rPr lang="en-US" dirty="0"/>
              <a:t>Collaboration is needed between the countries that are in the process of strengthening these </a:t>
            </a:r>
            <a:r>
              <a:rPr lang="en-US" dirty="0" err="1"/>
              <a:t>programmes</a:t>
            </a:r>
            <a:r>
              <a:rPr lang="en-US" dirty="0"/>
              <a:t> and countries that are already running successful TVET courses in their secondary schools. If the process of integrating TVET across the secondary school curriculum is well planned and properly introduced, the outcomes will be positive and all stakeholders will benefit.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docProps/app.xml><?xml version="1.0" encoding="utf-8"?>
<Properties xmlns="http://schemas.openxmlformats.org/officeDocument/2006/extended-properties" xmlns:vt="http://schemas.openxmlformats.org/officeDocument/2006/docPropsVTypes">
  <Template>Celestial</Template>
  <TotalTime>824</TotalTime>
  <Words>2579</Words>
  <Application>Microsoft Office PowerPoint</Application>
  <PresentationFormat>Widescreen</PresentationFormat>
  <Paragraphs>90</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Celestial</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Introduction to Career Exploration </vt:lpstr>
      <vt:lpstr>Foundational Technical Skills  </vt:lpstr>
      <vt:lpstr>Industry-Specific Skills </vt:lpstr>
      <vt:lpstr>Entrepreneurship and Business Basics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68</cp:revision>
  <dcterms:created xsi:type="dcterms:W3CDTF">2024-08-14T12:13:16Z</dcterms:created>
  <dcterms:modified xsi:type="dcterms:W3CDTF">2024-11-05T12:20:49Z</dcterms:modified>
</cp:coreProperties>
</file>