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78" r:id="rId5"/>
    <p:sldId id="258" r:id="rId6"/>
    <p:sldId id="259" r:id="rId7"/>
    <p:sldId id="260" r:id="rId8"/>
    <p:sldId id="279"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08T13:08:59.475"/>
    </inkml:context>
    <inkml:brush xml:id="br0">
      <inkml:brushProperty name="width" value="0.025" units="cm"/>
      <inkml:brushProperty name="height" value="0.025" units="cm"/>
      <inkml:brushProperty name="color" value="#E71224"/>
    </inkml:brush>
  </inkml:definitions>
  <inkml:trace contextRef="#ctx0" brushRef="#br0">0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08T13:09:04.672"/>
    </inkml:context>
    <inkml:brush xml:id="br0">
      <inkml:brushProperty name="width" value="0.025" units="cm"/>
      <inkml:brushProperty name="height" value="0.025" units="cm"/>
      <inkml:brushProperty name="color" value="#E71224"/>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08T13:09:15.412"/>
    </inkml:context>
    <inkml:brush xml:id="br0">
      <inkml:brushProperty name="width" value="0.025" units="cm"/>
      <inkml:brushProperty name="height" value="0.02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08T13:09:27.291"/>
    </inkml:context>
    <inkml:brush xml:id="br0">
      <inkml:brushProperty name="width" value="0.025" units="cm"/>
      <inkml:brushProperty name="height" value="0.025" units="cm"/>
    </inkml:brush>
  </inkml:definitions>
  <inkml:trace contextRef="#ctx0" brushRef="#br0">1 1 24575,'0'0'-8191</inkml:trace>
</inkml:ink>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a:xfrm>
            <a:off x="1371600" y="4323845"/>
            <a:ext cx="6400800" cy="365125"/>
          </a:xfrm>
        </p:spPr>
        <p:txBody>
          <a:bodyPr/>
          <a:lstStyle/>
          <a:p>
            <a:endParaRPr lang="en-IN"/>
          </a:p>
        </p:txBody>
      </p:sp>
      <p:sp>
        <p:nvSpPr>
          <p:cNvPr id="6" name="Slide Number Placeholder 5"/>
          <p:cNvSpPr>
            <a:spLocks noGrp="1"/>
          </p:cNvSpPr>
          <p:nvPr>
            <p:ph type="sldNum" sz="quarter" idx="12"/>
          </p:nvPr>
        </p:nvSpPr>
        <p:spPr>
          <a:xfrm>
            <a:off x="8077200" y="1430866"/>
            <a:ext cx="2743200"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48376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97446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a:xfrm>
            <a:off x="685800" y="381001"/>
            <a:ext cx="6991492" cy="36406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79434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06778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17836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05600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2778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42729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45189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31163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591337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71215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a:xfrm>
            <a:off x="685800" y="378883"/>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25158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089050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448503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404979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a:xfrm>
            <a:off x="685800" y="381000"/>
            <a:ext cx="6991492" cy="36512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86862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998626889"/>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ustomXml" Target="../ink/ink4.xml"/><Relationship Id="rId2" Type="http://schemas.openxmlformats.org/officeDocument/2006/relationships/customXml" Target="../ink/ink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customXml" Target="../ink/ink3.xml"/><Relationship Id="rId4" Type="http://schemas.openxmlformats.org/officeDocument/2006/relationships/customXml" Target="../ink/ink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766455" y="2692173"/>
            <a:ext cx="8850456" cy="954107"/>
          </a:xfrm>
          <a:prstGeom prst="rect">
            <a:avLst/>
          </a:prstGeom>
          <a:noFill/>
        </p:spPr>
        <p:txBody>
          <a:bodyPr wrap="square">
            <a:spAutoFit/>
          </a:bodyPr>
          <a:lstStyle/>
          <a:p>
            <a:pPr algn="ctr"/>
            <a:r>
              <a:rPr lang="en-US" sz="2800" dirty="0">
                <a:latin typeface="Times New Roman" panose="02020603050405020304" pitchFamily="18" charset="0"/>
                <a:cs typeface="Times New Roman" panose="02020603050405020304" pitchFamily="18" charset="0"/>
              </a:rPr>
              <a:t>Interactive Skills Enhancer (ISE): A Virtual Reality-Based Learning Tool for Children with ASD and ID</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066800" y="-252557"/>
            <a:ext cx="10058400" cy="1449388"/>
          </a:xfrm>
        </p:spPr>
        <p:txBody>
          <a:bodyPr>
            <a:normAutofit/>
          </a:bodyPr>
          <a:lstStyle/>
          <a:p>
            <a:r>
              <a:rPr lang="en-US" sz="3600" b="1" dirty="0"/>
              <a:t>Abstract</a:t>
            </a:r>
            <a:endParaRPr lang="en-IN" sz="3600"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0" y="1114570"/>
            <a:ext cx="11887200" cy="587851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Project Concept: Enhanced Education System for specially abled Background: Interpersonal skills are learned and mastered by children when they interact with the world, but for children with Autism Spectrum Disorder (ASD) and Intellectual Disabilities (ID) this is where the challenges lie.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traditional classroom settings cannot cater to their unique learning requirements, prompting a demand for innovative educational tools that enhance learning engagement and effectiveness. The Virtual Reality (VR) technology which is capable of simulating controlled and immersive environments. It supports safe, repeatable, personalized, interactive experiences with children with unique sensory and cognitive profiles.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Existing research demonstrates the potential that VR has for enhancing social functioning in ASD. supporting the benefits of computer-assisted technology on learning and the quality of life for children with special development needs.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The Interactive Skills Enhancer (ISE)-a virtual reality software designed primarily for children with Autism Spectrum Disorder (ASD) and Intellectual Disabilities (ID) to catalyze their social skills interlaces with their personal growth. This piece of VR kit places the user into a range of virtual, socially realistic scenarios that can be customized, including classroom environments and playground social structures.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A5023D-0FF3-3B17-FE1E-1E6B2AE7F782}"/>
              </a:ext>
            </a:extLst>
          </p:cNvPr>
          <p:cNvSpPr>
            <a:spLocks noGrp="1"/>
          </p:cNvSpPr>
          <p:nvPr>
            <p:ph idx="4294967295"/>
          </p:nvPr>
        </p:nvSpPr>
        <p:spPr>
          <a:xfrm>
            <a:off x="578426" y="1435388"/>
            <a:ext cx="11256819" cy="5318702"/>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It includes not just advanced Al for emotion recognition, in-the-moment feedback to steer social behavior appropriately, and opportunity for skills reinforcement.</a:t>
            </a:r>
          </a:p>
          <a:p>
            <a:pPr algn="just">
              <a:lnSpc>
                <a:spcPct val="150000"/>
              </a:lnSpc>
            </a:pPr>
            <a:r>
              <a:rPr lang="en-US" sz="1800" dirty="0">
                <a:latin typeface="Times New Roman" panose="02020603050405020304" pitchFamily="18" charset="0"/>
                <a:cs typeface="Times New Roman" panose="02020603050405020304" pitchFamily="18" charset="0"/>
              </a:rPr>
              <a:t> Featuring sensitivity &amp; sensory needs specific attributes - ISE provides a fun, nurturing, &amp; secure space that facilitates children to progressively develop, learn, and refine social cues and interactions in a personalized setting.</a:t>
            </a:r>
          </a:p>
          <a:p>
            <a:pPr algn="just">
              <a:lnSpc>
                <a:spcPct val="150000"/>
              </a:lnSpc>
            </a:pPr>
            <a:r>
              <a:rPr lang="en-US" sz="1800" dirty="0">
                <a:latin typeface="Times New Roman" panose="02020603050405020304" pitchFamily="18" charset="0"/>
                <a:cs typeface="Times New Roman" panose="02020603050405020304" pitchFamily="18" charset="0"/>
              </a:rPr>
              <a:t> The monitoring dashboard for parents and educators, can help to follow the progress and individualize the learning experience provided through ISE, making the latter a complete package for boosting the social skills in children with children with Autism Spectrum Disorder (ASD) and Intellectual Disabilities (ID). </a:t>
            </a:r>
          </a:p>
          <a:p>
            <a:pPr algn="just">
              <a:lnSpc>
                <a:spcPct val="150000"/>
              </a:lnSpc>
            </a:pPr>
            <a:r>
              <a:rPr lang="en-US" sz="1800" dirty="0">
                <a:latin typeface="Times New Roman" panose="02020603050405020304" pitchFamily="18" charset="0"/>
                <a:cs typeface="Times New Roman" panose="02020603050405020304" pitchFamily="18" charset="0"/>
              </a:rPr>
              <a:t>Expected Outcome: The proposed solution titled Interactive Skills Enhancer (ISE) is a Virtual Reality (VR) based application intended for teaching social skills to children with Autism Spectrum Disorder (ASD) and Intellectual Disabilities (ID) ISE leverages interactive VR environments designed to enable children to participate in virtual social scenarios that are typical of everyone daily routine.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6168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6F74E50-A7C8-6D39-C619-62439C58352D}"/>
              </a:ext>
            </a:extLst>
          </p:cNvPr>
          <p:cNvSpPr>
            <a:spLocks noGrp="1"/>
          </p:cNvSpPr>
          <p:nvPr>
            <p:ph idx="4294967295"/>
          </p:nvPr>
        </p:nvSpPr>
        <p:spPr>
          <a:xfrm>
            <a:off x="235527" y="1653598"/>
            <a:ext cx="11720945" cy="4664075"/>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They are developed in order to foster the skills, both to learn and to reinforce such as recognizing emotion, acquiring, or beginning a social conversation, and to respond appropriately in social interaction. </a:t>
            </a:r>
          </a:p>
          <a:p>
            <a:pPr algn="just">
              <a:lnSpc>
                <a:spcPct val="150000"/>
              </a:lnSpc>
            </a:pPr>
            <a:r>
              <a:rPr lang="en-US" sz="1800" dirty="0">
                <a:latin typeface="Times New Roman" panose="02020603050405020304" pitchFamily="18" charset="0"/>
                <a:cs typeface="Times New Roman" panose="02020603050405020304" pitchFamily="18" charset="0"/>
              </a:rPr>
              <a:t>ISE is customizable for individual sensitivities, and includes a dashboard for educators and parents to track progress using data and to offer a wide range of engaging, effective tools for children with ASD and ID, all designed to make the biggest impact on their interpersonal capabilities. </a:t>
            </a:r>
          </a:p>
          <a:p>
            <a:pPr algn="just">
              <a:lnSpc>
                <a:spcPct val="150000"/>
              </a:lnSpc>
            </a:pPr>
            <a:r>
              <a:rPr lang="en-US" sz="1800" dirty="0">
                <a:latin typeface="Times New Roman" panose="02020603050405020304" pitchFamily="18" charset="0"/>
                <a:cs typeface="Times New Roman" panose="02020603050405020304" pitchFamily="18" charset="0"/>
              </a:rPr>
              <a:t>NOTE : This is an innovation opportunity and students are encouraged to think out of the box to develop solutions which can be presented in newer ways + which can address the needs in out of the box ways for a certain industry OR makes the platform generic.</a:t>
            </a:r>
          </a:p>
          <a:p>
            <a:pPr algn="just">
              <a:lnSpc>
                <a:spcPct val="150000"/>
              </a:lnSpc>
            </a:pPr>
            <a:r>
              <a:rPr lang="en-US" sz="1800" dirty="0">
                <a:latin typeface="Times New Roman" panose="02020603050405020304" pitchFamily="18" charset="0"/>
                <a:cs typeface="Times New Roman" panose="02020603050405020304" pitchFamily="18" charset="0"/>
              </a:rPr>
              <a:t> Above description serves as a guide to specify essential needs that can be satisfied for the developed solution and is not limited only to the scope described.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9078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066800" y="-206375"/>
            <a:ext cx="10058400" cy="1449388"/>
          </a:xfrm>
        </p:spPr>
        <p:txBody>
          <a:bodyPr>
            <a:normAutofit/>
          </a:bodyPr>
          <a:lstStyle/>
          <a:p>
            <a:r>
              <a:rPr lang="en-US" sz="3600" dirty="0"/>
              <a:t>Objective</a:t>
            </a:r>
            <a:endParaRPr lang="en-IN" sz="3600"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0" y="1243013"/>
            <a:ext cx="11783291" cy="5770850"/>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aim of these studies is to test the acceptance of the virtual environment in autistic children and there by strengthen their willingness to learn. Since autistic children often suffer from poor concentration and lose their attention quickly, the use of VR tries to keep the children interested.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soon as the attention disappears, they lose interest in the task and the associated learning effect. For this purpose, the work by </a:t>
            </a:r>
            <a:r>
              <a:rPr lang="en-US" sz="1800" dirty="0" err="1">
                <a:latin typeface="Times New Roman" panose="02020603050405020304" pitchFamily="18" charset="0"/>
                <a:cs typeface="Times New Roman" panose="02020603050405020304" pitchFamily="18" charset="0"/>
              </a:rPr>
              <a:t>Bilikis</a:t>
            </a:r>
            <a:r>
              <a:rPr lang="en-US" sz="1800" dirty="0">
                <a:latin typeface="Times New Roman" panose="02020603050405020304" pitchFamily="18" charset="0"/>
                <a:cs typeface="Times New Roman" panose="02020603050405020304" pitchFamily="18" charset="0"/>
              </a:rPr>
              <a:t> [4] examine show children react to external stimuli and how much they are distracted by them. These stimuli in the virtual environment can be experimented with by exposing the children to more or less stimuli.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a:t>
            </a:r>
            <a:r>
              <a:rPr lang="en-US" sz="1800" dirty="0" err="1">
                <a:latin typeface="Times New Roman" panose="02020603050405020304" pitchFamily="18" charset="0"/>
                <a:cs typeface="Times New Roman" panose="02020603050405020304" pitchFamily="18" charset="0"/>
              </a:rPr>
              <a:t>examinationis</a:t>
            </a:r>
            <a:r>
              <a:rPr lang="en-US" sz="1800" dirty="0">
                <a:latin typeface="Times New Roman" panose="02020603050405020304" pitchFamily="18" charset="0"/>
                <a:cs typeface="Times New Roman" panose="02020603050405020304" pitchFamily="18" charset="0"/>
              </a:rPr>
              <a:t>  extended with the calculation of times such as "Time to fix on AOI", "Duration of first fixation", "Average  </a:t>
            </a:r>
            <a:r>
              <a:rPr lang="en-US" sz="1800" dirty="0" err="1">
                <a:latin typeface="Times New Roman" panose="02020603050405020304" pitchFamily="18" charset="0"/>
                <a:cs typeface="Times New Roman" panose="02020603050405020304" pitchFamily="18" charset="0"/>
              </a:rPr>
              <a:t>fixationduration</a:t>
            </a:r>
            <a:r>
              <a:rPr lang="en-US" sz="1800" dirty="0">
                <a:latin typeface="Times New Roman" panose="02020603050405020304" pitchFamily="18" charset="0"/>
                <a:cs typeface="Times New Roman" panose="02020603050405020304" pitchFamily="18" charset="0"/>
              </a:rPr>
              <a:t>" and "Sum of fixation count". These times give an indication of how the virtual environment can be designed, or what additional elements should be added to retain attention.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use of the "</a:t>
            </a:r>
            <a:r>
              <a:rPr lang="en-US" sz="1800" dirty="0" err="1">
                <a:latin typeface="Times New Roman" panose="02020603050405020304" pitchFamily="18" charset="0"/>
                <a:cs typeface="Times New Roman" panose="02020603050405020304" pitchFamily="18" charset="0"/>
              </a:rPr>
              <a:t>Floeo</a:t>
            </a:r>
            <a:r>
              <a:rPr lang="en-US" sz="1800" dirty="0">
                <a:latin typeface="Times New Roman" panose="02020603050405020304" pitchFamily="18" charset="0"/>
                <a:cs typeface="Times New Roman" panose="02020603050405020304" pitchFamily="18" charset="0"/>
              </a:rPr>
              <a:t>" software also aims to place elements in the virtual world so that the children's attention is drawn to the desired element or areas in the virtual world [11]. In addition, this work examines whether a learning scenario in VR can beset up for children with limited verbal skills and needs in relation to social reciprocity [11</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904009" y="-252557"/>
            <a:ext cx="10058400" cy="1449388"/>
          </a:xfrm>
        </p:spPr>
        <p:txBody>
          <a:bodyPr>
            <a:normAutofit/>
          </a:bodyPr>
          <a:lstStyle/>
          <a:p>
            <a:r>
              <a:rPr lang="en-US" sz="3600" dirty="0"/>
              <a:t>Existing System</a:t>
            </a:r>
            <a:endParaRPr lang="en-IN" sz="3600"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654628" y="1196831"/>
            <a:ext cx="11204864" cy="619586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addition to VR application in clinical intervention, many pedagogical theories also support its use as an educational tool in school activities. Classic pedagogical theories including constructivist learning, situated learning, and engagement theory all endorse the idea of VR integration into education [16-18].</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constructivist philosophy considers knowledge to be constructed through learners’ interaction with the environment. Situated learning holds that learning is realized through continuous participation in the authentic activities in the community of practice.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Similarly, the fundamental idea underlying engagement theory highlights the necessity of learners being meaningfully engaged in learning activities via interpersonal interaction and task completion. In these theories, VR integration is envisioned as the platform that enables full participation and facilitates all aspects of interaction and engagement.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Furthermore, newly-advanced theories of pedagogy such as experiential learning and affective learning provide even greater support for the investigation of how VR technologies can be harnessed in education and learning.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976745" y="-294120"/>
            <a:ext cx="10058400" cy="1449388"/>
          </a:xfrm>
        </p:spPr>
        <p:txBody>
          <a:bodyPr>
            <a:normAutofit/>
          </a:bodyPr>
          <a:lstStyle/>
          <a:p>
            <a:r>
              <a:rPr lang="en-US" sz="3600" dirty="0"/>
              <a:t>Disadvantage</a:t>
            </a:r>
            <a:endParaRPr lang="en-IN" sz="3600"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668481" y="1419659"/>
            <a:ext cx="10674927" cy="5095441"/>
          </a:xfrm>
        </p:spPr>
        <p:txBody>
          <a:bodyPr>
            <a:normAutofit/>
          </a:bodyPr>
          <a:lstStyle/>
          <a:p>
            <a:pPr marL="0" indent="0" algn="just">
              <a:lnSpc>
                <a:spcPct val="150000"/>
              </a:lnSpc>
              <a:buNone/>
            </a:pPr>
            <a:r>
              <a:rPr lang="en-US" sz="1800" b="1" dirty="0">
                <a:latin typeface="Times New Roman" panose="02020603050405020304" pitchFamily="18" charset="0"/>
                <a:cs typeface="Times New Roman" panose="02020603050405020304" pitchFamily="18" charset="0"/>
              </a:rPr>
              <a:t>1. Target Skills:</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Social Skills:</a:t>
            </a:r>
            <a:r>
              <a:rPr lang="en-US" sz="1800" dirty="0">
                <a:latin typeface="Times New Roman" panose="02020603050405020304" pitchFamily="18" charset="0"/>
                <a:cs typeface="Times New Roman" panose="02020603050405020304" pitchFamily="18" charset="0"/>
              </a:rPr>
              <a:t> Turn-taking, sharing, initiating conversations, understanding social cues.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Communication Skills:</a:t>
            </a:r>
            <a:r>
              <a:rPr lang="en-US" sz="1800" dirty="0">
                <a:latin typeface="Times New Roman" panose="02020603050405020304" pitchFamily="18" charset="0"/>
                <a:cs typeface="Times New Roman" panose="02020603050405020304" pitchFamily="18" charset="0"/>
              </a:rPr>
              <a:t> Expressing needs and feelings, following instructions, understanding verbal and non-verbal communication.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Daily Living Skills:</a:t>
            </a:r>
            <a:r>
              <a:rPr lang="en-US" sz="1800" dirty="0">
                <a:latin typeface="Times New Roman" panose="02020603050405020304" pitchFamily="18" charset="0"/>
                <a:cs typeface="Times New Roman" panose="02020603050405020304" pitchFamily="18" charset="0"/>
              </a:rPr>
              <a:t> Basic hygiene, cooking, shopping, and personal safety.</a:t>
            </a:r>
          </a:p>
          <a:p>
            <a:pPr marL="0" indent="0" algn="just">
              <a:lnSpc>
                <a:spcPct val="150000"/>
              </a:lnSpc>
              <a:buNone/>
            </a:pPr>
            <a:r>
              <a:rPr lang="en-IN" sz="1800" dirty="0">
                <a:latin typeface="Times New Roman" panose="02020603050405020304" pitchFamily="18" charset="0"/>
                <a:cs typeface="Times New Roman" panose="02020603050405020304" pitchFamily="18" charset="0"/>
              </a:rPr>
              <a:t>2.</a:t>
            </a:r>
            <a:r>
              <a:rPr lang="en-US" sz="1800" b="1" dirty="0">
                <a:latin typeface="Times New Roman" panose="02020603050405020304" pitchFamily="18" charset="0"/>
                <a:cs typeface="Times New Roman" panose="02020603050405020304" pitchFamily="18" charset="0"/>
              </a:rPr>
              <a:t> User Interface Design:</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Child-Friendly:</a:t>
            </a:r>
            <a:r>
              <a:rPr lang="en-US" sz="1800" dirty="0">
                <a:latin typeface="Times New Roman" panose="02020603050405020304" pitchFamily="18" charset="0"/>
                <a:cs typeface="Times New Roman" panose="02020603050405020304" pitchFamily="18" charset="0"/>
              </a:rPr>
              <a:t> Bright colors, simple icons, and intuitive navigation.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Customization:</a:t>
            </a:r>
            <a:r>
              <a:rPr lang="en-US" sz="1800" dirty="0">
                <a:latin typeface="Times New Roman" panose="02020603050405020304" pitchFamily="18" charset="0"/>
                <a:cs typeface="Times New Roman" panose="02020603050405020304" pitchFamily="18" charset="0"/>
              </a:rPr>
              <a:t> Ability to personalize avatars and environments to enhance engagement and comfort.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Feedback Mechanism:</a:t>
            </a:r>
            <a:r>
              <a:rPr lang="en-US" sz="1800" dirty="0">
                <a:latin typeface="Times New Roman" panose="02020603050405020304" pitchFamily="18" charset="0"/>
                <a:cs typeface="Times New Roman" panose="02020603050405020304" pitchFamily="18" charset="0"/>
              </a:rPr>
              <a:t> Real-time feedback through visual and auditory cues to reinforce learning.</a:t>
            </a:r>
          </a:p>
          <a:p>
            <a:pPr marL="0" indent="0">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2" name="Ink 1">
                <a:extLst>
                  <a:ext uri="{FF2B5EF4-FFF2-40B4-BE49-F238E27FC236}">
                    <a16:creationId xmlns:a16="http://schemas.microsoft.com/office/drawing/2014/main" id="{87ECD72C-E276-E7AB-4996-21848AEF9C16}"/>
                  </a:ext>
                </a:extLst>
              </p14:cNvPr>
              <p14:cNvContentPartPr/>
              <p14:nvPr/>
            </p14:nvContentPartPr>
            <p14:xfrm>
              <a:off x="-883162" y="5528078"/>
              <a:ext cx="360" cy="360"/>
            </p14:xfrm>
          </p:contentPart>
        </mc:Choice>
        <mc:Fallback xmlns="">
          <p:pic>
            <p:nvPicPr>
              <p:cNvPr id="2" name="Ink 1">
                <a:extLst>
                  <a:ext uri="{FF2B5EF4-FFF2-40B4-BE49-F238E27FC236}">
                    <a16:creationId xmlns:a16="http://schemas.microsoft.com/office/drawing/2014/main" id="{87ECD72C-E276-E7AB-4996-21848AEF9C16}"/>
                  </a:ext>
                </a:extLst>
              </p:cNvPr>
              <p:cNvPicPr/>
              <p:nvPr/>
            </p:nvPicPr>
            <p:blipFill>
              <a:blip r:embed="rId3"/>
              <a:stretch>
                <a:fillRect/>
              </a:stretch>
            </p:blipFill>
            <p:spPr>
              <a:xfrm>
                <a:off x="-887482" y="5523758"/>
                <a:ext cx="90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3" name="Ink 2">
                <a:extLst>
                  <a:ext uri="{FF2B5EF4-FFF2-40B4-BE49-F238E27FC236}">
                    <a16:creationId xmlns:a16="http://schemas.microsoft.com/office/drawing/2014/main" id="{3A8F1D8D-9C01-C401-EDA2-91307EA53967}"/>
                  </a:ext>
                </a:extLst>
              </p14:cNvPr>
              <p14:cNvContentPartPr/>
              <p14:nvPr/>
            </p14:nvContentPartPr>
            <p14:xfrm>
              <a:off x="-1610722" y="5205878"/>
              <a:ext cx="360" cy="360"/>
            </p14:xfrm>
          </p:contentPart>
        </mc:Choice>
        <mc:Fallback xmlns="">
          <p:pic>
            <p:nvPicPr>
              <p:cNvPr id="3" name="Ink 2">
                <a:extLst>
                  <a:ext uri="{FF2B5EF4-FFF2-40B4-BE49-F238E27FC236}">
                    <a16:creationId xmlns:a16="http://schemas.microsoft.com/office/drawing/2014/main" id="{3A8F1D8D-9C01-C401-EDA2-91307EA53967}"/>
                  </a:ext>
                </a:extLst>
              </p:cNvPr>
              <p:cNvPicPr/>
              <p:nvPr/>
            </p:nvPicPr>
            <p:blipFill>
              <a:blip r:embed="rId3"/>
              <a:stretch>
                <a:fillRect/>
              </a:stretch>
            </p:blipFill>
            <p:spPr>
              <a:xfrm>
                <a:off x="-1615042" y="5201558"/>
                <a:ext cx="90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4" name="Ink 3">
                <a:extLst>
                  <a:ext uri="{FF2B5EF4-FFF2-40B4-BE49-F238E27FC236}">
                    <a16:creationId xmlns:a16="http://schemas.microsoft.com/office/drawing/2014/main" id="{1021EE9D-59C4-1CA7-C363-B9F68193222B}"/>
                  </a:ext>
                </a:extLst>
              </p14:cNvPr>
              <p14:cNvContentPartPr/>
              <p14:nvPr/>
            </p14:nvContentPartPr>
            <p14:xfrm>
              <a:off x="1590038" y="2046878"/>
              <a:ext cx="360" cy="360"/>
            </p14:xfrm>
          </p:contentPart>
        </mc:Choice>
        <mc:Fallback xmlns="">
          <p:pic>
            <p:nvPicPr>
              <p:cNvPr id="4" name="Ink 3">
                <a:extLst>
                  <a:ext uri="{FF2B5EF4-FFF2-40B4-BE49-F238E27FC236}">
                    <a16:creationId xmlns:a16="http://schemas.microsoft.com/office/drawing/2014/main" id="{1021EE9D-59C4-1CA7-C363-B9F68193222B}"/>
                  </a:ext>
                </a:extLst>
              </p:cNvPr>
              <p:cNvPicPr/>
              <p:nvPr/>
            </p:nvPicPr>
            <p:blipFill>
              <a:blip r:embed="rId6"/>
              <a:stretch>
                <a:fillRect/>
              </a:stretch>
            </p:blipFill>
            <p:spPr>
              <a:xfrm>
                <a:off x="1585718" y="2042558"/>
                <a:ext cx="9000" cy="9000"/>
              </a:xfrm>
              <a:prstGeom prst="rect">
                <a:avLst/>
              </a:prstGeom>
            </p:spPr>
          </p:pic>
        </mc:Fallback>
      </mc:AlternateContent>
      <p:sp>
        <p:nvSpPr>
          <p:cNvPr id="6" name="Content Placeholder 5">
            <a:extLst>
              <a:ext uri="{FF2B5EF4-FFF2-40B4-BE49-F238E27FC236}">
                <a16:creationId xmlns:a16="http://schemas.microsoft.com/office/drawing/2014/main" id="{CBDAFB6D-151C-B136-CE1C-852E19CE470C}"/>
              </a:ext>
            </a:extLst>
          </p:cNvPr>
          <p:cNvSpPr>
            <a:spLocks noGrp="1"/>
          </p:cNvSpPr>
          <p:nvPr>
            <p:ph idx="4294967295"/>
          </p:nvPr>
        </p:nvSpPr>
        <p:spPr>
          <a:xfrm>
            <a:off x="623454" y="1362653"/>
            <a:ext cx="11329194" cy="5152448"/>
          </a:xfrm>
        </p:spPr>
        <p:txBody>
          <a:bodyPr>
            <a:normAutofit fontScale="85000" lnSpcReduction="10000"/>
          </a:bodyPr>
          <a:lstStyle/>
          <a:p>
            <a:pPr marL="0" indent="0" algn="just">
              <a:lnSpc>
                <a:spcPct val="170000"/>
              </a:lnSpc>
              <a:buNone/>
            </a:pPr>
            <a:r>
              <a:rPr lang="en-IN" sz="2100" dirty="0">
                <a:latin typeface="Times New Roman" panose="02020603050405020304" pitchFamily="18" charset="0"/>
                <a:cs typeface="Times New Roman" panose="02020603050405020304" pitchFamily="18" charset="0"/>
              </a:rPr>
              <a:t>3.</a:t>
            </a:r>
            <a:r>
              <a:rPr lang="en-US" sz="2100" b="1" dirty="0">
                <a:latin typeface="Times New Roman" panose="02020603050405020304" pitchFamily="18" charset="0"/>
                <a:cs typeface="Times New Roman" panose="02020603050405020304" pitchFamily="18" charset="0"/>
              </a:rPr>
              <a:t> Virtual Environments:</a:t>
            </a:r>
            <a:endParaRPr lang="en-US" sz="2100" dirty="0">
              <a:latin typeface="Times New Roman" panose="02020603050405020304" pitchFamily="18" charset="0"/>
              <a:cs typeface="Times New Roman" panose="02020603050405020304" pitchFamily="18" charset="0"/>
            </a:endParaRPr>
          </a:p>
          <a:p>
            <a:pPr algn="just">
              <a:lnSpc>
                <a:spcPct val="170000"/>
              </a:lnSpc>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Home Settings:</a:t>
            </a:r>
            <a:r>
              <a:rPr lang="en-US" sz="2100" dirty="0">
                <a:latin typeface="Times New Roman" panose="02020603050405020304" pitchFamily="18" charset="0"/>
                <a:cs typeface="Times New Roman" panose="02020603050405020304" pitchFamily="18" charset="0"/>
              </a:rPr>
              <a:t> Simulations of daily routines (e.g., brushing teeth, making a snack).</a:t>
            </a:r>
          </a:p>
          <a:p>
            <a:pPr algn="just">
              <a:lnSpc>
                <a:spcPct val="170000"/>
              </a:lnSpc>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Community Settings:</a:t>
            </a:r>
            <a:r>
              <a:rPr lang="en-US" sz="2100" dirty="0">
                <a:latin typeface="Times New Roman" panose="02020603050405020304" pitchFamily="18" charset="0"/>
                <a:cs typeface="Times New Roman" panose="02020603050405020304" pitchFamily="18" charset="0"/>
              </a:rPr>
              <a:t> Scenarios like visiting a store, attending a party, or using public transportation.</a:t>
            </a:r>
          </a:p>
          <a:p>
            <a:pPr marL="0" indent="0" algn="just">
              <a:lnSpc>
                <a:spcPct val="170000"/>
              </a:lnSpc>
              <a:buNone/>
            </a:pPr>
            <a:r>
              <a:rPr lang="en-IN" sz="2100" dirty="0">
                <a:latin typeface="Times New Roman" panose="02020603050405020304" pitchFamily="18" charset="0"/>
                <a:cs typeface="Times New Roman" panose="02020603050405020304" pitchFamily="18" charset="0"/>
              </a:rPr>
              <a:t>4.</a:t>
            </a:r>
            <a:r>
              <a:rPr lang="en-US" sz="2100" b="1" dirty="0">
                <a:latin typeface="Times New Roman" panose="02020603050405020304" pitchFamily="18" charset="0"/>
                <a:cs typeface="Times New Roman" panose="02020603050405020304" pitchFamily="18" charset="0"/>
              </a:rPr>
              <a:t> Learning Methodologies</a:t>
            </a:r>
          </a:p>
          <a:p>
            <a:pPr algn="just">
              <a:lnSpc>
                <a:spcPct val="170000"/>
              </a:lnSpc>
            </a:pPr>
            <a:r>
              <a:rPr lang="en-US" sz="2100" b="1" dirty="0">
                <a:latin typeface="Times New Roman" panose="02020603050405020304" pitchFamily="18" charset="0"/>
                <a:cs typeface="Times New Roman" panose="02020603050405020304" pitchFamily="18" charset="0"/>
              </a:rPr>
              <a:t>Gamification:</a:t>
            </a:r>
          </a:p>
          <a:p>
            <a:pPr algn="just">
              <a:lnSpc>
                <a:spcPct val="170000"/>
              </a:lnSpc>
            </a:pPr>
            <a:r>
              <a:rPr lang="en-US" sz="2100" dirty="0">
                <a:latin typeface="Times New Roman" panose="02020603050405020304" pitchFamily="18" charset="0"/>
                <a:cs typeface="Times New Roman" panose="02020603050405020304" pitchFamily="18" charset="0"/>
              </a:rPr>
              <a:t>Incorporate game-like elements such as points, levels, and rewards to motivate engagement and completion of tasks.</a:t>
            </a:r>
          </a:p>
          <a:p>
            <a:pPr algn="just">
              <a:lnSpc>
                <a:spcPct val="170000"/>
              </a:lnSpc>
            </a:pPr>
            <a:r>
              <a:rPr lang="en-US" sz="2100" b="1" dirty="0">
                <a:latin typeface="Times New Roman" panose="02020603050405020304" pitchFamily="18" charset="0"/>
                <a:cs typeface="Times New Roman" panose="02020603050405020304" pitchFamily="18" charset="0"/>
              </a:rPr>
              <a:t>Role-Playing:</a:t>
            </a:r>
            <a:endParaRPr lang="en-US" sz="2100" dirty="0">
              <a:latin typeface="Times New Roman" panose="02020603050405020304" pitchFamily="18" charset="0"/>
              <a:cs typeface="Times New Roman" panose="02020603050405020304" pitchFamily="18" charset="0"/>
            </a:endParaRPr>
          </a:p>
          <a:p>
            <a:pPr algn="just">
              <a:lnSpc>
                <a:spcPct val="17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Enable children to practice social interactions through role-playing scenarios with virtual characters, allowing for mistakes in a safe environment.</a:t>
            </a:r>
          </a:p>
          <a:p>
            <a:pPr marL="742950" lvl="1" indent="-285750" algn="just">
              <a:lnSpc>
                <a:spcPct val="170000"/>
              </a:lnSpc>
              <a:buFont typeface="+mj-lt"/>
              <a:buAutoNum type="arabicPeriod"/>
            </a:pPr>
            <a:endParaRPr lang="en-US" sz="2100" dirty="0">
              <a:latin typeface="Times New Roman" panose="02020603050405020304" pitchFamily="18" charset="0"/>
              <a:cs typeface="Times New Roman" panose="02020603050405020304" pitchFamily="18" charset="0"/>
            </a:endParaRPr>
          </a:p>
          <a:p>
            <a:endParaRPr lang="en-IN" dirty="0"/>
          </a:p>
        </p:txBody>
      </p:sp>
      <mc:AlternateContent xmlns:mc="http://schemas.openxmlformats.org/markup-compatibility/2006" xmlns:p14="http://schemas.microsoft.com/office/powerpoint/2010/main">
        <mc:Choice Requires="p14">
          <p:contentPart p14:bwMode="auto" r:id="rId7">
            <p14:nvContentPartPr>
              <p14:cNvPr id="7" name="Ink 6">
                <a:extLst>
                  <a:ext uri="{FF2B5EF4-FFF2-40B4-BE49-F238E27FC236}">
                    <a16:creationId xmlns:a16="http://schemas.microsoft.com/office/drawing/2014/main" id="{3DB2C12A-9F42-A83A-30B6-462EA9FCB698}"/>
                  </a:ext>
                </a:extLst>
              </p14:cNvPr>
              <p14:cNvContentPartPr/>
              <p14:nvPr/>
            </p14:nvContentPartPr>
            <p14:xfrm>
              <a:off x="4363838" y="3491149"/>
              <a:ext cx="360" cy="360"/>
            </p14:xfrm>
          </p:contentPart>
        </mc:Choice>
        <mc:Fallback xmlns="">
          <p:pic>
            <p:nvPicPr>
              <p:cNvPr id="7" name="Ink 6">
                <a:extLst>
                  <a:ext uri="{FF2B5EF4-FFF2-40B4-BE49-F238E27FC236}">
                    <a16:creationId xmlns:a16="http://schemas.microsoft.com/office/drawing/2014/main" id="{3DB2C12A-9F42-A83A-30B6-462EA9FCB698}"/>
                  </a:ext>
                </a:extLst>
              </p:cNvPr>
              <p:cNvPicPr/>
              <p:nvPr/>
            </p:nvPicPr>
            <p:blipFill>
              <a:blip r:embed="rId6"/>
              <a:stretch>
                <a:fillRect/>
              </a:stretch>
            </p:blipFill>
            <p:spPr>
              <a:xfrm>
                <a:off x="4359518" y="3486829"/>
                <a:ext cx="9000" cy="9000"/>
              </a:xfrm>
              <a:prstGeom prst="rect">
                <a:avLst/>
              </a:prstGeom>
            </p:spPr>
          </p:pic>
        </mc:Fallback>
      </mc:AlternateContent>
    </p:spTree>
    <p:extLst>
      <p:ext uri="{BB962C8B-B14F-4D97-AF65-F5344CB8AC3E}">
        <p14:creationId xmlns:p14="http://schemas.microsoft.com/office/powerpoint/2010/main" val="494249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66800" y="-76922"/>
            <a:ext cx="10058400" cy="1449388"/>
          </a:xfrm>
        </p:spPr>
        <p:txBody>
          <a:bodyPr>
            <a:normAutofit/>
          </a:bodyPr>
          <a:lstStyle/>
          <a:p>
            <a:r>
              <a:rPr lang="en-US" sz="3600" b="1" dirty="0"/>
              <a:t>PROPOSED SYSTEM :</a:t>
            </a:r>
            <a:endParaRPr lang="en-IN" sz="3600" b="1"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382731" y="1014268"/>
            <a:ext cx="11608378" cy="613467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t>
            </a:r>
            <a:r>
              <a:rPr lang="en-US" sz="1800" b="1" dirty="0">
                <a:latin typeface="Times New Roman" panose="02020603050405020304" pitchFamily="18" charset="0"/>
                <a:cs typeface="Times New Roman" panose="02020603050405020304" pitchFamily="18" charset="0"/>
              </a:rPr>
              <a:t>Interactive Skills Enhancer (ISE)</a:t>
            </a:r>
            <a:r>
              <a:rPr lang="en-US" sz="1800" dirty="0">
                <a:latin typeface="Times New Roman" panose="02020603050405020304" pitchFamily="18" charset="0"/>
                <a:cs typeface="Times New Roman" panose="02020603050405020304" pitchFamily="18" charset="0"/>
              </a:rPr>
              <a:t> is a proposed virtual reality-based learning tool specifically designed to support children with Autism Spectrum Disorder (ASD) and Intellectual Disabilities (ID) in developing essential social, communication, and daily living skills.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By leveraging the immersive and interactive capabilities of virtual reality, the ISE creates engaging learning environments that allow children to practice real-world scenarios in a safe and controlled setting. The system comprises several targeted modules, each focusing on critical areas of development, including social skills, communication skills, emotional regulation, and daily living tasks.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Through gamified experiences, role-playing exercises, and realistic simulations, children can enhance their understanding of social cues, improve their ability to express themselves, and learn vital life skills necessary for greater independence.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Additionally, the ISE offers a comprehensive progress tracking system that enables parents and educators to monitor individual growth and tailor support strategies accordingly. By integrating innovative technology with proven educational methodologies, the Interactive Skills Enhancer aims to empower children with ASD and ID, fostering their confidence and competence in navigating everyday challenges.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663070" y="-169430"/>
            <a:ext cx="10058400" cy="1449388"/>
          </a:xfrm>
        </p:spPr>
        <p:txBody>
          <a:bodyPr>
            <a:normAutofit/>
          </a:bodyPr>
          <a:lstStyle/>
          <a:p>
            <a:r>
              <a:rPr lang="en-US" sz="3600" dirty="0"/>
              <a:t>Advantage</a:t>
            </a:r>
            <a:endParaRPr lang="en-IN" sz="36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621506" y="1482870"/>
            <a:ext cx="10948987" cy="503237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Engagement:</a:t>
            </a:r>
            <a:r>
              <a:rPr lang="en-US" sz="1800" dirty="0">
                <a:latin typeface="Times New Roman" panose="02020603050405020304" pitchFamily="18" charset="0"/>
                <a:cs typeface="Times New Roman" panose="02020603050405020304" pitchFamily="18" charset="0"/>
              </a:rPr>
              <a:t> The VR environment provides an engaging, interactive experience that can capture the attention of children with ASD and ID, making learning more appealing compared to traditional methods.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Customizable Content:</a:t>
            </a:r>
            <a:r>
              <a:rPr lang="en-US" sz="1800" dirty="0">
                <a:latin typeface="Times New Roman" panose="02020603050405020304" pitchFamily="18" charset="0"/>
                <a:cs typeface="Times New Roman" panose="02020603050405020304" pitchFamily="18" charset="0"/>
              </a:rPr>
              <a:t> The tool can be tailored to meet the individual needs and preferences of each child, accommodating various skill levels and learning styles.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Low-Stress Practice:</a:t>
            </a:r>
            <a:r>
              <a:rPr lang="en-US" sz="1800" dirty="0">
                <a:latin typeface="Times New Roman" panose="02020603050405020304" pitchFamily="18" charset="0"/>
                <a:cs typeface="Times New Roman" panose="02020603050405020304" pitchFamily="18" charset="0"/>
              </a:rPr>
              <a:t> Children can practice social and daily living skills in a controlled environment where they can make mistakes without real-world consequences, reducing anxiety associated with social interactions.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Social Interaction Simulation:</a:t>
            </a:r>
            <a:r>
              <a:rPr lang="en-US" sz="1800" dirty="0">
                <a:latin typeface="Times New Roman" panose="02020603050405020304" pitchFamily="18" charset="0"/>
                <a:cs typeface="Times New Roman" panose="02020603050405020304" pitchFamily="18" charset="0"/>
              </a:rPr>
              <a:t> The ISE can simulate various social scenarios, allowing children to practice turn-taking, sharing, and recognizing social cues in a safe setting.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Verbal and Non-Verbal Practice:</a:t>
            </a:r>
            <a:r>
              <a:rPr lang="en-US" sz="1800" dirty="0">
                <a:latin typeface="Times New Roman" panose="02020603050405020304" pitchFamily="18" charset="0"/>
                <a:cs typeface="Times New Roman" panose="02020603050405020304" pitchFamily="18" charset="0"/>
              </a:rPr>
              <a:t> The tool can teach children how to express themselves verbally and recognize non-verbal cues, fostering better communication skills essential for daily interactions.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727364" y="-263813"/>
            <a:ext cx="10058400" cy="1449388"/>
          </a:xfrm>
        </p:spPr>
        <p:txBody>
          <a:bodyPr>
            <a:normAutofit/>
          </a:bodyPr>
          <a:lstStyle/>
          <a:p>
            <a:r>
              <a:rPr lang="en-US" sz="3600" dirty="0"/>
              <a:t>Introduction</a:t>
            </a:r>
            <a:endParaRPr lang="en-IN" sz="3600"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42899" y="1296266"/>
            <a:ext cx="11720945" cy="5561734"/>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Autism spectrum disorder (ASD) is a neurodevelopmental condition characterized by difficulties/differences in social communication, interaction, language, cognition, and behavioral activities across a variety of contexts [1].</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Although the degree of impairment varies tremendously among individuals with ASD, these symptoms can lead to social exclusion and pose significant obstacles to maintaining and sustaining friendships and employment (in the case of affected adult individuals) [2].</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To address the problems, traditional intervention approaches generally require intensive support under the direct supervision of well-trained professionals. However, professional care and amenities are not always accessible to many individuals with ASD due to unaffordable intervention costs and/or lack of available qualified therapists [3], which calls for the development of new and efficacious tools for ASD assessment and intervention.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recent years, there has been a rapid advance in the development of virtual reality (VR) technology and its uses for leisure and education. VR has also emerged as an effective approach in various areas of the health field, such as diagnosis [4], rehabilitation [5], surgical training [6], and mental health treatment [7].</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540327" y="1451552"/>
            <a:ext cx="10525125" cy="56356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wide application of this technology has inspired many researchers to consider the potential and effectiveness of implementing VR technology for the assessment and treatment of ASD [8-11].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article attempts to provide an updated review of the emerging field to summarize the current perspectives and identify future directions.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821872" y="1417637"/>
            <a:ext cx="10058400" cy="4022725"/>
          </a:xfrm>
        </p:spPr>
        <p:txBody>
          <a:bodyPr>
            <a:normAutofit/>
          </a:bodyPr>
          <a:lstStyle/>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Social Skills Module </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Communication Skills Module</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Daily Living Skills Module </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Emotional Regulation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465118" y="140494"/>
            <a:ext cx="10058400" cy="1449388"/>
          </a:xfrm>
        </p:spPr>
        <p:txBody>
          <a:bodyPr/>
          <a:lstStyle/>
          <a:p>
            <a:r>
              <a:rPr lang="en-US" sz="3600" b="1" dirty="0"/>
              <a:t>Social Skills Module</a:t>
            </a:r>
            <a:br>
              <a:rPr lang="en-US" dirty="0"/>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668482" y="1311997"/>
            <a:ext cx="11228387" cy="531812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Objective:</a:t>
            </a:r>
            <a:r>
              <a:rPr lang="en-US" sz="1800" dirty="0">
                <a:latin typeface="Times New Roman" panose="02020603050405020304" pitchFamily="18" charset="0"/>
                <a:cs typeface="Times New Roman" panose="02020603050405020304" pitchFamily="18" charset="0"/>
              </a:rPr>
              <a:t> To enhance social interaction abilities and understand social cues.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endParaRPr lang="en-US" sz="1800" dirty="0">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Role-Playing Scenarios:</a:t>
            </a:r>
            <a:r>
              <a:rPr lang="en-US" sz="1800" dirty="0">
                <a:latin typeface="Times New Roman" panose="02020603050405020304" pitchFamily="18" charset="0"/>
                <a:cs typeface="Times New Roman" panose="02020603050405020304" pitchFamily="18" charset="0"/>
              </a:rPr>
              <a:t> Simulate different social settings (e.g., playground, birthday party) where children can practice initiating conversations, making friends, and responding to social cues.</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Turn-Taking Games:</a:t>
            </a:r>
            <a:r>
              <a:rPr lang="en-US" sz="1800" dirty="0">
                <a:latin typeface="Times New Roman" panose="02020603050405020304" pitchFamily="18" charset="0"/>
                <a:cs typeface="Times New Roman" panose="02020603050405020304" pitchFamily="18" charset="0"/>
              </a:rPr>
              <a:t> Activities that promote sharing and cooperation, such as board games or collaborative tasks.</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Emotion Recognition Activities:</a:t>
            </a:r>
            <a:r>
              <a:rPr lang="en-US" sz="1800" dirty="0">
                <a:latin typeface="Times New Roman" panose="02020603050405020304" pitchFamily="18" charset="0"/>
                <a:cs typeface="Times New Roman" panose="02020603050405020304" pitchFamily="18" charset="0"/>
              </a:rPr>
              <a:t> Games where children identify emotions through facial expressions or scenarios, enhancing their ability to read social cues.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133600" y="539750"/>
            <a:ext cx="10058400" cy="1449388"/>
          </a:xfrm>
        </p:spPr>
        <p:txBody>
          <a:bodyPr>
            <a:normAutofit fontScale="90000"/>
          </a:bodyPr>
          <a:lstStyle/>
          <a:p>
            <a:r>
              <a:rPr lang="en-US" b="1" dirty="0"/>
              <a:t>Communication Skills Module</a:t>
            </a:r>
            <a:br>
              <a:rPr lang="en-US" sz="32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748144" y="1485900"/>
            <a:ext cx="11173691" cy="483235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Objective:</a:t>
            </a:r>
            <a:r>
              <a:rPr lang="en-US" sz="1800" dirty="0">
                <a:latin typeface="Times New Roman" panose="02020603050405020304" pitchFamily="18" charset="0"/>
                <a:cs typeface="Times New Roman" panose="02020603050405020304" pitchFamily="18" charset="0"/>
              </a:rPr>
              <a:t> To improve verbal and non-verbal communication skills.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endParaRPr lang="en-US" sz="1800" dirty="0">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Interactive Storytelling:</a:t>
            </a:r>
            <a:r>
              <a:rPr lang="en-US" sz="1800" dirty="0">
                <a:latin typeface="Times New Roman" panose="02020603050405020304" pitchFamily="18" charset="0"/>
                <a:cs typeface="Times New Roman" panose="02020603050405020304" pitchFamily="18" charset="0"/>
              </a:rPr>
              <a:t> Children can engage in stories that require them to make choices, practicing articulation and comprehension.</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Speech Practice Sessions:</a:t>
            </a:r>
            <a:r>
              <a:rPr lang="en-US" sz="1800" dirty="0">
                <a:latin typeface="Times New Roman" panose="02020603050405020304" pitchFamily="18" charset="0"/>
                <a:cs typeface="Times New Roman" panose="02020603050405020304" pitchFamily="18" charset="0"/>
              </a:rPr>
              <a:t> Virtual interactions where children can practice speaking with characters, focusing on articulation, vocabulary, and sentence structure.</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Non-Verbal Communication Exercises:</a:t>
            </a:r>
            <a:r>
              <a:rPr lang="en-US" sz="1800" dirty="0">
                <a:latin typeface="Times New Roman" panose="02020603050405020304" pitchFamily="18" charset="0"/>
                <a:cs typeface="Times New Roman" panose="02020603050405020304" pitchFamily="18" charset="0"/>
              </a:rPr>
              <a:t> Activities that teach the importance of body language, gestures, and eye contact.</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454727" y="473796"/>
            <a:ext cx="10058400" cy="1449388"/>
          </a:xfrm>
        </p:spPr>
        <p:txBody>
          <a:bodyPr>
            <a:normAutofit fontScale="90000"/>
          </a:bodyPr>
          <a:lstStyle/>
          <a:p>
            <a:r>
              <a:rPr lang="en-US" b="1" dirty="0"/>
              <a:t>Daily Living Skills Module</a:t>
            </a:r>
            <a:br>
              <a:rPr lang="en-US" sz="32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987425" y="1419659"/>
            <a:ext cx="10217150" cy="551180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Objective:</a:t>
            </a:r>
            <a:r>
              <a:rPr lang="en-US" sz="1800" dirty="0">
                <a:latin typeface="Times New Roman" panose="02020603050405020304" pitchFamily="18" charset="0"/>
                <a:cs typeface="Times New Roman" panose="02020603050405020304" pitchFamily="18" charset="0"/>
              </a:rPr>
              <a:t> To teach essential life skills for greater independence.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endParaRPr lang="en-US" sz="1800" dirty="0">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Cooking Simulations:</a:t>
            </a:r>
            <a:r>
              <a:rPr lang="en-US" sz="1800" dirty="0">
                <a:latin typeface="Times New Roman" panose="02020603050405020304" pitchFamily="18" charset="0"/>
                <a:cs typeface="Times New Roman" panose="02020603050405020304" pitchFamily="18" charset="0"/>
              </a:rPr>
              <a:t> Step-by-step guided cooking experiences that teach meal preparation and kitchen safety.</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Personal Hygiene Activities:</a:t>
            </a:r>
            <a:r>
              <a:rPr lang="en-US" sz="1800" dirty="0">
                <a:latin typeface="Times New Roman" panose="02020603050405020304" pitchFamily="18" charset="0"/>
                <a:cs typeface="Times New Roman" panose="02020603050405020304" pitchFamily="18" charset="0"/>
              </a:rPr>
              <a:t> Interactive lessons on brushing teeth, washing hands, and other hygiene practices.</a:t>
            </a:r>
          </a:p>
          <a:p>
            <a:pPr marL="742950" lvl="1"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Shopping and Money Management:</a:t>
            </a:r>
            <a:r>
              <a:rPr lang="en-US" sz="1800" dirty="0">
                <a:latin typeface="Times New Roman" panose="02020603050405020304" pitchFamily="18" charset="0"/>
                <a:cs typeface="Times New Roman" panose="02020603050405020304" pitchFamily="18" charset="0"/>
              </a:rPr>
              <a:t> Scenarios where children learn how to shop for groceries, handle money, and understand the value of items.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808018" y="547398"/>
            <a:ext cx="10058400" cy="1449388"/>
          </a:xfrm>
        </p:spPr>
        <p:txBody>
          <a:bodyPr>
            <a:normAutofit fontScale="90000"/>
          </a:bodyPr>
          <a:lstStyle/>
          <a:p>
            <a:r>
              <a:rPr lang="en-US" b="1" dirty="0"/>
              <a:t>Emotional Regulation Module</a:t>
            </a:r>
            <a:br>
              <a:rPr lang="en-US" sz="32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529936" y="1444915"/>
            <a:ext cx="10185400" cy="4865687"/>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Objective:</a:t>
            </a:r>
            <a:r>
              <a:rPr lang="en-US" sz="1800" dirty="0">
                <a:latin typeface="Times New Roman" panose="02020603050405020304" pitchFamily="18" charset="0"/>
                <a:cs typeface="Times New Roman" panose="02020603050405020304" pitchFamily="18" charset="0"/>
              </a:rPr>
              <a:t> To help children recognize and manage their emotions.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Features:</a:t>
            </a:r>
            <a:endParaRPr lang="en-US" sz="1800"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Emotion Recognition Games:</a:t>
            </a:r>
            <a:r>
              <a:rPr lang="en-US" sz="1800" dirty="0">
                <a:latin typeface="Times New Roman" panose="02020603050405020304" pitchFamily="18" charset="0"/>
                <a:cs typeface="Times New Roman" panose="02020603050405020304" pitchFamily="18" charset="0"/>
              </a:rPr>
              <a:t> Activities that teach children to identify their emotions and those of others.</a:t>
            </a:r>
          </a:p>
          <a:p>
            <a:pPr marL="742950" lvl="1" indent="-28575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Coping Strategies Training:</a:t>
            </a:r>
            <a:r>
              <a:rPr lang="en-US" sz="1800" dirty="0">
                <a:latin typeface="Times New Roman" panose="02020603050405020304" pitchFamily="18" charset="0"/>
                <a:cs typeface="Times New Roman" panose="02020603050405020304" pitchFamily="18" charset="0"/>
              </a:rPr>
              <a:t> Simulated situations that encourage the use of coping strategies, such as deep breathing or taking breaks when feeling overwhelmed.</a:t>
            </a:r>
          </a:p>
          <a:p>
            <a:pPr marL="742950" lvl="1" indent="-285750">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Scenario-Based Learning:</a:t>
            </a:r>
            <a:r>
              <a:rPr lang="en-US" sz="1800" dirty="0">
                <a:latin typeface="Times New Roman" panose="02020603050405020304" pitchFamily="18" charset="0"/>
                <a:cs typeface="Times New Roman" panose="02020603050405020304" pitchFamily="18" charset="0"/>
              </a:rPr>
              <a:t> Virtual situations that simulate stress or anxiety, allowing children to practice self-regulation techniques.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987136" y="-180976"/>
            <a:ext cx="10058400" cy="1449388"/>
          </a:xfrm>
        </p:spPr>
        <p:txBody>
          <a:bodyPr>
            <a:normAutofit/>
          </a:bodyPr>
          <a:lstStyle/>
          <a:p>
            <a:r>
              <a:rPr lang="en-IN" sz="3600"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696191" y="1389496"/>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685800" y="-253423"/>
            <a:ext cx="10058400" cy="1449388"/>
          </a:xfrm>
        </p:spPr>
        <p:txBody>
          <a:bodyPr>
            <a:normAutofit/>
          </a:bodyPr>
          <a:lstStyle/>
          <a:p>
            <a:r>
              <a:rPr lang="en-IN" sz="3600"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997527" y="1312862"/>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581891" y="-215900"/>
            <a:ext cx="10058400" cy="1449388"/>
          </a:xfrm>
        </p:spPr>
        <p:txBody>
          <a:bodyPr>
            <a:normAutofit/>
          </a:bodyPr>
          <a:lstStyle/>
          <a:p>
            <a:r>
              <a:rPr lang="en-IN" sz="3600"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477982" y="1503651"/>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066800" y="-242888"/>
            <a:ext cx="10058400" cy="1449388"/>
          </a:xfrm>
        </p:spPr>
        <p:txBody>
          <a:bodyPr>
            <a:normAutofit/>
          </a:bodyPr>
          <a:lstStyle/>
          <a:p>
            <a:r>
              <a:rPr lang="en-IN" sz="3600"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98764" y="1393536"/>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423555" y="-96694"/>
            <a:ext cx="10058400" cy="1449388"/>
          </a:xfrm>
        </p:spPr>
        <p:txBody>
          <a:bodyPr>
            <a:normAutofit/>
          </a:bodyPr>
          <a:lstStyle/>
          <a:p>
            <a:r>
              <a:rPr lang="en-US" sz="3600" b="1" dirty="0"/>
              <a:t>SOFTWARE REQUIREMENTS:</a:t>
            </a:r>
            <a:endParaRPr lang="en-IN" sz="3600"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600200" y="1040967"/>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558636" y="-31751"/>
            <a:ext cx="10058400" cy="1449388"/>
          </a:xfrm>
        </p:spPr>
        <p:txBody>
          <a:bodyPr/>
          <a:lstStyle/>
          <a:p>
            <a:r>
              <a:rPr lang="en-US" sz="3600" b="1" dirty="0"/>
              <a:t>HARDWARE REQUIREMENTS</a:t>
            </a:r>
            <a:r>
              <a:rPr lang="en-US" b="1" dirty="0"/>
              <a:t>:</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558636" y="1698192"/>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066800" y="-215900"/>
            <a:ext cx="10058400" cy="1449388"/>
          </a:xfrm>
        </p:spPr>
        <p:txBody>
          <a:bodyPr>
            <a:normAutofit/>
          </a:bodyPr>
          <a:lstStyle/>
          <a:p>
            <a:r>
              <a:rPr lang="en-US" sz="3600" dirty="0"/>
              <a:t>CONCLUSION</a:t>
            </a:r>
            <a:endParaRPr lang="en-IN" sz="3600"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67590" y="1150360"/>
            <a:ext cx="10983191" cy="5406303"/>
          </a:xfrm>
        </p:spPr>
        <p:txBody>
          <a:bodyPr>
            <a:no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goal of this research is to help provide an ecology for learning for individuals with ASD. It is a big stride in the direction of helping autistic kids in the classroom.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Our platform provides a singular opportunity for social development, academic advancement, educational games that are enjoyable, and empowerment.</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platform helps autistic students feel included and at home by acknowledging their varied needs, which is crucial for their general wellbeing.</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platform helps students enhance their social skills, independence, and confidence in addition to their academic performance. This educational website offers games and immersive learning experiences that enhance student interaction by using genuine user trials.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145</TotalTime>
  <Words>2791</Words>
  <Application>Microsoft Office PowerPoint</Application>
  <PresentationFormat>Widescreen</PresentationFormat>
  <Paragraphs>116</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Century Gothic</vt:lpstr>
      <vt:lpstr>Times New Roman</vt:lpstr>
      <vt:lpstr>Vapor Trail</vt:lpstr>
      <vt:lpstr>PowerPoint Presentation</vt:lpstr>
      <vt:lpstr>Abstract</vt:lpstr>
      <vt:lpstr>PowerPoint Presentation</vt:lpstr>
      <vt:lpstr>PowerPoint Presentation</vt:lpstr>
      <vt:lpstr>Objective</vt:lpstr>
      <vt:lpstr>Existing System</vt:lpstr>
      <vt:lpstr>Disadvantage</vt:lpstr>
      <vt:lpstr>PowerPoint Presentation</vt:lpstr>
      <vt:lpstr>PROPOSED SYSTEM :</vt:lpstr>
      <vt:lpstr>Advantage</vt:lpstr>
      <vt:lpstr>Introduction</vt:lpstr>
      <vt:lpstr>PowerPoint Presentation</vt:lpstr>
      <vt:lpstr>MODULES</vt:lpstr>
      <vt:lpstr>Social Skills Module </vt:lpstr>
      <vt:lpstr>Communication Skills Module  </vt:lpstr>
      <vt:lpstr>Daily Living Skills Module  </vt:lpstr>
      <vt:lpstr>Emotional Regulation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76</cp:revision>
  <dcterms:created xsi:type="dcterms:W3CDTF">2024-08-14T12:13:16Z</dcterms:created>
  <dcterms:modified xsi:type="dcterms:W3CDTF">2024-11-10T16:39:06Z</dcterms:modified>
</cp:coreProperties>
</file>