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5"/>
  </p:notesMasterIdLst>
  <p:sldIdLst>
    <p:sldId id="256" r:id="rId2"/>
    <p:sldId id="257" r:id="rId3"/>
    <p:sldId id="277" r:id="rId4"/>
    <p:sldId id="27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573" autoAdjust="0"/>
  </p:normalViewPr>
  <p:slideViewPr>
    <p:cSldViewPr snapToGrid="0">
      <p:cViewPr varScale="1">
        <p:scale>
          <a:sx n="64" d="100"/>
          <a:sy n="64" d="100"/>
        </p:scale>
        <p:origin x="1397" y="91"/>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E17D6B-5B5D-4EB0-B79D-FAA896BB43C7}" type="datetimeFigureOut">
              <a:rPr lang="en-IN" smtClean="0"/>
              <a:t>10-11-2024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C251A1-0076-47EF-B63A-76964EB8FB56}" type="slidenum">
              <a:rPr lang="en-IN" smtClean="0"/>
              <a:t>‹#›</a:t>
            </a:fld>
            <a:endParaRPr lang="en-IN"/>
          </a:p>
        </p:txBody>
      </p:sp>
    </p:spTree>
    <p:extLst>
      <p:ext uri="{BB962C8B-B14F-4D97-AF65-F5344CB8AC3E}">
        <p14:creationId xmlns:p14="http://schemas.microsoft.com/office/powerpoint/2010/main" val="5695674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D3C251A1-0076-47EF-B63A-76964EB8FB56}" type="slidenum">
              <a:rPr lang="en-IN" smtClean="0"/>
              <a:t>6</a:t>
            </a:fld>
            <a:endParaRPr lang="en-IN"/>
          </a:p>
        </p:txBody>
      </p:sp>
    </p:spTree>
    <p:extLst>
      <p:ext uri="{BB962C8B-B14F-4D97-AF65-F5344CB8AC3E}">
        <p14:creationId xmlns:p14="http://schemas.microsoft.com/office/powerpoint/2010/main" val="760792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D3C251A1-0076-47EF-B63A-76964EB8FB56}" type="slidenum">
              <a:rPr lang="en-IN" smtClean="0"/>
              <a:t>11</a:t>
            </a:fld>
            <a:endParaRPr lang="en-IN"/>
          </a:p>
        </p:txBody>
      </p:sp>
    </p:spTree>
    <p:extLst>
      <p:ext uri="{BB962C8B-B14F-4D97-AF65-F5344CB8AC3E}">
        <p14:creationId xmlns:p14="http://schemas.microsoft.com/office/powerpoint/2010/main" val="16405936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8824656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36169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44455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43030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565619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52353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23C765A-790E-4DDD-B720-A3DC44661A02}" type="datetimeFigureOut">
              <a:rPr lang="en-IN" smtClean="0"/>
              <a:t>10-11-2024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92944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39771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57152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487224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109838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948173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5547012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86991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577310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9081320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01191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23C765A-790E-4DDD-B720-A3DC44661A02}" type="datetimeFigureOut">
              <a:rPr lang="en-IN" smtClean="0"/>
              <a:t>10-11-2024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374511744"/>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2647494" y="2645125"/>
            <a:ext cx="7187911" cy="961614"/>
          </a:xfrm>
          <a:prstGeom prst="rect">
            <a:avLst/>
          </a:prstGeom>
          <a:noFill/>
        </p:spPr>
        <p:txBody>
          <a:bodyPr wrap="square">
            <a:spAutoFit/>
          </a:bodyPr>
          <a:lstStyle/>
          <a:p>
            <a:pPr algn="ctr"/>
            <a:r>
              <a:rPr lang="en-US" sz="2800" dirty="0"/>
              <a:t>Learning App for Deaf And Mute and sign language-English/Gujarati converter</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460375"/>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12172" y="761279"/>
            <a:ext cx="11367655" cy="5795385"/>
          </a:xfrm>
        </p:spPr>
        <p:txBody>
          <a:bodyPr>
            <a:noAutofit/>
          </a:bodyPr>
          <a:lstStyle/>
          <a:p>
            <a:pPr algn="just">
              <a:lnSpc>
                <a:spcPct val="150000"/>
              </a:lnSpc>
              <a:buFont typeface="Arial" panose="020B0604020202020204" pitchFamily="34" charset="0"/>
              <a:buChar char="•"/>
            </a:pPr>
            <a:r>
              <a:rPr lang="en-US" dirty="0"/>
              <a:t>Background: “Inclusivity” is the motto of Education department, Government of Gujarat. Opportunity for all is the new slogan and The Indian Government has come up with Indian Sign Language. There has been lot of work in done in American sign language and focusing on interpretation in English. </a:t>
            </a:r>
          </a:p>
          <a:p>
            <a:pPr algn="just">
              <a:lnSpc>
                <a:spcPct val="150000"/>
              </a:lnSpc>
              <a:buFont typeface="Arial" panose="020B0604020202020204" pitchFamily="34" charset="0"/>
              <a:buChar char="•"/>
            </a:pPr>
            <a:r>
              <a:rPr lang="en-US" dirty="0"/>
              <a:t>Majority schools in India adopt local language. In Gujarat, the deaf and mute students would be learning Gujarati by sign language. There are two general methods of deaf education are manualism and </a:t>
            </a:r>
            <a:r>
              <a:rPr lang="en-US" dirty="0" err="1"/>
              <a:t>oralism..The</a:t>
            </a:r>
            <a:r>
              <a:rPr lang="en-US" dirty="0"/>
              <a:t> students learn at school but at home if they want to practice material in Digital form is in limited form especially considering Indian Sign Language and Gujarati as local language. </a:t>
            </a:r>
          </a:p>
          <a:p>
            <a:pPr algn="just">
              <a:lnSpc>
                <a:spcPct val="150000"/>
              </a:lnSpc>
              <a:buFont typeface="Arial" panose="020B0604020202020204" pitchFamily="34" charset="0"/>
              <a:buChar char="•"/>
            </a:pPr>
            <a:r>
              <a:rPr lang="en-US" dirty="0"/>
              <a:t>Detailed Description: The proposed comprehensive Mobile Application aims to address the key challenges faced in learning beyond classroom by deaf and mute students. The key features of the application include: Interpretation of Alphabets and numbers in Gujarati: Explaining the alphabets and numbers in Gujarati. The students first should learn and then should get writing pad to practice the writing of alphabets and numbers. </a:t>
            </a:r>
          </a:p>
          <a:p>
            <a:pPr algn="just">
              <a:lnSpc>
                <a:spcPct val="150000"/>
              </a:lnSpc>
              <a:buFont typeface="Arial" panose="020B0604020202020204" pitchFamily="34" charset="0"/>
              <a:buChar char="•"/>
            </a:pPr>
            <a:r>
              <a:rPr lang="en-US" dirty="0"/>
              <a:t>Words and Sentences: Explaining the basic words starting from each Gujarati alphabet for example ? –???. Writing Exercises based on this Mathematics : Tables.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8C2506-B152-1C17-CFF7-CE0A04E4D9AA}"/>
              </a:ext>
            </a:extLst>
          </p:cNvPr>
          <p:cNvSpPr>
            <a:spLocks noGrp="1"/>
          </p:cNvSpPr>
          <p:nvPr>
            <p:ph idx="4294967295"/>
          </p:nvPr>
        </p:nvSpPr>
        <p:spPr>
          <a:xfrm>
            <a:off x="467590" y="353290"/>
            <a:ext cx="11492345" cy="6047509"/>
          </a:xfrm>
        </p:spPr>
        <p:txBody>
          <a:bodyPr>
            <a:noAutofit/>
          </a:bodyPr>
          <a:lstStyle/>
          <a:p>
            <a:pPr algn="just">
              <a:lnSpc>
                <a:spcPct val="150000"/>
              </a:lnSpc>
            </a:pPr>
            <a:r>
              <a:rPr lang="en-US" dirty="0"/>
              <a:t>Basic calculation Sum, Subtract, Multiplication, division in Gujarati. Writing problems for assessment of learning. Science : Prepare learning of science principles to sign language tutorials and writing exercises based on this. </a:t>
            </a:r>
          </a:p>
          <a:p>
            <a:pPr algn="just">
              <a:lnSpc>
                <a:spcPct val="150000"/>
              </a:lnSpc>
            </a:pPr>
            <a:r>
              <a:rPr lang="en-US" dirty="0"/>
              <a:t>Conversion of Gujarati sentences to Sign Language and vice versa: If some Gujarati news/ articles are fed, they should be converted to sign language Conversion of speech to sign Language and vice versa: If some Gujarati conversation/addressing is taking place, they should be converted to sign language Data Analytics : Report card of the student to assess his/her learning of Mathematics and Science The application will cater to various users, including teachers, students, parents and HR(company). </a:t>
            </a:r>
          </a:p>
          <a:p>
            <a:pPr algn="just">
              <a:lnSpc>
                <a:spcPct val="150000"/>
              </a:lnSpc>
            </a:pPr>
            <a:r>
              <a:rPr lang="en-US" dirty="0"/>
              <a:t>By integrating all these functions into a single Application , the application will address the lack of resources and bridge of communication gap. Teachers: Get a platform for teaching and can give repeated exercises to fine tune students with Mathematics and science.</a:t>
            </a:r>
          </a:p>
          <a:p>
            <a:pPr algn="just">
              <a:lnSpc>
                <a:spcPct val="150000"/>
              </a:lnSpc>
            </a:pPr>
            <a:r>
              <a:rPr lang="en-US" dirty="0"/>
              <a:t> . Students: Learning platform where they can learn at their own pace and do the exercises. Parents: Helping aid for parents who do not know sign language. HR: Inclusivity is part of company policy also. While interviewing speech to text and text to speech will be helpful.</a:t>
            </a:r>
            <a:endParaRPr lang="en-IN" dirty="0"/>
          </a:p>
        </p:txBody>
      </p:sp>
    </p:spTree>
    <p:extLst>
      <p:ext uri="{BB962C8B-B14F-4D97-AF65-F5344CB8AC3E}">
        <p14:creationId xmlns:p14="http://schemas.microsoft.com/office/powerpoint/2010/main" val="2957905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64194E-D00A-B8E7-A692-003129562662}"/>
              </a:ext>
            </a:extLst>
          </p:cNvPr>
          <p:cNvSpPr>
            <a:spLocks noGrp="1"/>
          </p:cNvSpPr>
          <p:nvPr>
            <p:ph idx="4294967295"/>
          </p:nvPr>
        </p:nvSpPr>
        <p:spPr>
          <a:xfrm>
            <a:off x="-83127" y="0"/>
            <a:ext cx="11658599" cy="6109854"/>
          </a:xfrm>
        </p:spPr>
        <p:txBody>
          <a:bodyPr>
            <a:noAutofit/>
          </a:bodyPr>
          <a:lstStyle/>
          <a:p>
            <a:pPr lvl="1" algn="just">
              <a:lnSpc>
                <a:spcPct val="150000"/>
              </a:lnSpc>
            </a:pPr>
            <a:r>
              <a:rPr lang="en-US" sz="1800" dirty="0"/>
              <a:t>Expected Solution: The implementation of this comprehensive Mobile application is expected to yield significant positive outcomes: Learning of Basic Mathematics and Science: Establishment of a unified platform where all relevant data is stored, reducing fragmentation and improving data accessibility.</a:t>
            </a:r>
          </a:p>
          <a:p>
            <a:pPr lvl="1" algn="just">
              <a:lnSpc>
                <a:spcPct val="150000"/>
              </a:lnSpc>
            </a:pPr>
            <a:r>
              <a:rPr lang="en-US" sz="1800" dirty="0"/>
              <a:t> Increased Communication: Enhanced transparency in tracking progress and outcomes of various projects, facilitating better oversight and accountability. Better Assessment of learning: More effective allocation and utilization of resources, leading to improved outcomes for research and innovation projects. </a:t>
            </a:r>
          </a:p>
          <a:p>
            <a:pPr lvl="1" algn="just">
              <a:lnSpc>
                <a:spcPct val="150000"/>
              </a:lnSpc>
            </a:pPr>
            <a:r>
              <a:rPr lang="en-US" sz="1800" dirty="0"/>
              <a:t>Including specially abled to mainstream : Conversion of text to sign language, speech to sign language and vice versa will narrow down the communication gap that arises due to non understanding of sign language. </a:t>
            </a:r>
          </a:p>
          <a:p>
            <a:pPr lvl="1" algn="just">
              <a:lnSpc>
                <a:spcPct val="150000"/>
              </a:lnSpc>
            </a:pPr>
            <a:r>
              <a:rPr lang="en-US" sz="1800" dirty="0"/>
              <a:t>In summary, the proposed Mobile application aims to create a more efficient and supportive environment for learning to deaf and mute students in Gujarat. By addressing the current challenges and leveraging modern technology, the application will significantly enhance the learning ability of specially abled students.</a:t>
            </a:r>
            <a:endParaRPr lang="en-IN" sz="1800" dirty="0"/>
          </a:p>
        </p:txBody>
      </p:sp>
    </p:spTree>
    <p:extLst>
      <p:ext uri="{BB962C8B-B14F-4D97-AF65-F5344CB8AC3E}">
        <p14:creationId xmlns:p14="http://schemas.microsoft.com/office/powerpoint/2010/main" val="3921357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0" y="-460375"/>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251113" y="602672"/>
            <a:ext cx="11689773" cy="6255328"/>
          </a:xfrm>
        </p:spPr>
        <p:txBody>
          <a:bodyPr>
            <a:normAutofit fontScale="92500"/>
          </a:bodyPr>
          <a:lstStyle/>
          <a:p>
            <a:pPr algn="just">
              <a:lnSpc>
                <a:spcPct val="160000"/>
              </a:lnSpc>
            </a:pPr>
            <a:r>
              <a:rPr lang="en-US" sz="1900" dirty="0"/>
              <a:t>The primary objective of developing a learning app for the deaf and mute community, featuring a sign language-English/Gujarati converter, is to facilitate effective communication and enhance learning opportunities. </a:t>
            </a:r>
          </a:p>
          <a:p>
            <a:pPr algn="just">
              <a:lnSpc>
                <a:spcPct val="160000"/>
              </a:lnSpc>
            </a:pPr>
            <a:r>
              <a:rPr lang="en-US" sz="1900" dirty="0"/>
              <a:t>By providing an accessible platform for users to learn sign language in both English and Gujarati, the app aims to empower individuals to express themselves confidently and interact with the hearing population. </a:t>
            </a:r>
          </a:p>
          <a:p>
            <a:pPr algn="just">
              <a:lnSpc>
                <a:spcPct val="160000"/>
              </a:lnSpc>
            </a:pPr>
            <a:r>
              <a:rPr lang="en-US" sz="1900" dirty="0"/>
              <a:t>It seeks to bridge the communication gap by incorporating real-time translation features, allowing users to convert their signs into text and vice versa, thus fostering inclusivity.</a:t>
            </a:r>
          </a:p>
          <a:p>
            <a:pPr algn="just">
              <a:lnSpc>
                <a:spcPct val="160000"/>
              </a:lnSpc>
            </a:pPr>
            <a:r>
              <a:rPr lang="en-US" sz="1900" dirty="0"/>
              <a:t>Additionally, the app aspires to create a supportive learning environment through interactive lessons, community engagement, and progress tracking, enabling users to monitor their development and celebrate their achievements.</a:t>
            </a:r>
          </a:p>
          <a:p>
            <a:pPr algn="just">
              <a:lnSpc>
                <a:spcPct val="160000"/>
              </a:lnSpc>
            </a:pPr>
            <a:r>
              <a:rPr lang="en-US" sz="1900" dirty="0"/>
              <a:t> By promoting cultural awareness and understanding between deaf and hearing communities, the app intends to reduce stigma and encourage empathy. Ultimately, the app aims to be a comprehensive resource that not only teaches sign language but also builds connections, supports personal growth, and enhances the quality of life for its users.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72736" y="-350838"/>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536647" y="585643"/>
            <a:ext cx="10643971" cy="5686713"/>
          </a:xfrm>
        </p:spPr>
        <p:txBody>
          <a:bodyPr>
            <a:normAutofit/>
          </a:bodyPr>
          <a:lstStyle/>
          <a:p>
            <a:pPr algn="just">
              <a:lnSpc>
                <a:spcPct val="150000"/>
              </a:lnSpc>
              <a:buFont typeface="Arial" panose="020B0604020202020204" pitchFamily="34" charset="0"/>
              <a:buChar char="•"/>
            </a:pPr>
            <a:r>
              <a:rPr lang="en-US" dirty="0"/>
              <a:t>The existing system is smart glove is proposed which includes components such as flex sensors, Arduino, APR33A3 Voice Playback module, transmitter, and receiver. This technology helps the user to provide input in order to control his/her home appliances if he/she cannot walk towards the switchboard, which can be considered as an advantage. </a:t>
            </a:r>
          </a:p>
          <a:p>
            <a:pPr algn="just">
              <a:lnSpc>
                <a:spcPct val="150000"/>
              </a:lnSpc>
              <a:buFont typeface="Arial" panose="020B0604020202020204" pitchFamily="34" charset="0"/>
              <a:buChar char="•"/>
            </a:pPr>
            <a:r>
              <a:rPr lang="en-US" dirty="0"/>
              <a:t>The disadvantage of this technology is that the device is bulky, and has too many components, making it hard to be a portable one. The working of the device commences as soon as there is an input in the form of a movement of hand or fingers.</a:t>
            </a:r>
          </a:p>
          <a:p>
            <a:pPr algn="just">
              <a:lnSpc>
                <a:spcPct val="150000"/>
              </a:lnSpc>
              <a:buFont typeface="Arial" panose="020B0604020202020204" pitchFamily="34" charset="0"/>
              <a:buChar char="•"/>
            </a:pPr>
            <a:r>
              <a:rPr lang="en-US" dirty="0"/>
              <a:t> The gloves are connected to the flex sensors and if there is any input gesture given, then the sensor value changes as a result of the bend in the flex sensors. The changing value of the flex sensor corresponds to the applied bending angle as well as the resistance, according to the input given.</a:t>
            </a:r>
            <a:r>
              <a:rPr lang="en-US" sz="1800" dirty="0">
                <a:latin typeface="Times New Roman" panose="02020603050405020304" pitchFamily="18" charset="0"/>
                <a:cs typeface="Times New Roman" panose="02020603050405020304" pitchFamily="18" charset="0"/>
              </a:rPr>
              <a: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24691" y="-294121"/>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498763" y="1070264"/>
            <a:ext cx="10525991" cy="557010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Limited Access to </a:t>
            </a:r>
            <a:r>
              <a:rPr lang="en-US" sz="1800" dirty="0" err="1">
                <a:cs typeface="Times New Roman" panose="02020603050405020304" pitchFamily="18" charset="0"/>
              </a:rPr>
              <a:t>Technology:Not</a:t>
            </a:r>
            <a:r>
              <a:rPr lang="en-US" sz="1800" dirty="0">
                <a:cs typeface="Times New Roman" panose="02020603050405020304" pitchFamily="18" charset="0"/>
              </a:rPr>
              <a:t> all individuals in the deaf and mute community have access to smartphones, tablets, or computers, which could limit the app's reach and effectiveness.</a:t>
            </a:r>
          </a:p>
          <a:p>
            <a:pPr algn="just">
              <a:lnSpc>
                <a:spcPct val="150000"/>
              </a:lnSpc>
            </a:pPr>
            <a:r>
              <a:rPr lang="en-US" b="1" dirty="0"/>
              <a:t>Variable Technology Literacy</a:t>
            </a:r>
            <a:r>
              <a:rPr lang="en-US" dirty="0"/>
              <a:t>: Users may have different levels of comfort and proficiency with technology. Some may struggle to navigate the app effectively, which can hinder their learning experience.</a:t>
            </a:r>
          </a:p>
          <a:p>
            <a:pPr algn="just">
              <a:lnSpc>
                <a:spcPct val="150000"/>
              </a:lnSpc>
            </a:pPr>
            <a:r>
              <a:rPr lang="en-US" b="1" dirty="0"/>
              <a:t>Diverse Sign Languages</a:t>
            </a:r>
            <a:r>
              <a:rPr lang="en-US" dirty="0"/>
              <a:t>: Sign languages vary significantly between regions and communities. For instance, American Sign Language (ASL) is different from British Sign Language (BSL), and both differ from Indian Sign Language (ISL). This diversity can complicate the development of a universal sign language converter.</a:t>
            </a:r>
          </a:p>
          <a:p>
            <a:pPr algn="just">
              <a:lnSpc>
                <a:spcPct val="150000"/>
              </a:lnSpc>
            </a:pPr>
            <a:r>
              <a:rPr lang="en-US" b="1" dirty="0"/>
              <a:t>Complexity of Sign Language</a:t>
            </a:r>
            <a:r>
              <a:rPr lang="en-US" dirty="0"/>
              <a:t>: Sign language is not a direct translation of spoken language; it has its own grammar and syntax. An app that oversimplifies or misrepresents these aspects may lead to misunderstandings and poor learning outcomes.</a:t>
            </a:r>
          </a:p>
          <a:p>
            <a:endParaRPr lang="en-US" dirty="0"/>
          </a:p>
          <a:p>
            <a:endParaRPr lang="en-US" dirty="0"/>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35082" y="-300038"/>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604404" y="798079"/>
            <a:ext cx="10983191" cy="5261841"/>
          </a:xfrm>
        </p:spPr>
        <p:txBody>
          <a:bodyPr>
            <a:noAutofit/>
          </a:bodyPr>
          <a:lstStyle/>
          <a:p>
            <a:pPr algn="just">
              <a:lnSpc>
                <a:spcPct val="150000"/>
              </a:lnSpc>
              <a:buFont typeface="Arial" panose="020B0604020202020204" pitchFamily="34" charset="0"/>
              <a:buChar char="•"/>
            </a:pPr>
            <a:r>
              <a:rPr lang="en-US" dirty="0"/>
              <a:t>the proposed system for sign language detection for deaf and dumb using flex sensor, gyroscope sensor, Bluetooth module, and LCD module Arduino Uno is a comprehensive solution that utilizes a combination of hardware and software components to recognize and interpret sign language gestures in real-time. </a:t>
            </a:r>
          </a:p>
          <a:p>
            <a:pPr algn="just">
              <a:lnSpc>
                <a:spcPct val="150000"/>
              </a:lnSpc>
              <a:buFont typeface="Arial" panose="020B0604020202020204" pitchFamily="34" charset="0"/>
              <a:buChar char="•"/>
            </a:pPr>
            <a:r>
              <a:rPr lang="en-US" dirty="0"/>
              <a:t>The hardware components of the system include flex sensors and gyroscope sensors that are attached to a hand glove. The flex sensors are resistive sensors that change their resistance when they are bent. These sensors are attached to the fingers of the glove and detect the bending of the fingers. </a:t>
            </a:r>
          </a:p>
          <a:p>
            <a:pPr algn="just">
              <a:lnSpc>
                <a:spcPct val="150000"/>
              </a:lnSpc>
              <a:buFont typeface="Arial" panose="020B0604020202020204" pitchFamily="34" charset="0"/>
              <a:buChar char="•"/>
            </a:pPr>
            <a:r>
              <a:rPr lang="en-US" dirty="0"/>
              <a:t>The gyroscope sensors, on the other hand, detect the orientation of the hand and the speed and direction of hand movements. These sensors work together to detect the movement and positioning of the hand and fingers, which is critical in recognizing and interpreting sign language gestures.</a:t>
            </a:r>
          </a:p>
          <a:p>
            <a:pPr algn="just">
              <a:lnSpc>
                <a:spcPct val="150000"/>
              </a:lnSpc>
              <a:buFont typeface="Arial" panose="020B0604020202020204" pitchFamily="34" charset="0"/>
              <a:buChar char="•"/>
            </a:pPr>
            <a:r>
              <a:rPr lang="en-US" dirty="0"/>
              <a:t> The data collected by the sensors is then processed by the Arduino Uno microcontroller, which uses algorithms to recognize specific gestures and translate them into text.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24691" y="-215900"/>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665019" y="1423410"/>
            <a:ext cx="11049000" cy="5434590"/>
          </a:xfrm>
        </p:spPr>
        <p:txBody>
          <a:bodyPr>
            <a:normAutofit/>
          </a:bodyPr>
          <a:lstStyle/>
          <a:p>
            <a:pPr algn="just">
              <a:lnSpc>
                <a:spcPct val="150000"/>
              </a:lnSpc>
            </a:pPr>
            <a:r>
              <a:rPr lang="en-US" b="1" dirty="0"/>
              <a:t>improved Communication</a:t>
            </a:r>
            <a:r>
              <a:rPr lang="en-US" dirty="0"/>
              <a:t>: The app can facilitate better communication between deaf individuals and those who do not know sign language, bridging the gap and fostering inclusion.</a:t>
            </a:r>
          </a:p>
          <a:p>
            <a:pPr algn="just">
              <a:lnSpc>
                <a:spcPct val="150000"/>
              </a:lnSpc>
            </a:pPr>
            <a:r>
              <a:rPr lang="en-US" b="1" dirty="0"/>
              <a:t>Accessible Learning Resources</a:t>
            </a:r>
            <a:r>
              <a:rPr lang="en-US" dirty="0"/>
              <a:t>: It provides easy access to learning materials, allowing users to learn at their own pace and convenience, which is especially beneficial for those who may not have access to traditional educational settings.</a:t>
            </a:r>
          </a:p>
          <a:p>
            <a:pPr algn="just">
              <a:lnSpc>
                <a:spcPct val="150000"/>
              </a:lnSpc>
            </a:pPr>
            <a:r>
              <a:rPr lang="en-US" b="1" dirty="0"/>
              <a:t>Customized Learning Experience</a:t>
            </a:r>
            <a:r>
              <a:rPr lang="en-US" dirty="0"/>
              <a:t>: Users can tailor their learning experience according to their preferences and needs, focusing on specific vocabulary or topics that are relevant to them.</a:t>
            </a:r>
          </a:p>
          <a:p>
            <a:pPr algn="just">
              <a:lnSpc>
                <a:spcPct val="150000"/>
              </a:lnSpc>
            </a:pPr>
            <a:r>
              <a:rPr lang="en-US" b="1" dirty="0"/>
              <a:t>Visual Learning Support</a:t>
            </a:r>
            <a:r>
              <a:rPr lang="en-US" dirty="0"/>
              <a:t>: The app can leverage visual aids, videos, and animations to enhance the learning experience, catering to the visual learning style that is often preferred in the deaf community.</a:t>
            </a:r>
          </a:p>
          <a:p>
            <a:pPr algn="just">
              <a:lnSpc>
                <a:spcPct val="150000"/>
              </a:lnSpc>
            </a:pPr>
            <a:endParaRPr lang="en-US" dirty="0"/>
          </a:p>
          <a:p>
            <a:endParaRPr lang="en-US" dirty="0"/>
          </a:p>
          <a:p>
            <a:endParaRPr lang="en-US" dirty="0"/>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39211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31618" y="580592"/>
            <a:ext cx="11928763" cy="6277408"/>
          </a:xfrm>
        </p:spPr>
        <p:txBody>
          <a:bodyPr>
            <a:normAutofit/>
          </a:bodyPr>
          <a:lstStyle/>
          <a:p>
            <a:pPr algn="just">
              <a:lnSpc>
                <a:spcPct val="150000"/>
              </a:lnSpc>
              <a:buFont typeface="Arial" panose="020B0604020202020204" pitchFamily="34" charset="0"/>
              <a:buChar char="•"/>
            </a:pPr>
            <a:r>
              <a:rPr lang="en-US" dirty="0"/>
              <a:t>The Hamburg notation system for sign languages (</a:t>
            </a:r>
            <a:r>
              <a:rPr lang="en-US" dirty="0" err="1"/>
              <a:t>HamNoSys</a:t>
            </a:r>
            <a:r>
              <a:rPr lang="en-US" dirty="0"/>
              <a:t>) is an alphabetical system for the primarily phonetic description of signs [1]. </a:t>
            </a:r>
            <a:r>
              <a:rPr lang="en-US" dirty="0" err="1"/>
              <a:t>HamNoSys</a:t>
            </a:r>
            <a:r>
              <a:rPr lang="en-US" dirty="0"/>
              <a:t> notations include Handshape, Orientation, Location and Actions</a:t>
            </a:r>
          </a:p>
          <a:p>
            <a:pPr algn="just">
              <a:lnSpc>
                <a:spcPct val="150000"/>
              </a:lnSpc>
              <a:buFont typeface="Arial" panose="020B0604020202020204" pitchFamily="34" charset="0"/>
              <a:buChar char="•"/>
            </a:pPr>
            <a:r>
              <a:rPr lang="en-US" dirty="0"/>
              <a:t> Handshape: The symbols for basic forms of finger and thumb position and bending make up the description of a handshape. In addition, there are variations. Based on this broad–with, a description with regard to if there are fingers involved, the shape of finger by finger is possible to specify. </a:t>
            </a:r>
          </a:p>
          <a:p>
            <a:pPr algn="just">
              <a:lnSpc>
                <a:spcPct val="150000"/>
              </a:lnSpc>
              <a:buFont typeface="Arial" panose="020B0604020202020204" pitchFamily="34" charset="0"/>
              <a:buChar char="•"/>
            </a:pPr>
            <a:r>
              <a:rPr lang="en-US" dirty="0"/>
              <a:t>Whenever it is essential, forms in the middle can be characterized as well. Following picture describes the sample open handshape symbol. Hand Orientation: </a:t>
            </a:r>
            <a:r>
              <a:rPr lang="en-US" dirty="0" err="1"/>
              <a:t>HamNoSys</a:t>
            </a:r>
            <a:r>
              <a:rPr lang="en-US" dirty="0"/>
              <a:t> determines the angle of the hand by 2 parts: (a) Extended finger direction (b) Palm orientation (a) Extended Finger Direction Extended finger direction has 3 parts: [1. Signer’s View, 2. Bird’s View, 3. View from the right]. </a:t>
            </a:r>
          </a:p>
          <a:p>
            <a:pPr algn="just">
              <a:lnSpc>
                <a:spcPct val="150000"/>
              </a:lnSpc>
              <a:buFont typeface="Arial" panose="020B0604020202020204" pitchFamily="34" charset="0"/>
              <a:buChar char="•"/>
            </a:pPr>
            <a:r>
              <a:rPr lang="en-US" dirty="0"/>
              <a:t>(a) Palm Orientation 8 symbols are required for palm orientation. Each symbol meaning is defined corresponding to the extended finger direction . Locations: Location parameters, like hand orientation, are divided into two parts: The first determines the x and y coordinates within the frontal plane, while the second determines the z co-ordinate. Following picture describes head location.</a:t>
            </a:r>
            <a:endParaRPr lang="en-IN" dirty="0"/>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376613" y="0"/>
            <a:ext cx="11438773" cy="6954253"/>
          </a:xfrm>
        </p:spPr>
        <p:txBody>
          <a:bodyPr>
            <a:noAutofit/>
          </a:bodyPr>
          <a:lstStyle/>
          <a:p>
            <a:pPr algn="just">
              <a:lnSpc>
                <a:spcPct val="150000"/>
              </a:lnSpc>
              <a:buFont typeface="Arial" panose="020B0604020202020204" pitchFamily="34" charset="0"/>
              <a:buChar char="•"/>
            </a:pPr>
            <a:r>
              <a:rPr lang="en-US" dirty="0"/>
              <a:t>Actions: Path movements (movements that change the location of the hand) and in place movements of the hands and non-manual movements make up actions. </a:t>
            </a:r>
          </a:p>
          <a:p>
            <a:pPr algn="just">
              <a:lnSpc>
                <a:spcPct val="150000"/>
              </a:lnSpc>
              <a:buFont typeface="Arial" panose="020B0604020202020204" pitchFamily="34" charset="0"/>
              <a:buChar char="•"/>
            </a:pPr>
            <a:r>
              <a:rPr lang="en-US" dirty="0"/>
              <a:t>The combinations can be done in any order or at the same time. Straight, curved and zigzag lines, circles and similar patterns are the building blocks of direction movement in </a:t>
            </a:r>
            <a:r>
              <a:rPr lang="en-US" dirty="0" err="1"/>
              <a:t>HamNoSys</a:t>
            </a:r>
            <a:r>
              <a:rPr lang="en-US" dirty="0"/>
              <a:t> </a:t>
            </a:r>
          </a:p>
          <a:p>
            <a:pPr algn="just">
              <a:lnSpc>
                <a:spcPct val="150000"/>
              </a:lnSpc>
              <a:buFont typeface="Arial" panose="020B0604020202020204" pitchFamily="34" charset="0"/>
              <a:buChar char="•"/>
            </a:pPr>
            <a:r>
              <a:rPr lang="en-US" dirty="0"/>
              <a:t>Sign language is a visual language that uses hand gestures, facial expressions, and body language to communicate. It is used by deaf and hard-</a:t>
            </a:r>
            <a:r>
              <a:rPr lang="en-US" dirty="0" err="1"/>
              <a:t>ofhearing</a:t>
            </a:r>
            <a:r>
              <a:rPr lang="en-US" dirty="0"/>
              <a:t> individuals to convey information, emotions, and ideas. The use of sign language is crucial in enabling deaf individuals to communicate effectively and participate fully in society.</a:t>
            </a:r>
          </a:p>
          <a:p>
            <a:pPr algn="just">
              <a:lnSpc>
                <a:spcPct val="150000"/>
              </a:lnSpc>
              <a:buFont typeface="Arial" panose="020B0604020202020204" pitchFamily="34" charset="0"/>
              <a:buChar char="•"/>
            </a:pPr>
            <a:r>
              <a:rPr lang="en-US" dirty="0"/>
              <a:t> However, sign language is not universally understood, and many people lack the necessary knowledge and skills to communicate in sign language. In recent years, there has been an increasing interest in developing technology that can bridge the communication gap between deaf and hearing individuals.</a:t>
            </a:r>
          </a:p>
          <a:p>
            <a:pPr algn="just">
              <a:lnSpc>
                <a:spcPct val="150000"/>
              </a:lnSpc>
              <a:buFont typeface="Arial" panose="020B0604020202020204" pitchFamily="34" charset="0"/>
              <a:buChar char="•"/>
            </a:pPr>
            <a:r>
              <a:rPr lang="en-US" dirty="0"/>
              <a:t> One such technology is sign language detection systems. These systems use various sensors and algorithms to recognize and interpret sign language gestures, translating them into text or spoken language. The use of sign language detection systems is not limited to the deaf community; it can also be beneficial for hearing individuals who wish to learn sign language. These systems can be used as teaching aids, allowing individuals to practice and improve their sign language skills.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2133600" y="1417638"/>
            <a:ext cx="10058400" cy="4022725"/>
          </a:xfrm>
        </p:spPr>
        <p:txBody>
          <a:bodyPr>
            <a:normAutofit/>
          </a:bodyPr>
          <a:lstStyle/>
          <a:p>
            <a:pPr algn="just">
              <a:lnSpc>
                <a:spcPct val="150000"/>
              </a:lnSpc>
              <a:buFont typeface="Arial" panose="020B0604020202020204" pitchFamily="34" charset="0"/>
              <a:buChar char="•"/>
            </a:pPr>
            <a:r>
              <a:rPr lang="en-US" sz="2800" b="1" dirty="0"/>
              <a:t>User Onboarding Module</a:t>
            </a:r>
          </a:p>
          <a:p>
            <a:pPr algn="just">
              <a:lnSpc>
                <a:spcPct val="150000"/>
              </a:lnSpc>
              <a:buFont typeface="Arial" panose="020B0604020202020204" pitchFamily="34" charset="0"/>
              <a:buChar char="•"/>
            </a:pPr>
            <a:r>
              <a:rPr lang="en-US" sz="2800" b="1" dirty="0"/>
              <a:t>Sign Language Learning Module</a:t>
            </a:r>
          </a:p>
          <a:p>
            <a:pPr algn="just">
              <a:lnSpc>
                <a:spcPct val="150000"/>
              </a:lnSpc>
              <a:buFont typeface="Arial" panose="020B0604020202020204" pitchFamily="34" charset="0"/>
              <a:buChar char="•"/>
            </a:pPr>
            <a:r>
              <a:rPr lang="en-US" sz="2800" b="1" dirty="0"/>
              <a:t>Sign Language to Text Converter Module</a:t>
            </a:r>
          </a:p>
          <a:p>
            <a:pPr algn="just">
              <a:lnSpc>
                <a:spcPct val="150000"/>
              </a:lnSpc>
              <a:buFont typeface="Arial" panose="020B0604020202020204" pitchFamily="34" charset="0"/>
              <a:buChar char="•"/>
            </a:pPr>
            <a:r>
              <a:rPr lang="en-IN" sz="2800" b="1" dirty="0">
                <a:latin typeface="Times New Roman" panose="02020603050405020304" pitchFamily="18" charset="0"/>
                <a:cs typeface="Times New Roman" panose="02020603050405020304" pitchFamily="18" charset="0"/>
              </a:rPr>
              <a:t>Technical Analysis Models</a:t>
            </a: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0"/>
            <a:ext cx="10058400" cy="1449388"/>
          </a:xfrm>
        </p:spPr>
        <p:txBody>
          <a:bodyPr/>
          <a:lstStyle/>
          <a:p>
            <a:r>
              <a:rPr lang="en-US" b="1" dirty="0"/>
              <a:t>User Onboarding Module</a:t>
            </a:r>
            <a:br>
              <a:rPr lang="en-US" b="1" dirty="0"/>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939006" y="-240630"/>
            <a:ext cx="8180387" cy="5341102"/>
          </a:xfrm>
        </p:spPr>
        <p:txBody>
          <a:bodyPr>
            <a:normAutofit/>
          </a:bodyPr>
          <a:lstStyle/>
          <a:p>
            <a:pPr algn="just">
              <a:lnSpc>
                <a:spcPct val="150000"/>
              </a:lnSpc>
              <a:buFont typeface="Arial" panose="020B0604020202020204" pitchFamily="34" charset="0"/>
              <a:buChar char="•"/>
            </a:pPr>
            <a:r>
              <a:rPr lang="en-US" b="1" dirty="0"/>
              <a:t>User Profiles</a:t>
            </a:r>
            <a:r>
              <a:rPr lang="en-US" dirty="0"/>
              <a:t>: Allow users to create profiles with preferences for learning styles (e.g., beginner, intermediate, advanced).</a:t>
            </a:r>
          </a:p>
          <a:p>
            <a:pPr algn="just">
              <a:lnSpc>
                <a:spcPct val="150000"/>
              </a:lnSpc>
              <a:buFont typeface="Arial" panose="020B0604020202020204" pitchFamily="34" charset="0"/>
              <a:buChar char="•"/>
            </a:pPr>
            <a:r>
              <a:rPr lang="en-US" b="1" dirty="0"/>
              <a:t>Tutorials</a:t>
            </a:r>
            <a:r>
              <a:rPr lang="en-US" dirty="0"/>
              <a:t>: Provide an introductory tutorial on how to navigate the app and use its features.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228600" y="0"/>
            <a:ext cx="10058400" cy="1449388"/>
          </a:xfrm>
        </p:spPr>
        <p:txBody>
          <a:bodyPr/>
          <a:lstStyle/>
          <a:p>
            <a:r>
              <a:rPr lang="en-US" b="1" dirty="0"/>
              <a:t>Sign Language Learning Module</a:t>
            </a:r>
            <a:br>
              <a:rPr lang="en-US" b="1" dirty="0"/>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750888" y="574174"/>
            <a:ext cx="11441112" cy="5467350"/>
          </a:xfrm>
        </p:spPr>
        <p:txBody>
          <a:bodyPr>
            <a:normAutofit/>
          </a:bodyPr>
          <a:lstStyle/>
          <a:p>
            <a:pPr algn="just">
              <a:lnSpc>
                <a:spcPct val="150000"/>
              </a:lnSpc>
              <a:buFont typeface="Arial" panose="020B0604020202020204" pitchFamily="34" charset="0"/>
              <a:buChar char="•"/>
            </a:pPr>
            <a:r>
              <a:rPr lang="en-US" b="1" dirty="0"/>
              <a:t>Video Lessons</a:t>
            </a:r>
            <a:r>
              <a:rPr lang="en-US" dirty="0"/>
              <a:t>: Interactive video lessons covering basic to advanced sign language vocabulary and grammar in both English and Gujarati.</a:t>
            </a:r>
          </a:p>
          <a:p>
            <a:pPr algn="just">
              <a:lnSpc>
                <a:spcPct val="150000"/>
              </a:lnSpc>
              <a:buFont typeface="Arial" panose="020B0604020202020204" pitchFamily="34" charset="0"/>
              <a:buChar char="•"/>
            </a:pPr>
            <a:r>
              <a:rPr lang="en-US" b="1" dirty="0"/>
              <a:t>Categorized Vocabulary</a:t>
            </a:r>
            <a:r>
              <a:rPr lang="en-US" dirty="0"/>
              <a:t>: Organize vocabulary by categories (e.g., greetings, food, emotions, daily activities) for easy navigation.</a:t>
            </a:r>
          </a:p>
          <a:p>
            <a:pPr algn="just">
              <a:lnSpc>
                <a:spcPct val="150000"/>
              </a:lnSpc>
              <a:buFont typeface="Arial" panose="020B0604020202020204" pitchFamily="34" charset="0"/>
              <a:buChar char="•"/>
            </a:pPr>
            <a:r>
              <a:rPr lang="en-US" b="1" dirty="0"/>
              <a:t>Practice Exercises</a:t>
            </a:r>
            <a:r>
              <a:rPr lang="en-US" dirty="0"/>
              <a:t>: Activities such as quizzes and flashcards to reinforce vocabulary retention.</a:t>
            </a:r>
          </a:p>
          <a:p>
            <a:pPr algn="just">
              <a:lnSpc>
                <a:spcPct val="150000"/>
              </a:lnSpc>
              <a:buFont typeface="Arial" panose="020B0604020202020204" pitchFamily="34" charset="0"/>
              <a:buChar char="•"/>
            </a:pPr>
            <a:r>
              <a:rPr lang="en-US" b="1" dirty="0"/>
              <a:t>Gesture Recognition</a:t>
            </a:r>
            <a:r>
              <a:rPr lang="en-US" dirty="0"/>
              <a:t>: Use AI to recognize users’ signs via their device camera, providing feedback on accuracy.</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58750" y="291682"/>
            <a:ext cx="10058400" cy="1449388"/>
          </a:xfrm>
        </p:spPr>
        <p:txBody>
          <a:bodyPr>
            <a:normAutofit fontScale="90000"/>
          </a:bodyPr>
          <a:lstStyle/>
          <a:p>
            <a:r>
              <a:rPr lang="en-US" sz="4000" b="1" dirty="0"/>
              <a:t>Sign Language to Text Converter Module</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624263" y="-276728"/>
            <a:ext cx="7760368" cy="5094455"/>
          </a:xfrm>
        </p:spPr>
        <p:txBody>
          <a:bodyPr>
            <a:normAutofit/>
          </a:bodyPr>
          <a:lstStyle/>
          <a:p>
            <a:pPr algn="just">
              <a:lnSpc>
                <a:spcPct val="150000"/>
              </a:lnSpc>
              <a:buFont typeface="Arial" panose="020B0604020202020204" pitchFamily="34" charset="0"/>
              <a:buChar char="•"/>
            </a:pPr>
            <a:r>
              <a:rPr lang="en-US" b="1" dirty="0"/>
              <a:t>Real-Time Translation</a:t>
            </a:r>
            <a:r>
              <a:rPr lang="en-US" dirty="0"/>
              <a:t>: Enable users to sign in front of the camera, and have the app translate signs into written English or Gujarati in real time.</a:t>
            </a:r>
          </a:p>
          <a:p>
            <a:pPr algn="just">
              <a:lnSpc>
                <a:spcPct val="150000"/>
              </a:lnSpc>
              <a:buFont typeface="Arial" panose="020B0604020202020204" pitchFamily="34" charset="0"/>
              <a:buChar char="•"/>
            </a:pPr>
            <a:r>
              <a:rPr lang="en-US" b="1" dirty="0"/>
              <a:t>Feedback System</a:t>
            </a:r>
            <a:r>
              <a:rPr lang="en-US" dirty="0"/>
              <a:t>: Allow users to provide feedback on the accuracy of translations, improving the algorithm over time.</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39032" y="354346"/>
            <a:ext cx="10058400" cy="1449388"/>
          </a:xfrm>
        </p:spPr>
        <p:txBody>
          <a:bodyPr>
            <a:normAutofit fontScale="90000"/>
          </a:bodyPr>
          <a:lstStyle/>
          <a:p>
            <a:r>
              <a:rPr lang="en-US" sz="4000" b="1" dirty="0"/>
              <a:t>Text to Sign Language Converter Module</a:t>
            </a:r>
            <a:br>
              <a:rPr lang="en-US" sz="2800" b="1"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431758" y="-457784"/>
            <a:ext cx="8765674" cy="5366669"/>
          </a:xfrm>
        </p:spPr>
        <p:txBody>
          <a:bodyPr>
            <a:normAutofit/>
          </a:bodyPr>
          <a:lstStyle/>
          <a:p>
            <a:pPr>
              <a:lnSpc>
                <a:spcPct val="150000"/>
              </a:lnSpc>
              <a:buFont typeface="Arial" panose="020B0604020202020204" pitchFamily="34" charset="0"/>
              <a:buChar char="•"/>
            </a:pPr>
            <a:r>
              <a:rPr lang="en-US" b="1" dirty="0"/>
              <a:t>Text Input</a:t>
            </a:r>
            <a:r>
              <a:rPr lang="en-US" dirty="0"/>
              <a:t>: Users can type in sentences, which the app will convert to sign language videos or animations.</a:t>
            </a:r>
          </a:p>
          <a:p>
            <a:pPr>
              <a:lnSpc>
                <a:spcPct val="150000"/>
              </a:lnSpc>
              <a:buFont typeface="Arial" panose="020B0604020202020204" pitchFamily="34" charset="0"/>
              <a:buChar char="•"/>
            </a:pPr>
            <a:r>
              <a:rPr lang="en-US" b="1" dirty="0"/>
              <a:t>Contextual Learning</a:t>
            </a:r>
            <a:r>
              <a:rPr lang="en-US" dirty="0"/>
              <a:t>: Provide contextual videos that show how to use phrases in conversation, enhancing understanding.</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0"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468312" y="809792"/>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80473" y="-252329"/>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830179" y="1053850"/>
            <a:ext cx="9161463" cy="4232275"/>
          </a:xfrm>
        </p:spPr>
        <p:txBody>
          <a:bodyPr>
            <a:normAutofit/>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92505" y="-352091"/>
            <a:ext cx="10058401"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733927" y="932699"/>
            <a:ext cx="10058400" cy="4022725"/>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24063" y="-346075"/>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577516" y="809458"/>
            <a:ext cx="10058400" cy="4872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56410" y="-30396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191126" y="-153987"/>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216569" y="-258429"/>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890337" y="466265"/>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364122"/>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721895" y="755107"/>
            <a:ext cx="11141242" cy="5347786"/>
          </a:xfrm>
        </p:spPr>
        <p:txBody>
          <a:bodyPr>
            <a:noAutofit/>
          </a:bodyPr>
          <a:lstStyle/>
          <a:p>
            <a:pPr algn="just">
              <a:lnSpc>
                <a:spcPct val="200000"/>
              </a:lnSpc>
              <a:buFont typeface="Arial" panose="020B0604020202020204" pitchFamily="34" charset="0"/>
              <a:buChar char="•"/>
            </a:pPr>
            <a:r>
              <a:rPr lang="en-US" dirty="0"/>
              <a:t>This paper presents the synthetic animation of Gujarati Sign Language Alphabets. These synthetic animation is used to convert from speech to sign language which will be helpful to deaf-dumb community of Gujarat region. </a:t>
            </a:r>
          </a:p>
          <a:p>
            <a:pPr algn="just">
              <a:lnSpc>
                <a:spcPct val="200000"/>
              </a:lnSpc>
              <a:buFont typeface="Arial" panose="020B0604020202020204" pitchFamily="34" charset="0"/>
              <a:buChar char="•"/>
            </a:pPr>
            <a:r>
              <a:rPr lang="en-US" dirty="0"/>
              <a:t>This system will take speech as an input then converted into a Gujarati text, further it will converted a </a:t>
            </a:r>
            <a:r>
              <a:rPr lang="en-US" dirty="0" err="1"/>
              <a:t>HamNoSys</a:t>
            </a:r>
            <a:r>
              <a:rPr lang="en-US" dirty="0"/>
              <a:t> notation. </a:t>
            </a:r>
            <a:r>
              <a:rPr lang="en-US" dirty="0" err="1"/>
              <a:t>HamNoSys</a:t>
            </a:r>
            <a:r>
              <a:rPr lang="en-US" dirty="0"/>
              <a:t> notation is used to generate xml format </a:t>
            </a:r>
            <a:r>
              <a:rPr lang="en-US" dirty="0" err="1"/>
              <a:t>SiGML</a:t>
            </a:r>
            <a:r>
              <a:rPr lang="en-US" dirty="0"/>
              <a:t> code that will be used to play a sign by Avatar.</a:t>
            </a:r>
          </a:p>
          <a:p>
            <a:pPr algn="just">
              <a:lnSpc>
                <a:spcPct val="200000"/>
              </a:lnSpc>
              <a:buFont typeface="Arial" panose="020B0604020202020204" pitchFamily="34" charset="0"/>
              <a:buChar char="•"/>
            </a:pPr>
            <a:r>
              <a:rPr lang="en-US" dirty="0"/>
              <a:t> This paper also includes literature review of different spoken and sign languages. </a:t>
            </a:r>
            <a:r>
              <a:rPr lang="en-US" dirty="0" err="1"/>
              <a:t>HamNosys</a:t>
            </a:r>
            <a:r>
              <a:rPr lang="en-US" dirty="0"/>
              <a:t> Notation and Avatar is developed for 34 Gujarati consonant alphabets for creating Gujarati Sign Language (GSL) synthetic animation dictionary. In future these work will be extended to convert Gujarati vowel alphabets series to develop Gujarati Sign Language dictionary.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86</TotalTime>
  <Words>2882</Words>
  <Application>Microsoft Office PowerPoint</Application>
  <PresentationFormat>Widescreen</PresentationFormat>
  <Paragraphs>100</Paragraphs>
  <Slides>23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Times New Roman</vt:lpstr>
      <vt:lpstr>Celestial</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User Onboarding Module </vt:lpstr>
      <vt:lpstr>Sign Language Learning Module </vt:lpstr>
      <vt:lpstr>Sign Language to Text Converter Module  </vt:lpstr>
      <vt:lpstr>Text to Sign Language Converter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44</cp:revision>
  <dcterms:created xsi:type="dcterms:W3CDTF">2024-08-14T12:13:16Z</dcterms:created>
  <dcterms:modified xsi:type="dcterms:W3CDTF">2024-11-10T17:10:41Z</dcterms:modified>
</cp:coreProperties>
</file>