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2209799" y="3694375"/>
            <a:ext cx="9144000" cy="754025"/>
          </a:xfrm>
        </p:spPr>
        <p:txBody>
          <a:bodyPr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10-11-2024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8016397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534253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8658961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10-11-2024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1595735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10-11-2024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0183999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10-11-2024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2247450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3C765A-790E-4DDD-B720-A3DC44661A02}" type="datetimeFigureOut">
              <a:rPr lang="en-IN" smtClean="0"/>
              <a:t>10-11-2024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1017033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5636604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3940619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914308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8463604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786981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a:t>Click to edit Master title style</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435548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23C765A-790E-4DDD-B720-A3DC44661A02}" type="datetimeFigureOut">
              <a:rPr lang="en-IN" smtClean="0"/>
              <a:t>10-11-2024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3140969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23C765A-790E-4DDD-B720-A3DC44661A02}" type="datetimeFigureOut">
              <a:rPr lang="en-IN" smtClean="0"/>
              <a:t>10-11-2024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8563347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9315435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8701123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A23C765A-790E-4DDD-B720-A3DC44661A02}" type="datetimeFigureOut">
              <a:rPr lang="en-IN" smtClean="0"/>
              <a:t>10-11-2024</a:t>
            </a:fld>
            <a:endParaRPr lang="en-I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I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480857845"/>
      </p:ext>
    </p:extLst>
  </p:cSld>
  <p:clrMap bg1="dk1" tx1="lt1" bg2="dk2" tx2="lt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 id="2147483716" r:id="rId14"/>
    <p:sldLayoutId id="2147483717" r:id="rId15"/>
    <p:sldLayoutId id="2147483718" r:id="rId16"/>
    <p:sldLayoutId id="2147483719" r:id="rId17"/>
  </p:sldLayoutIdLst>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2502044" y="2831068"/>
            <a:ext cx="7187911" cy="523220"/>
          </a:xfrm>
          <a:prstGeom prst="rect">
            <a:avLst/>
          </a:prstGeom>
          <a:noFill/>
        </p:spPr>
        <p:txBody>
          <a:bodyPr wrap="square">
            <a:spAutoFit/>
          </a:bodyPr>
          <a:lstStyle/>
          <a:p>
            <a:r>
              <a:rPr lang="en-US" sz="2800" dirty="0"/>
              <a:t>Learning path dashboard for enhancing skills</a:t>
            </a: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103909" y="-345354"/>
            <a:ext cx="10058400" cy="1449388"/>
          </a:xfrm>
        </p:spPr>
        <p:txBody>
          <a:bodyPr>
            <a:normAutofit/>
          </a:bodyPr>
          <a:lstStyle/>
          <a:p>
            <a:r>
              <a:rPr lang="en-US" sz="3600" b="1" dirty="0"/>
              <a:t>Abstract</a:t>
            </a:r>
            <a:endParaRPr lang="en-IN" sz="3600"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519546" y="945573"/>
            <a:ext cx="10941195" cy="5351463"/>
          </a:xfrm>
        </p:spPr>
        <p:txBody>
          <a:bodyPr>
            <a:normAutofit/>
          </a:bodyPr>
          <a:lstStyle/>
          <a:p>
            <a:pPr algn="just">
              <a:lnSpc>
                <a:spcPct val="150000"/>
              </a:lnSpc>
              <a:buFont typeface="Arial" panose="020B0604020202020204" pitchFamily="34" charset="0"/>
              <a:buChar char="•"/>
            </a:pPr>
            <a:r>
              <a:rPr lang="en-US" sz="1800" dirty="0"/>
              <a:t>Background: For a much simplified and initial solution, input (publication record) can also be provided in a consolidated single .</a:t>
            </a:r>
            <a:r>
              <a:rPr lang="en-US" sz="1800" dirty="0" err="1"/>
              <a:t>bibtex</a:t>
            </a:r>
            <a:r>
              <a:rPr lang="en-US" sz="1800" dirty="0"/>
              <a:t> file. However, it is desirable to provide input as an excel sheet, as mentioned earlier. </a:t>
            </a:r>
          </a:p>
          <a:p>
            <a:pPr algn="just">
              <a:lnSpc>
                <a:spcPct val="150000"/>
              </a:lnSpc>
              <a:buFont typeface="Arial" panose="020B0604020202020204" pitchFamily="34" charset="0"/>
              <a:buChar char="•"/>
            </a:pPr>
            <a:r>
              <a:rPr lang="en-US" sz="1800" dirty="0"/>
              <a:t>Description: The proposed solution should be able. Instructor shall have educational resources files in different formats like </a:t>
            </a:r>
            <a:r>
              <a:rPr lang="en-US" sz="1800" dirty="0" err="1"/>
              <a:t>pdf</a:t>
            </a:r>
            <a:r>
              <a:rPr lang="en-US" sz="1800" dirty="0"/>
              <a:t>, word, etc. and hyper-links of relevant academic literature Expected solutions: The desired solution is required to: -Learning dashboard showing different reading statistics like reading time of a particular topic.</a:t>
            </a:r>
          </a:p>
          <a:p>
            <a:pPr algn="just">
              <a:lnSpc>
                <a:spcPct val="150000"/>
              </a:lnSpc>
              <a:buFont typeface="Arial" panose="020B0604020202020204" pitchFamily="34" charset="0"/>
              <a:buChar char="•"/>
            </a:pPr>
            <a:r>
              <a:rPr lang="en-US" sz="1800" dirty="0"/>
              <a:t> Total finishing time of a particular skill. -The instructor should be able to easily create a learning path along with incorporating learning resources, as mentioned ""inputs."" including videos. -Progress made by the learner should be continuously updated. -The desired solution must follow UX principles.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0" y="-460375"/>
            <a:ext cx="10058400" cy="1449388"/>
          </a:xfrm>
        </p:spPr>
        <p:txBody>
          <a:bodyPr>
            <a:normAutofit/>
          </a:bodyPr>
          <a:lstStyle/>
          <a:p>
            <a:r>
              <a:rPr lang="en-US" sz="3600" dirty="0"/>
              <a:t>Objective</a:t>
            </a:r>
            <a:endParaRPr lang="en-IN" sz="3600"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282286" y="761783"/>
            <a:ext cx="11615305" cy="5784489"/>
          </a:xfrm>
        </p:spPr>
        <p:txBody>
          <a:bodyPr>
            <a:noAutofit/>
          </a:bodyPr>
          <a:lstStyle/>
          <a:p>
            <a:pPr algn="just">
              <a:lnSpc>
                <a:spcPct val="150000"/>
              </a:lnSpc>
              <a:buFont typeface="Arial" panose="020B0604020202020204" pitchFamily="34" charset="0"/>
              <a:buChar char="•"/>
            </a:pPr>
            <a:r>
              <a:rPr lang="en-US" sz="1800" dirty="0"/>
              <a:t>The research investigated on improving the user experience of a digital learning platform for personal learning and development and its usability by identifying the key factors that can improve the platform by designing new interfaces features for the platform. As the learning platform is used by two types of users in companies, managers and employees, the design of the new features will focus on these two categories of users. </a:t>
            </a:r>
          </a:p>
          <a:p>
            <a:pPr algn="just">
              <a:lnSpc>
                <a:spcPct val="150000"/>
              </a:lnSpc>
              <a:buFont typeface="Arial" panose="020B0604020202020204" pitchFamily="34" charset="0"/>
              <a:buChar char="•"/>
            </a:pPr>
            <a:r>
              <a:rPr lang="en-US" sz="1800" dirty="0"/>
              <a:t>The core of the research saw the implementation of new features integrated with new user interfaces to the existing platform. To do so, the research used a multi methodology approach including </a:t>
            </a:r>
            <a:r>
              <a:rPr lang="en-US" sz="1800" dirty="0" err="1"/>
              <a:t>semistructured</a:t>
            </a:r>
            <a:r>
              <a:rPr lang="en-US" sz="1800" dirty="0"/>
              <a:t> user interviews, design of digital user-interfaces, product and usability testing.</a:t>
            </a:r>
          </a:p>
          <a:p>
            <a:pPr algn="just">
              <a:lnSpc>
                <a:spcPct val="150000"/>
              </a:lnSpc>
              <a:buFont typeface="Arial" panose="020B0604020202020204" pitchFamily="34" charset="0"/>
              <a:buChar char="•"/>
            </a:pPr>
            <a:r>
              <a:rPr lang="en-US" sz="1800" dirty="0"/>
              <a:t> The first part of the research saw its focus on understanding the learning theory and learning models on which Peers developed their algorithm, along with familiarization of the product itself. Once the aim of the project was defined, the UX Research took place.</a:t>
            </a:r>
          </a:p>
          <a:p>
            <a:pPr algn="just">
              <a:lnSpc>
                <a:spcPct val="150000"/>
              </a:lnSpc>
              <a:buFont typeface="Arial" panose="020B0604020202020204" pitchFamily="34" charset="0"/>
              <a:buChar char="•"/>
            </a:pPr>
            <a:r>
              <a:rPr lang="en-US" sz="1800" dirty="0"/>
              <a:t> Interviews were conducted to better understand potential customers and to find out what problems they currently face in their daily tasks at work, their pain-points and how the solution provided by 2 peers could help them to solve these problems.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62345" y="-340736"/>
            <a:ext cx="10058400" cy="1449388"/>
          </a:xfrm>
        </p:spPr>
        <p:txBody>
          <a:bodyPr>
            <a:normAutofit/>
          </a:bodyPr>
          <a:lstStyle/>
          <a:p>
            <a:r>
              <a:rPr lang="en-US" sz="3600" dirty="0"/>
              <a:t>Existing System</a:t>
            </a:r>
            <a:endParaRPr lang="en-IN" sz="3600"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225122" y="965558"/>
            <a:ext cx="11741755" cy="6432769"/>
          </a:xfrm>
        </p:spPr>
        <p:txBody>
          <a:bodyPr>
            <a:noAutofit/>
          </a:bodyPr>
          <a:lstStyle/>
          <a:p>
            <a:pPr algn="just">
              <a:lnSpc>
                <a:spcPct val="150000"/>
              </a:lnSpc>
              <a:buFont typeface="Arial" panose="020B0604020202020204" pitchFamily="34" charset="0"/>
              <a:buChar char="•"/>
            </a:pPr>
            <a:r>
              <a:rPr lang="en-US" sz="1800" dirty="0"/>
              <a:t>The research consists of two phases: the Prototype creation phase and the Evaluation phase. The Prototype creation phase employs User Experience methods to determine which features a dashboard designed for boot camps should include and then proceeds to create an interactive prototype. </a:t>
            </a:r>
          </a:p>
          <a:p>
            <a:pPr algn="just">
              <a:lnSpc>
                <a:spcPct val="150000"/>
              </a:lnSpc>
              <a:buFont typeface="Arial" panose="020B0604020202020204" pitchFamily="34" charset="0"/>
              <a:buChar char="•"/>
            </a:pPr>
            <a:r>
              <a:rPr lang="en-US" sz="1800" dirty="0"/>
              <a:t>This prototype will simulate the passage of time from the beginning of the boot camp until graduation day to allow users to experience how it provides feedback about their progress. </a:t>
            </a:r>
          </a:p>
          <a:p>
            <a:pPr algn="just">
              <a:lnSpc>
                <a:spcPct val="150000"/>
              </a:lnSpc>
              <a:buFont typeface="Arial" panose="020B0604020202020204" pitchFamily="34" charset="0"/>
              <a:buChar char="•"/>
            </a:pPr>
            <a:r>
              <a:rPr lang="en-US" sz="1800" dirty="0"/>
              <a:t>The Evaluation phase will test the prototype with design experts and boot camp students. The former will help iron out common design mistakes. The latter will provide feedback on the educational benefits based on their experience from boot camps run by </a:t>
            </a:r>
            <a:r>
              <a:rPr lang="en-US" sz="1800" dirty="0" err="1"/>
              <a:t>Novare</a:t>
            </a:r>
            <a:r>
              <a:rPr lang="en-US" sz="1800" dirty="0"/>
              <a:t> Potential. </a:t>
            </a:r>
            <a:r>
              <a:rPr lang="en-US" sz="1800" dirty="0" err="1"/>
              <a:t>Novare</a:t>
            </a:r>
            <a:r>
              <a:rPr lang="en-US" sz="1800" dirty="0"/>
              <a:t> Potential is a recruitment company focused on newly arrived immigrants. </a:t>
            </a:r>
          </a:p>
          <a:p>
            <a:pPr algn="just">
              <a:lnSpc>
                <a:spcPct val="150000"/>
              </a:lnSpc>
              <a:buFont typeface="Arial" panose="020B0604020202020204" pitchFamily="34" charset="0"/>
              <a:buChar char="•"/>
            </a:pPr>
            <a:r>
              <a:rPr lang="en-US" sz="1800" dirty="0"/>
              <a:t>The company expanded into IT recruitment five years ago due to the increasing demand for IT skills in the Swedish workplace. In 2021, it opened its first boot camp course focused on frontend development, and the following year it opened a second course focused on backend development. </a:t>
            </a:r>
            <a:r>
              <a:rPr lang="en-US" sz="1800" dirty="0" err="1"/>
              <a:t>Novare</a:t>
            </a:r>
            <a:r>
              <a:rPr lang="en-US" sz="1800" dirty="0"/>
              <a:t> Potential would like to explore the possibility of developing and integrating these findings to use them in future iterations of their boot camps.</a:t>
            </a:r>
          </a:p>
          <a:p>
            <a:pPr marL="0" indent="0" algn="just">
              <a:lnSpc>
                <a:spcPct val="150000"/>
              </a:lnSpc>
              <a:buNone/>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142081" y="-335684"/>
            <a:ext cx="10058400" cy="1449388"/>
          </a:xfrm>
        </p:spPr>
        <p:txBody>
          <a:bodyPr>
            <a:normAutofit/>
          </a:bodyPr>
          <a:lstStyle/>
          <a:p>
            <a:r>
              <a:rPr lang="en-US" sz="3600" dirty="0"/>
              <a:t>Disadvantage</a:t>
            </a:r>
            <a:endParaRPr lang="en-IN" sz="3600"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370609" y="976747"/>
            <a:ext cx="11450782" cy="5704608"/>
          </a:xfrm>
        </p:spPr>
        <p:txBody>
          <a:bodyPr>
            <a:noAutofit/>
          </a:bodyPr>
          <a:lstStyle/>
          <a:p>
            <a:pPr algn="just">
              <a:lnSpc>
                <a:spcPct val="150000"/>
              </a:lnSpc>
              <a:buFont typeface="Arial" panose="020B0604020202020204" pitchFamily="34" charset="0"/>
              <a:buChar char="•"/>
            </a:pPr>
            <a:r>
              <a:rPr lang="en-US" sz="1800" b="1" dirty="0"/>
              <a:t>Information Overload</a:t>
            </a:r>
            <a:r>
              <a:rPr lang="en-US" sz="1800" dirty="0"/>
              <a:t>: A dashboard with too much information can overwhelm users, making it difficult for them to focus on specific learning goals.</a:t>
            </a:r>
          </a:p>
          <a:p>
            <a:pPr algn="just">
              <a:lnSpc>
                <a:spcPct val="150000"/>
              </a:lnSpc>
              <a:buFont typeface="Arial" panose="020B0604020202020204" pitchFamily="34" charset="0"/>
              <a:buChar char="•"/>
            </a:pPr>
            <a:r>
              <a:rPr lang="en-US" sz="1800" b="1" dirty="0"/>
              <a:t>Generic Learning Paths</a:t>
            </a:r>
            <a:r>
              <a:rPr lang="en-US" sz="1800" dirty="0"/>
              <a:t>: If the dashboard offers standardized learning paths, it may not meet individual users' unique learning needs, preferences, or career aspirations.</a:t>
            </a:r>
          </a:p>
          <a:p>
            <a:pPr algn="just">
              <a:lnSpc>
                <a:spcPct val="150000"/>
              </a:lnSpc>
              <a:buFont typeface="Arial" panose="020B0604020202020204" pitchFamily="34" charset="0"/>
              <a:buChar char="•"/>
            </a:pPr>
            <a:r>
              <a:rPr lang="en-US" sz="1800" b="1" dirty="0"/>
              <a:t>Self-Directed Learning Struggles</a:t>
            </a:r>
            <a:r>
              <a:rPr lang="en-US" sz="1800" dirty="0"/>
              <a:t>: Users who are not intrinsically motivated may find it difficult to stay engaged with a self-directed learning path.</a:t>
            </a:r>
          </a:p>
          <a:p>
            <a:pPr algn="just">
              <a:lnSpc>
                <a:spcPct val="150000"/>
              </a:lnSpc>
              <a:buFont typeface="Arial" panose="020B0604020202020204" pitchFamily="34" charset="0"/>
              <a:buChar char="•"/>
            </a:pPr>
            <a:r>
              <a:rPr lang="en-US" sz="1800" b="1" dirty="0"/>
              <a:t>Development and Maintenance Costs</a:t>
            </a:r>
            <a:r>
              <a:rPr lang="en-US" sz="1800" dirty="0"/>
              <a:t>: Creating and maintaining a comprehensive learning path dashboard can be resource-intensive, requiring time, effort, and funding.</a:t>
            </a:r>
          </a:p>
          <a:p>
            <a:pPr algn="just">
              <a:lnSpc>
                <a:spcPct val="150000"/>
              </a:lnSpc>
              <a:buFont typeface="Arial" panose="020B0604020202020204" pitchFamily="34" charset="0"/>
              <a:buChar char="•"/>
            </a:pPr>
            <a:r>
              <a:rPr lang="en-US" sz="1800" b="1" dirty="0"/>
              <a:t>Platform Limitations</a:t>
            </a:r>
            <a:r>
              <a:rPr lang="en-US" sz="1800" dirty="0"/>
              <a:t>: Technical difficulties, such as slow loading times or compatibility issues, can hinder the user experience and discourage learning.</a:t>
            </a:r>
          </a:p>
        </p:txBody>
      </p:sp>
    </p:spTree>
    <p:extLst>
      <p:ext uri="{BB962C8B-B14F-4D97-AF65-F5344CB8AC3E}">
        <p14:creationId xmlns:p14="http://schemas.microsoft.com/office/powerpoint/2010/main" val="2913265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0" y="-300038"/>
            <a:ext cx="10058400" cy="1449388"/>
          </a:xfrm>
        </p:spPr>
        <p:txBody>
          <a:bodyPr>
            <a:normAutofit/>
          </a:bodyPr>
          <a:lstStyle/>
          <a:p>
            <a:r>
              <a:rPr lang="en-US" sz="3600" b="1" dirty="0"/>
              <a:t>PROPOSED SYSTEM :</a:t>
            </a:r>
            <a:endParaRPr lang="en-IN" sz="3600"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448541" y="858403"/>
            <a:ext cx="11294917" cy="5438488"/>
          </a:xfrm>
        </p:spPr>
        <p:txBody>
          <a:bodyPr>
            <a:normAutofit lnSpcReduction="10000"/>
          </a:bodyPr>
          <a:lstStyle/>
          <a:p>
            <a:pPr algn="just">
              <a:lnSpc>
                <a:spcPct val="150000"/>
              </a:lnSpc>
            </a:pPr>
            <a:r>
              <a:rPr lang="en-US" sz="1900" dirty="0"/>
              <a:t>This dashboard will offer a user-friendly interface that allows individuals to set specific learning goals and customize their educational journey based on their interests, career aspirations, and current skill levels. </a:t>
            </a:r>
          </a:p>
          <a:p>
            <a:pPr algn="just">
              <a:lnSpc>
                <a:spcPct val="150000"/>
              </a:lnSpc>
            </a:pPr>
            <a:r>
              <a:rPr lang="en-US" sz="1900" dirty="0"/>
              <a:t>The system will feature various modules encompassing essential competencies, such as communication, critical thinking, leadership, and technical skills tailored to specific industries. Each module will include diverse learning formats, including interactive courses, videos, articles, and hands-on projects, ensuring engagement and catering to different learning styles.</a:t>
            </a:r>
          </a:p>
          <a:p>
            <a:pPr algn="just">
              <a:lnSpc>
                <a:spcPct val="150000"/>
              </a:lnSpc>
            </a:pPr>
            <a:r>
              <a:rPr lang="en-US" sz="1900" dirty="0"/>
              <a:t>Additionally, the dashboard will integrate assessment tools to track progress through quizzes, self-assessments, and peer reviews, providing immediate feedback and insights into learners’ strengths and areas for improvement.</a:t>
            </a:r>
          </a:p>
          <a:p>
            <a:pPr algn="just">
              <a:lnSpc>
                <a:spcPct val="150000"/>
              </a:lnSpc>
            </a:pPr>
            <a:r>
              <a:rPr lang="en-US" sz="1900" dirty="0"/>
              <a:t> To promote continuous learning, the system will incorporate resources for ongoing education, such as webinars, podcasts, and access to expert articles, along with a dedicated section for career development that includes resume writing tips and interview preparation.</a:t>
            </a:r>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0" y="-460375"/>
            <a:ext cx="10058400" cy="1449388"/>
          </a:xfrm>
        </p:spPr>
        <p:txBody>
          <a:bodyPr>
            <a:normAutofit/>
          </a:bodyPr>
          <a:lstStyle/>
          <a:p>
            <a:r>
              <a:rPr lang="en-US" sz="3600" dirty="0"/>
              <a:t>Advantage</a:t>
            </a:r>
            <a:endParaRPr lang="en-IN" sz="3600"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621506" y="989013"/>
            <a:ext cx="10948987" cy="5032375"/>
          </a:xfrm>
        </p:spPr>
        <p:txBody>
          <a:bodyPr>
            <a:normAutofit/>
          </a:bodyPr>
          <a:lstStyle/>
          <a:p>
            <a:pPr algn="just">
              <a:lnSpc>
                <a:spcPct val="150000"/>
              </a:lnSpc>
              <a:buFont typeface="Arial" panose="020B0604020202020204" pitchFamily="34" charset="0"/>
              <a:buChar char="•"/>
            </a:pPr>
            <a:r>
              <a:rPr lang="en-US" sz="1800" b="1" dirty="0"/>
              <a:t>Clear Roadmaps</a:t>
            </a:r>
            <a:r>
              <a:rPr lang="en-US" sz="1800" dirty="0"/>
              <a:t>: A learning path dashboard provides a clear and organized framework for learners, outlining specific skills and knowledge areas to focus on</a:t>
            </a:r>
          </a:p>
          <a:p>
            <a:pPr algn="just">
              <a:lnSpc>
                <a:spcPct val="150000"/>
              </a:lnSpc>
              <a:buFont typeface="Arial" panose="020B0604020202020204" pitchFamily="34" charset="0"/>
              <a:buChar char="•"/>
            </a:pPr>
            <a:r>
              <a:rPr lang="en-US" sz="1800" b="1" dirty="0"/>
              <a:t>Tailored Paths</a:t>
            </a:r>
            <a:r>
              <a:rPr lang="en-US" sz="1800" dirty="0"/>
              <a:t>: The dashboard can offer personalized learning paths based on individual interests, career goals, and skill levels, ensuring relevance and engagement.</a:t>
            </a:r>
          </a:p>
          <a:p>
            <a:pPr algn="just">
              <a:lnSpc>
                <a:spcPct val="150000"/>
              </a:lnSpc>
              <a:buFont typeface="Arial" panose="020B0604020202020204" pitchFamily="34" charset="0"/>
              <a:buChar char="•"/>
            </a:pPr>
            <a:r>
              <a:rPr lang="en-US" sz="1800" b="1" dirty="0"/>
              <a:t>Centralized Resources</a:t>
            </a:r>
            <a:r>
              <a:rPr lang="en-US" sz="1800" dirty="0"/>
              <a:t>: A dashboard consolidates various learning materials, such as courses, articles, videos, and exercises, making it easy for users to find what they need.</a:t>
            </a:r>
          </a:p>
          <a:p>
            <a:pPr algn="just">
              <a:lnSpc>
                <a:spcPct val="150000"/>
              </a:lnSpc>
              <a:buFont typeface="Arial" panose="020B0604020202020204" pitchFamily="34" charset="0"/>
              <a:buChar char="•"/>
            </a:pPr>
            <a:r>
              <a:rPr lang="en-US" sz="1800" b="1" dirty="0"/>
              <a:t>Goal Setting</a:t>
            </a:r>
            <a:r>
              <a:rPr lang="en-US" sz="1800" dirty="0"/>
              <a:t>: Users can set specific goals and milestones within the dashboard, which can boost motivation and commitment to learning.</a:t>
            </a:r>
          </a:p>
          <a:p>
            <a:pPr algn="just">
              <a:lnSpc>
                <a:spcPct val="150000"/>
              </a:lnSpc>
              <a:buFont typeface="Arial" panose="020B0604020202020204" pitchFamily="34" charset="0"/>
              <a:buChar char="•"/>
            </a:pPr>
            <a:r>
              <a:rPr lang="en-US" sz="1800" b="1" dirty="0"/>
              <a:t>identifying Gaps</a:t>
            </a:r>
            <a:r>
              <a:rPr lang="en-US" sz="1800" dirty="0"/>
              <a:t>: The dashboard can help users identify skill gaps by comparing their current skills against required competencies, guiding them to targeted learning opportunities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0" y="-253422"/>
            <a:ext cx="10058400" cy="1449388"/>
          </a:xfrm>
        </p:spPr>
        <p:txBody>
          <a:bodyPr>
            <a:normAutofit/>
          </a:bodyPr>
          <a:lstStyle/>
          <a:p>
            <a:r>
              <a:rPr lang="en-US" sz="3600" dirty="0"/>
              <a:t>Introduction</a:t>
            </a:r>
            <a:endParaRPr lang="en-IN" sz="3600"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432954" y="1195966"/>
            <a:ext cx="11326091" cy="5478607"/>
          </a:xfrm>
        </p:spPr>
        <p:txBody>
          <a:bodyPr>
            <a:normAutofit/>
          </a:bodyPr>
          <a:lstStyle/>
          <a:p>
            <a:pPr algn="just">
              <a:lnSpc>
                <a:spcPct val="150000"/>
              </a:lnSpc>
              <a:buFont typeface="Arial" panose="020B0604020202020204" pitchFamily="34" charset="0"/>
              <a:buChar char="•"/>
            </a:pPr>
            <a:r>
              <a:rPr lang="en-US" sz="1800" dirty="0"/>
              <a:t>This paper discusses the implementation and evaluation of a Learning Analytics (LA) intervention, which resulted in a student dashboard that provided 1406 first-year STEM (Science, Technology, Engineering, and Mathematics) students at the University of Leuven with actionable feedback on their learning skills. </a:t>
            </a:r>
          </a:p>
          <a:p>
            <a:pPr algn="just">
              <a:lnSpc>
                <a:spcPct val="150000"/>
              </a:lnSpc>
              <a:buFont typeface="Arial" panose="020B0604020202020204" pitchFamily="34" charset="0"/>
              <a:buChar char="•"/>
            </a:pPr>
            <a:r>
              <a:rPr lang="en-US" sz="1800" dirty="0"/>
              <a:t>The study is an attempt to bridge the gap between LA research and the daily practice of supporting students in their first year of higher education. LA research is rigorous, open to scientific scrutiny, but studies are often limited to smaller groups of students or course settings favorable to the experiment.</a:t>
            </a:r>
          </a:p>
          <a:p>
            <a:pPr algn="just">
              <a:lnSpc>
                <a:spcPct val="150000"/>
              </a:lnSpc>
              <a:buFont typeface="Arial" panose="020B0604020202020204" pitchFamily="34" charset="0"/>
              <a:buChar char="•"/>
            </a:pPr>
            <a:r>
              <a:rPr lang="en-US" sz="1800" dirty="0"/>
              <a:t> Massive Open Online Courses (MOOC’s) and other born-digital forms of e-learning are attractive producers of data. Applying LA to the traditional context of higher education is challenging, as many interactions and learning activities are face-to-face, offline, and difficult to capture digitally. </a:t>
            </a:r>
          </a:p>
          <a:p>
            <a:pPr algn="just">
              <a:lnSpc>
                <a:spcPct val="150000"/>
              </a:lnSpc>
              <a:buFont typeface="Arial" panose="020B0604020202020204" pitchFamily="34" charset="0"/>
              <a:buChar char="•"/>
            </a:pPr>
            <a:r>
              <a:rPr lang="en-US" sz="1800" dirty="0"/>
              <a:t>Therefore, the search for available digital traces to support personalized, actionable feedback to larger groups of students is of </a:t>
            </a:r>
            <a:r>
              <a:rPr lang="en-IN" sz="1800" dirty="0"/>
              <a:t>particular interest.</a:t>
            </a:r>
          </a:p>
        </p:txBody>
      </p:sp>
    </p:spTree>
    <p:extLst>
      <p:ext uri="{BB962C8B-B14F-4D97-AF65-F5344CB8AC3E}">
        <p14:creationId xmlns:p14="http://schemas.microsoft.com/office/powerpoint/2010/main" val="3342761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675409" y="426027"/>
            <a:ext cx="9497291" cy="5570105"/>
          </a:xfrm>
        </p:spPr>
        <p:txBody>
          <a:bodyPr>
            <a:normAutofit/>
          </a:bodyPr>
          <a:lstStyle/>
          <a:p>
            <a:pPr algn="just">
              <a:lnSpc>
                <a:spcPct val="150000"/>
              </a:lnSpc>
              <a:buFont typeface="Arial" panose="020B0604020202020204" pitchFamily="34" charset="0"/>
              <a:buChar char="•"/>
            </a:pPr>
            <a:r>
              <a:rPr lang="en-US" sz="1800" dirty="0"/>
              <a:t>The digital traces used in the dashboard discussed in this paper build on the work of educational scientists related to the assessment and development of learning skills. </a:t>
            </a:r>
          </a:p>
          <a:p>
            <a:pPr algn="just">
              <a:lnSpc>
                <a:spcPct val="150000"/>
              </a:lnSpc>
              <a:buFont typeface="Arial" panose="020B0604020202020204" pitchFamily="34" charset="0"/>
              <a:buChar char="•"/>
            </a:pPr>
            <a:r>
              <a:rPr lang="en-US" sz="1800" dirty="0"/>
              <a:t>More specifically, the experiment uses data gathered from the Learning and Study Strategies Inventory (LASSI), a questionnaire measuring learning skills [16].</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20782" y="-180397"/>
            <a:ext cx="10058400" cy="1449388"/>
          </a:xfrm>
        </p:spPr>
        <p:txBody>
          <a:bodyPr>
            <a:normAutofit/>
          </a:bodyPr>
          <a:lstStyle/>
          <a:p>
            <a:r>
              <a:rPr lang="en-IN" sz="3600"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2133600" y="1417638"/>
            <a:ext cx="10058400" cy="4022725"/>
          </a:xfrm>
        </p:spPr>
        <p:txBody>
          <a:bodyPr>
            <a:normAutofit/>
          </a:bodyPr>
          <a:lstStyle/>
          <a:p>
            <a:pPr algn="just">
              <a:lnSpc>
                <a:spcPct val="150000"/>
              </a:lnSpc>
            </a:pPr>
            <a:r>
              <a:rPr lang="en-US" b="1" dirty="0"/>
              <a:t>Introduction to Skills Development</a:t>
            </a:r>
          </a:p>
          <a:p>
            <a:pPr algn="just">
              <a:lnSpc>
                <a:spcPct val="150000"/>
              </a:lnSpc>
            </a:pPr>
            <a:r>
              <a:rPr lang="en-US" b="1" dirty="0"/>
              <a:t>Core Competencies Modules</a:t>
            </a:r>
          </a:p>
          <a:p>
            <a:pPr algn="just">
              <a:lnSpc>
                <a:spcPct val="150000"/>
              </a:lnSpc>
            </a:pPr>
            <a:r>
              <a:rPr lang="en-US" b="1" dirty="0"/>
              <a:t>Soft Skills Development</a:t>
            </a:r>
          </a:p>
          <a:p>
            <a:pPr algn="just">
              <a:lnSpc>
                <a:spcPct val="150000"/>
              </a:lnSpc>
            </a:pPr>
            <a:r>
              <a:rPr lang="en-IN" sz="2800" b="1"/>
              <a:t>Industry-Specific Skills</a:t>
            </a:r>
            <a:endParaRPr lang="en-US" b="1" dirty="0"/>
          </a:p>
          <a:p>
            <a:pPr algn="just">
              <a:lnSpc>
                <a:spcPct val="150000"/>
              </a:lnSpc>
            </a:pPr>
            <a:endParaRPr lang="en-US" b="1" dirty="0"/>
          </a:p>
          <a:p>
            <a:pPr algn="just">
              <a:lnSpc>
                <a:spcPct val="150000"/>
              </a:lnSpc>
            </a:pPr>
            <a:endParaRPr lang="en-US" b="1" dirty="0"/>
          </a:p>
          <a:p>
            <a:pPr algn="just">
              <a:lnSpc>
                <a:spcPct val="150000"/>
              </a:lnSpc>
              <a:buFont typeface="Arial" panose="020B0604020202020204" pitchFamily="34" charset="0"/>
              <a:buChar char="•"/>
            </a:pPr>
            <a:endParaRPr lang="en-IN"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135082" y="290945"/>
            <a:ext cx="10058400" cy="1449388"/>
          </a:xfrm>
        </p:spPr>
        <p:txBody>
          <a:bodyPr>
            <a:normAutofit fontScale="90000"/>
          </a:bodyPr>
          <a:lstStyle/>
          <a:p>
            <a:r>
              <a:rPr lang="en-US" sz="4000" b="1" dirty="0"/>
              <a:t>Introduction to Skills Development</a:t>
            </a:r>
            <a:br>
              <a:rPr lang="en-US" sz="24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1202604" y="1007918"/>
            <a:ext cx="9229869" cy="5196177"/>
          </a:xfrm>
        </p:spPr>
        <p:txBody>
          <a:bodyPr>
            <a:normAutofit/>
          </a:bodyPr>
          <a:lstStyle/>
          <a:p>
            <a:pPr lvl="1" algn="just">
              <a:lnSpc>
                <a:spcPct val="150000"/>
              </a:lnSpc>
            </a:pPr>
            <a:r>
              <a:rPr lang="en-US" sz="1800" b="1" dirty="0"/>
              <a:t>Overview of Skill Enhancement</a:t>
            </a:r>
            <a:r>
              <a:rPr lang="en-US" sz="1800" dirty="0"/>
              <a:t>: Understanding the importance of continuous learning and skill development.</a:t>
            </a:r>
          </a:p>
          <a:p>
            <a:pPr lvl="1" algn="just">
              <a:lnSpc>
                <a:spcPct val="150000"/>
              </a:lnSpc>
            </a:pPr>
            <a:r>
              <a:rPr lang="en-US" sz="1800" b="1" dirty="0"/>
              <a:t>Goal Setting</a:t>
            </a:r>
            <a:r>
              <a:rPr lang="en-US" sz="1800" dirty="0"/>
              <a:t>: Setting personal and professional learning objectives.</a:t>
            </a:r>
          </a:p>
          <a:p>
            <a:pPr lvl="1" algn="just">
              <a:lnSpc>
                <a:spcPct val="150000"/>
              </a:lnSpc>
            </a:pPr>
            <a:r>
              <a:rPr lang="en-US" sz="1800" b="1" dirty="0"/>
              <a:t>Assessing Current Skills</a:t>
            </a:r>
            <a:r>
              <a:rPr lang="en-US" sz="1800" dirty="0"/>
              <a:t>: Self-assessment tools to identify strengths and weaknesses.</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72736" y="0"/>
            <a:ext cx="10058400" cy="1449388"/>
          </a:xfrm>
        </p:spPr>
        <p:txBody>
          <a:bodyPr>
            <a:normAutofit/>
          </a:bodyPr>
          <a:lstStyle/>
          <a:p>
            <a:r>
              <a:rPr lang="en-US" sz="3600" b="1" dirty="0"/>
              <a:t>Core Competencies Modules</a:t>
            </a:r>
            <a:br>
              <a:rPr lang="en-US" b="1" dirty="0"/>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976745" y="850900"/>
            <a:ext cx="11824854" cy="6007100"/>
          </a:xfrm>
        </p:spPr>
        <p:txBody>
          <a:bodyPr>
            <a:normAutofit/>
          </a:bodyPr>
          <a:lstStyle/>
          <a:p>
            <a:pPr algn="just">
              <a:lnSpc>
                <a:spcPct val="150000"/>
              </a:lnSpc>
              <a:buFont typeface="Arial" panose="020B0604020202020204" pitchFamily="34" charset="0"/>
              <a:buChar char="•"/>
            </a:pPr>
            <a:r>
              <a:rPr lang="en-US" sz="1800" b="1" dirty="0"/>
              <a:t>Communication Skills</a:t>
            </a:r>
            <a:endParaRPr lang="en-US" sz="1800" dirty="0"/>
          </a:p>
          <a:p>
            <a:pPr marL="742950" lvl="1" indent="-285750" algn="just">
              <a:lnSpc>
                <a:spcPct val="150000"/>
              </a:lnSpc>
              <a:buFont typeface="Arial" panose="020B0604020202020204" pitchFamily="34" charset="0"/>
              <a:buChar char="•"/>
            </a:pPr>
            <a:r>
              <a:rPr lang="en-US" sz="1800" dirty="0"/>
              <a:t>Verbal and Non-verbal Communication</a:t>
            </a:r>
          </a:p>
          <a:p>
            <a:pPr marL="742950" lvl="1" indent="-285750" algn="just">
              <a:lnSpc>
                <a:spcPct val="150000"/>
              </a:lnSpc>
              <a:buFont typeface="Arial" panose="020B0604020202020204" pitchFamily="34" charset="0"/>
              <a:buChar char="•"/>
            </a:pPr>
            <a:r>
              <a:rPr lang="en-US" sz="1800" dirty="0"/>
              <a:t>Active Listening Techniques</a:t>
            </a:r>
          </a:p>
          <a:p>
            <a:pPr marL="742950" lvl="1" indent="-285750" algn="just">
              <a:lnSpc>
                <a:spcPct val="150000"/>
              </a:lnSpc>
              <a:buFont typeface="Arial" panose="020B0604020202020204" pitchFamily="34" charset="0"/>
              <a:buChar char="•"/>
            </a:pPr>
            <a:r>
              <a:rPr lang="en-US" sz="1800" dirty="0"/>
              <a:t>Written Communication and Professional Emails</a:t>
            </a:r>
          </a:p>
          <a:p>
            <a:pPr algn="just">
              <a:lnSpc>
                <a:spcPct val="150000"/>
              </a:lnSpc>
              <a:buFont typeface="Arial" panose="020B0604020202020204" pitchFamily="34" charset="0"/>
              <a:buChar char="•"/>
            </a:pPr>
            <a:r>
              <a:rPr lang="en-US" sz="1800" b="1" dirty="0"/>
              <a:t>Critical Thinking and Problem-Solving</a:t>
            </a:r>
            <a:endParaRPr lang="en-US" sz="1800" dirty="0"/>
          </a:p>
          <a:p>
            <a:pPr marL="742950" lvl="1" indent="-285750" algn="just">
              <a:lnSpc>
                <a:spcPct val="150000"/>
              </a:lnSpc>
              <a:buFont typeface="Arial" panose="020B0604020202020204" pitchFamily="34" charset="0"/>
              <a:buChar char="•"/>
            </a:pPr>
            <a:r>
              <a:rPr lang="en-US" sz="1800" dirty="0"/>
              <a:t>Analytical Thinking</a:t>
            </a:r>
          </a:p>
          <a:p>
            <a:pPr marL="742950" lvl="1" indent="-285750" algn="just">
              <a:lnSpc>
                <a:spcPct val="150000"/>
              </a:lnSpc>
              <a:buFont typeface="Arial" panose="020B0604020202020204" pitchFamily="34" charset="0"/>
              <a:buChar char="•"/>
            </a:pPr>
            <a:r>
              <a:rPr lang="en-US" sz="1800" dirty="0"/>
              <a:t>Creative Problem-Solving Techniques</a:t>
            </a:r>
          </a:p>
          <a:p>
            <a:pPr marL="742950" lvl="1" indent="-285750" algn="just">
              <a:lnSpc>
                <a:spcPct val="150000"/>
              </a:lnSpc>
              <a:buFont typeface="Arial" panose="020B0604020202020204" pitchFamily="34" charset="0"/>
              <a:buChar char="•"/>
            </a:pPr>
            <a:r>
              <a:rPr lang="en-US" sz="1800" dirty="0"/>
              <a:t>Decision-Making Processes</a:t>
            </a:r>
          </a:p>
          <a:p>
            <a:pPr algn="just">
              <a:lnSpc>
                <a:spcPct val="150000"/>
              </a:lnSpc>
              <a:buFont typeface="Arial" panose="020B0604020202020204" pitchFamily="34" charset="0"/>
              <a:buChar char="•"/>
            </a:pPr>
            <a:r>
              <a:rPr lang="en-US" sz="1800" b="1" dirty="0"/>
              <a:t>Leadership and Management</a:t>
            </a:r>
            <a:endParaRPr lang="en-US" sz="1800" dirty="0"/>
          </a:p>
          <a:p>
            <a:pPr marL="742950" lvl="1" indent="-285750" algn="just">
              <a:lnSpc>
                <a:spcPct val="150000"/>
              </a:lnSpc>
              <a:buFont typeface="Arial" panose="020B0604020202020204" pitchFamily="34" charset="0"/>
              <a:buChar char="•"/>
            </a:pPr>
            <a:r>
              <a:rPr lang="en-US" sz="1800" dirty="0"/>
              <a:t>Leadership Styles and Theories</a:t>
            </a:r>
          </a:p>
          <a:p>
            <a:pPr marL="742950" lvl="1" indent="-285750" algn="just">
              <a:lnSpc>
                <a:spcPct val="150000"/>
              </a:lnSpc>
              <a:buFont typeface="Arial" panose="020B0604020202020204" pitchFamily="34" charset="0"/>
              <a:buChar char="•"/>
            </a:pPr>
            <a:r>
              <a:rPr lang="en-US" sz="1800" dirty="0"/>
              <a:t>Team Dynamics and Motivation</a:t>
            </a:r>
          </a:p>
          <a:p>
            <a:pPr marL="742950" lvl="1" indent="-285750" algn="just">
              <a:lnSpc>
                <a:spcPct val="150000"/>
              </a:lnSpc>
              <a:buFont typeface="Arial" panose="020B0604020202020204" pitchFamily="34" charset="0"/>
              <a:buChar char="•"/>
            </a:pPr>
            <a:r>
              <a:rPr lang="en-US" sz="1800" dirty="0"/>
              <a:t>Conflict Resolution Strategies</a:t>
            </a:r>
          </a:p>
          <a:p>
            <a:pPr marL="0" indent="0">
              <a:lnSpc>
                <a:spcPct val="120000"/>
              </a:lnSpc>
              <a:buNone/>
            </a:pPr>
            <a:endParaRPr lang="en-US" sz="2900" dirty="0">
              <a:latin typeface="Times New Roman" panose="02020603050405020304" pitchFamily="18" charset="0"/>
              <a:cs typeface="Times New Roman" panose="02020603050405020304" pitchFamily="18" charset="0"/>
            </a:endParaRP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79375" y="0"/>
            <a:ext cx="10058400" cy="1449388"/>
          </a:xfrm>
        </p:spPr>
        <p:txBody>
          <a:bodyPr>
            <a:normAutofit/>
          </a:bodyPr>
          <a:lstStyle/>
          <a:p>
            <a:r>
              <a:rPr lang="en-US" sz="3600" b="1" dirty="0"/>
              <a:t>Soft Skills Development</a:t>
            </a:r>
            <a:br>
              <a:rPr lang="en-US" b="1" dirty="0"/>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987425" y="816986"/>
            <a:ext cx="10217150" cy="5511800"/>
          </a:xfrm>
        </p:spPr>
        <p:txBody>
          <a:bodyPr>
            <a:normAutofit/>
          </a:bodyPr>
          <a:lstStyle/>
          <a:p>
            <a:pPr algn="just">
              <a:lnSpc>
                <a:spcPct val="150000"/>
              </a:lnSpc>
              <a:buFont typeface="Arial" panose="020B0604020202020204" pitchFamily="34" charset="0"/>
              <a:buChar char="•"/>
            </a:pPr>
            <a:r>
              <a:rPr lang="en-US" sz="1800" b="1" dirty="0"/>
              <a:t>Emotional Intelligence</a:t>
            </a:r>
            <a:endParaRPr lang="en-US" sz="1800" dirty="0"/>
          </a:p>
          <a:p>
            <a:pPr marL="742950" lvl="1" indent="-285750" algn="just">
              <a:lnSpc>
                <a:spcPct val="150000"/>
              </a:lnSpc>
              <a:buFont typeface="Arial" panose="020B0604020202020204" pitchFamily="34" charset="0"/>
              <a:buChar char="•"/>
            </a:pPr>
            <a:r>
              <a:rPr lang="en-US" sz="1800" dirty="0"/>
              <a:t>Understanding Emotions and Their Impact</a:t>
            </a:r>
          </a:p>
          <a:p>
            <a:pPr marL="742950" lvl="1" indent="-285750" algn="just">
              <a:lnSpc>
                <a:spcPct val="150000"/>
              </a:lnSpc>
              <a:buFont typeface="Arial" panose="020B0604020202020204" pitchFamily="34" charset="0"/>
              <a:buChar char="•"/>
            </a:pPr>
            <a:r>
              <a:rPr lang="en-US" sz="1800" dirty="0"/>
              <a:t>Building Empathy and Relationship Management</a:t>
            </a:r>
          </a:p>
          <a:p>
            <a:pPr algn="just">
              <a:lnSpc>
                <a:spcPct val="150000"/>
              </a:lnSpc>
              <a:buFont typeface="Arial" panose="020B0604020202020204" pitchFamily="34" charset="0"/>
              <a:buChar char="•"/>
            </a:pPr>
            <a:r>
              <a:rPr lang="en-US" sz="1800" b="1" dirty="0"/>
              <a:t>Time Management</a:t>
            </a:r>
            <a:endParaRPr lang="en-US" sz="1800" dirty="0"/>
          </a:p>
          <a:p>
            <a:pPr marL="742950" lvl="1" indent="-285750" algn="just">
              <a:lnSpc>
                <a:spcPct val="150000"/>
              </a:lnSpc>
              <a:buFont typeface="Arial" panose="020B0604020202020204" pitchFamily="34" charset="0"/>
              <a:buChar char="•"/>
            </a:pPr>
            <a:r>
              <a:rPr lang="en-US" sz="1800" dirty="0"/>
              <a:t>Prioritization Techniques</a:t>
            </a:r>
          </a:p>
          <a:p>
            <a:pPr marL="742950" lvl="1" indent="-285750" algn="just">
              <a:lnSpc>
                <a:spcPct val="150000"/>
              </a:lnSpc>
              <a:buFont typeface="Arial" panose="020B0604020202020204" pitchFamily="34" charset="0"/>
              <a:buChar char="•"/>
            </a:pPr>
            <a:r>
              <a:rPr lang="en-US" sz="1800" dirty="0"/>
              <a:t>Effective Scheduling and Planning</a:t>
            </a:r>
          </a:p>
          <a:p>
            <a:pPr algn="just">
              <a:lnSpc>
                <a:spcPct val="150000"/>
              </a:lnSpc>
              <a:buFont typeface="Arial" panose="020B0604020202020204" pitchFamily="34" charset="0"/>
              <a:buChar char="•"/>
            </a:pPr>
            <a:r>
              <a:rPr lang="en-US" sz="1800" b="1" dirty="0"/>
              <a:t>Adaptability and Resilience</a:t>
            </a:r>
            <a:endParaRPr lang="en-US" sz="1800" dirty="0"/>
          </a:p>
          <a:p>
            <a:pPr marL="742950" lvl="1" indent="-285750" algn="just">
              <a:lnSpc>
                <a:spcPct val="150000"/>
              </a:lnSpc>
              <a:buFont typeface="Arial" panose="020B0604020202020204" pitchFamily="34" charset="0"/>
              <a:buChar char="•"/>
            </a:pPr>
            <a:r>
              <a:rPr lang="en-US" sz="1800" dirty="0"/>
              <a:t>Embracing Change</a:t>
            </a:r>
          </a:p>
          <a:p>
            <a:pPr marL="742950" lvl="1" indent="-285750" algn="just">
              <a:lnSpc>
                <a:spcPct val="150000"/>
              </a:lnSpc>
              <a:buFont typeface="Arial" panose="020B0604020202020204" pitchFamily="34" charset="0"/>
              <a:buChar char="•"/>
            </a:pPr>
            <a:r>
              <a:rPr lang="en-US" sz="1800" dirty="0"/>
              <a:t>Stress Management Techniques</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127000" y="298016"/>
            <a:ext cx="10058400" cy="1449388"/>
          </a:xfrm>
        </p:spPr>
        <p:txBody>
          <a:bodyPr>
            <a:normAutofit fontScale="90000"/>
          </a:bodyPr>
          <a:lstStyle/>
          <a:p>
            <a:r>
              <a:rPr lang="en-IN" sz="4000" b="1" dirty="0"/>
              <a:t>Industry-Specific Skills</a:t>
            </a:r>
            <a:br>
              <a:rPr lang="en-IN" sz="24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1194955" y="890300"/>
            <a:ext cx="10185400" cy="4865687"/>
          </a:xfrm>
        </p:spPr>
        <p:txBody>
          <a:bodyPr>
            <a:normAutofit/>
          </a:bodyPr>
          <a:lstStyle/>
          <a:p>
            <a:pPr algn="just">
              <a:lnSpc>
                <a:spcPct val="150000"/>
              </a:lnSpc>
              <a:buFont typeface="Arial" panose="020B0604020202020204" pitchFamily="34" charset="0"/>
              <a:buChar char="•"/>
            </a:pPr>
            <a:r>
              <a:rPr lang="en-IN" sz="1800" b="1" dirty="0"/>
              <a:t>Sector-Specific Knowledge</a:t>
            </a:r>
            <a:r>
              <a:rPr lang="en-IN" sz="1800" dirty="0"/>
              <a:t>: Tailored modules for different industries such as:</a:t>
            </a:r>
          </a:p>
          <a:p>
            <a:pPr marL="742950" lvl="1" indent="-285750" algn="just">
              <a:lnSpc>
                <a:spcPct val="150000"/>
              </a:lnSpc>
              <a:buFont typeface="Arial" panose="020B0604020202020204" pitchFamily="34" charset="0"/>
              <a:buChar char="•"/>
            </a:pPr>
            <a:r>
              <a:rPr lang="en-IN" sz="1800" dirty="0"/>
              <a:t>Marketing (Digital Marketing Strategies, SEO)</a:t>
            </a:r>
          </a:p>
          <a:p>
            <a:pPr marL="742950" lvl="1" indent="-285750" algn="just">
              <a:lnSpc>
                <a:spcPct val="150000"/>
              </a:lnSpc>
              <a:buFont typeface="Arial" panose="020B0604020202020204" pitchFamily="34" charset="0"/>
              <a:buChar char="•"/>
            </a:pPr>
            <a:r>
              <a:rPr lang="en-IN" sz="1800" dirty="0"/>
              <a:t>Finance (Financial Analysis, Investment Strategies)</a:t>
            </a:r>
          </a:p>
          <a:p>
            <a:pPr marL="742950" lvl="1" indent="-285750" algn="just">
              <a:lnSpc>
                <a:spcPct val="150000"/>
              </a:lnSpc>
              <a:buFont typeface="Arial" panose="020B0604020202020204" pitchFamily="34" charset="0"/>
              <a:buChar char="•"/>
            </a:pPr>
            <a:r>
              <a:rPr lang="en-IN" sz="1800" dirty="0"/>
              <a:t>Healthcare (Patient Care, Health Informatics)</a:t>
            </a:r>
          </a:p>
          <a:p>
            <a:pPr marL="742950" lvl="1" indent="-285750" algn="just">
              <a:lnSpc>
                <a:spcPct val="150000"/>
              </a:lnSpc>
              <a:buFont typeface="Arial" panose="020B0604020202020204" pitchFamily="34" charset="0"/>
              <a:buChar char="•"/>
            </a:pPr>
            <a:r>
              <a:rPr lang="en-IN" sz="1800" dirty="0"/>
              <a:t>Information Technology (Cybersecurity Fundamentals, Cloud Computing)</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135082" y="-350838"/>
            <a:ext cx="10058400" cy="1449388"/>
          </a:xfrm>
        </p:spPr>
        <p:txBody>
          <a:bodyPr>
            <a:normAutofit/>
          </a:bodyPr>
          <a:lstStyle/>
          <a:p>
            <a:r>
              <a:rPr lang="en-IN" sz="3600"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831273" y="1098550"/>
            <a:ext cx="9590088" cy="4491038"/>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62345" y="-371475"/>
            <a:ext cx="10058400" cy="1449388"/>
          </a:xfrm>
        </p:spPr>
        <p:txBody>
          <a:bodyPr>
            <a:normAutofit/>
          </a:bodyPr>
          <a:lstStyle/>
          <a:p>
            <a:r>
              <a:rPr lang="en-IN" sz="3600"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654628" y="1077913"/>
            <a:ext cx="9161463" cy="4232275"/>
          </a:xfrm>
        </p:spPr>
        <p:txBody>
          <a:bodyPr>
            <a:normAutofit/>
          </a:bodyPr>
          <a:lstStyle/>
          <a:p>
            <a:pPr algn="just">
              <a:lnSpc>
                <a:spcPct val="150000"/>
              </a:lnSpc>
              <a:buFont typeface="Arial" panose="020B0604020202020204" pitchFamily="34" charset="0"/>
              <a:buChar char="•"/>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228600" y="-387639"/>
            <a:ext cx="10058400" cy="1449388"/>
          </a:xfrm>
        </p:spPr>
        <p:txBody>
          <a:bodyPr>
            <a:normAutofit/>
          </a:bodyPr>
          <a:lstStyle/>
          <a:p>
            <a:r>
              <a:rPr lang="en-IN" sz="3600"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893618" y="921760"/>
            <a:ext cx="10058400" cy="4022725"/>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31173" y="-356466"/>
            <a:ext cx="10058400" cy="1449388"/>
          </a:xfrm>
        </p:spPr>
        <p:txBody>
          <a:bodyPr>
            <a:normAutofit/>
          </a:bodyPr>
          <a:lstStyle/>
          <a:p>
            <a:r>
              <a:rPr lang="en-IN" sz="3600"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696191" y="894773"/>
            <a:ext cx="10058400" cy="4872038"/>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342900" y="-210993"/>
            <a:ext cx="10058400" cy="1449388"/>
          </a:xfrm>
        </p:spPr>
        <p:txBody>
          <a:bodyPr>
            <a:normAutofit/>
          </a:bodyPr>
          <a:lstStyle/>
          <a:p>
            <a:r>
              <a:rPr lang="en-US" sz="3600" b="1" dirty="0"/>
              <a:t>SOFTWARE REQUIREMENTS:</a:t>
            </a:r>
            <a:endParaRPr lang="en-IN" sz="3600"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423555" y="513701"/>
            <a:ext cx="10058400" cy="4022725"/>
          </a:xfrm>
        </p:spPr>
        <p:txBody>
          <a:bodyPr/>
          <a:lstStyle/>
          <a:p>
            <a:pPr algn="just">
              <a:lnSpc>
                <a:spcPct val="150000"/>
              </a:lnSpc>
              <a:buFont typeface="Arial" panose="020B0604020202020204" pitchFamily="34" charset="0"/>
              <a:buChar char="•"/>
            </a:pPr>
            <a:endParaRPr lang="en-US" sz="2000" dirty="0">
              <a:cs typeface="Times New Roman" pitchFamily="18" charset="0"/>
            </a:endParaRPr>
          </a:p>
          <a:p>
            <a:pPr lvl="0" algn="just">
              <a:lnSpc>
                <a:spcPct val="150000"/>
              </a:lnSpc>
              <a:buFont typeface="Arial" panose="020B0604020202020204" pitchFamily="34" charset="0"/>
              <a:buChar char="•"/>
            </a:pPr>
            <a:r>
              <a:rPr lang="en-US" sz="2000" dirty="0">
                <a:cs typeface="Times New Roman" pitchFamily="18" charset="0"/>
              </a:rPr>
              <a:t>Operating System	: Windows 10</a:t>
            </a:r>
          </a:p>
          <a:p>
            <a:pPr lvl="0" algn="just">
              <a:lnSpc>
                <a:spcPct val="150000"/>
              </a:lnSpc>
              <a:buFont typeface="Arial" panose="020B0604020202020204" pitchFamily="34" charset="0"/>
              <a:buChar char="•"/>
            </a:pPr>
            <a:r>
              <a:rPr lang="en-US" sz="2000" dirty="0">
                <a:cs typeface="Times New Roman" pitchFamily="18" charset="0"/>
              </a:rPr>
              <a:t>Language	               :PYTHON Google </a:t>
            </a:r>
            <a:r>
              <a:rPr lang="en-US" sz="2000" dirty="0" err="1">
                <a:cs typeface="Times New Roman" pitchFamily="18" charset="0"/>
              </a:rPr>
              <a:t>Colab</a:t>
            </a:r>
            <a:endParaRPr lang="en-US" sz="2000" dirty="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394854" y="-242022"/>
            <a:ext cx="10058400" cy="1449388"/>
          </a:xfrm>
        </p:spPr>
        <p:txBody>
          <a:bodyPr>
            <a:normAutofit/>
          </a:bodyPr>
          <a:lstStyle/>
          <a:p>
            <a:r>
              <a:rPr lang="en-US" sz="3600" b="1" dirty="0"/>
              <a:t>HARDWARE REQUIREMENTS:</a:t>
            </a:r>
            <a:endParaRPr lang="en-IN" sz="3600"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862445" y="960438"/>
            <a:ext cx="10058400" cy="4022725"/>
          </a:xfrm>
        </p:spPr>
        <p:txBody>
          <a:bodyPr/>
          <a:lstStyle/>
          <a:p>
            <a:pPr algn="just">
              <a:lnSpc>
                <a:spcPct val="150000"/>
              </a:lnSpc>
              <a:buFont typeface="Arial" panose="020B0604020202020204" pitchFamily="34" charset="0"/>
              <a:buChar char="•"/>
            </a:pPr>
            <a:r>
              <a:rPr lang="en-US" sz="2000" dirty="0">
                <a:cs typeface="Times New Roman" pitchFamily="18" charset="0"/>
              </a:rPr>
              <a:t>Keyboard</a:t>
            </a:r>
          </a:p>
          <a:p>
            <a:pPr algn="just">
              <a:lnSpc>
                <a:spcPct val="150000"/>
              </a:lnSpc>
              <a:buFont typeface="Arial" panose="020B0604020202020204" pitchFamily="34" charset="0"/>
              <a:buChar char="•"/>
            </a:pPr>
            <a:r>
              <a:rPr lang="en-US" sz="2000" dirty="0">
                <a:cs typeface="Times New Roman" pitchFamily="18" charset="0"/>
              </a:rPr>
              <a:t>Mouse </a:t>
            </a:r>
          </a:p>
          <a:p>
            <a:pPr algn="just">
              <a:lnSpc>
                <a:spcPct val="150000"/>
              </a:lnSpc>
              <a:buFont typeface="Arial" panose="020B0604020202020204" pitchFamily="34" charset="0"/>
              <a:buChar char="•"/>
            </a:pPr>
            <a:r>
              <a:rPr lang="en-US" sz="2000" dirty="0" err="1">
                <a:cs typeface="Times New Roman" pitchFamily="18" charset="0"/>
              </a:rPr>
              <a:t>Harddisk</a:t>
            </a:r>
            <a:r>
              <a:rPr lang="en-US" sz="2000" dirty="0">
                <a:cs typeface="Times New Roman" pitchFamily="18" charset="0"/>
              </a:rPr>
              <a:t>	</a:t>
            </a:r>
          </a:p>
          <a:p>
            <a:pPr algn="just">
              <a:lnSpc>
                <a:spcPct val="150000"/>
              </a:lnSpc>
              <a:buFont typeface="Arial" panose="020B0604020202020204" pitchFamily="34" charset="0"/>
              <a:buChar char="•"/>
            </a:pPr>
            <a:r>
              <a:rPr lang="en-US" sz="2000" dirty="0">
                <a:cs typeface="Times New Roman" pitchFamily="18" charset="0"/>
              </a:rPr>
              <a:t>Ram</a:t>
            </a:r>
            <a:r>
              <a:rPr lang="en-US" sz="2000" dirty="0">
                <a:latin typeface="Times New Roman" pitchFamily="18" charset="0"/>
                <a:cs typeface="Times New Roman" pitchFamily="18" charset="0"/>
              </a:rPr>
              <a:t>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148793" y="-274638"/>
            <a:ext cx="10058400" cy="1449388"/>
          </a:xfrm>
        </p:spPr>
        <p:txBody>
          <a:bodyPr>
            <a:normAutofit/>
          </a:bodyPr>
          <a:lstStyle/>
          <a:p>
            <a:r>
              <a:rPr lang="en-US" sz="3600" dirty="0"/>
              <a:t>CONCLUSION</a:t>
            </a:r>
            <a:endParaRPr lang="en-IN" sz="3600"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505407" y="872836"/>
            <a:ext cx="10986940" cy="6365946"/>
          </a:xfrm>
        </p:spPr>
        <p:txBody>
          <a:bodyPr>
            <a:noAutofit/>
          </a:bodyPr>
          <a:lstStyle/>
          <a:p>
            <a:pPr algn="just">
              <a:lnSpc>
                <a:spcPct val="150000"/>
              </a:lnSpc>
              <a:buFont typeface="Arial" panose="020B0604020202020204" pitchFamily="34" charset="0"/>
              <a:buChar char="•"/>
            </a:pPr>
            <a:r>
              <a:rPr lang="en-US" sz="1800" dirty="0"/>
              <a:t>In this paper we presented a dashboard to provide actionable feedback on learning skills to students. Our aims were to study the feasibility of deploying such dashboards in a scalable way, to assess the potential of available data and to collect feedback and metrics about utilization, usability and perceived usefulness. Below, we discuss the results from this study with respect to these aims. </a:t>
            </a:r>
          </a:p>
          <a:p>
            <a:pPr algn="just">
              <a:lnSpc>
                <a:spcPct val="150000"/>
              </a:lnSpc>
              <a:buFont typeface="Arial" panose="020B0604020202020204" pitchFamily="34" charset="0"/>
              <a:buChar char="•"/>
            </a:pPr>
            <a:r>
              <a:rPr lang="en-US" sz="1800" dirty="0"/>
              <a:t>One of the objectives was to explore LA applications that are scalable and widely applicable. The dashboard demonstrates this ability, as it based on data that is already available in digital format within a typical higher-education institution (grades) or can easily become available (LASSI questionnaires). This data however, was not yet being fed back to students in a direct, coherent, and personalized way. </a:t>
            </a:r>
          </a:p>
          <a:p>
            <a:pPr algn="just">
              <a:lnSpc>
                <a:spcPct val="150000"/>
              </a:lnSpc>
              <a:buFont typeface="Arial" panose="020B0604020202020204" pitchFamily="34" charset="0"/>
              <a:buChar char="•"/>
            </a:pPr>
            <a:r>
              <a:rPr lang="en-US" sz="1800" dirty="0"/>
              <a:t>From a technical perspective, we have chosen to avoid to reinvent the wheel and to rely on existing IT services within the organization when possible. </a:t>
            </a:r>
          </a:p>
          <a:p>
            <a:pPr algn="just">
              <a:lnSpc>
                <a:spcPct val="150000"/>
              </a:lnSpc>
              <a:buFont typeface="Arial" panose="020B0604020202020204" pitchFamily="34" charset="0"/>
              <a:buChar char="•"/>
            </a:pPr>
            <a:r>
              <a:rPr lang="en-US" sz="1800" dirty="0"/>
              <a:t>We believe that this increases the acceptability of the solution. Potential scalability issues were avoided by keeping the transactional load limited by preparing most of the data in advance, while deferring the processing of event data until after the peak utilization. </a:t>
            </a:r>
          </a:p>
        </p:txBody>
      </p:sp>
    </p:spTree>
    <p:extLst>
      <p:ext uri="{BB962C8B-B14F-4D97-AF65-F5344CB8AC3E}">
        <p14:creationId xmlns:p14="http://schemas.microsoft.com/office/powerpoint/2010/main" val="74226702"/>
      </p:ext>
    </p:extLst>
  </p:cSld>
  <p:clrMapOvr>
    <a:masterClrMapping/>
  </p:clrMapOvr>
</p:sld>
</file>

<file path=ppt/theme/theme1.xml><?xml version="1.0" encoding="utf-8"?>
<a:theme xmlns:a="http://schemas.openxmlformats.org/drawingml/2006/main" name="Depth">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docProps/app.xml><?xml version="1.0" encoding="utf-8"?>
<Properties xmlns="http://schemas.openxmlformats.org/officeDocument/2006/extended-properties" xmlns:vt="http://schemas.openxmlformats.org/officeDocument/2006/docPropsVTypes">
  <Template>Depth</Template>
  <TotalTime>84</TotalTime>
  <Words>2170</Words>
  <Application>Microsoft Office PowerPoint</Application>
  <PresentationFormat>Widescreen</PresentationFormat>
  <Paragraphs>106</Paragraphs>
  <Slides>21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Corbel</vt:lpstr>
      <vt:lpstr>Times New Roman</vt:lpstr>
      <vt:lpstr>Depth</vt:lpstr>
      <vt:lpstr>PowerPoint Presentation</vt:lpstr>
      <vt:lpstr>Abstract</vt:lpstr>
      <vt:lpstr>Objective</vt:lpstr>
      <vt:lpstr>Existing System</vt:lpstr>
      <vt:lpstr>Disadvantage</vt:lpstr>
      <vt:lpstr>PROPOSED SYSTEM :</vt:lpstr>
      <vt:lpstr>Advantage</vt:lpstr>
      <vt:lpstr>Introduction</vt:lpstr>
      <vt:lpstr>PowerPoint Presentation</vt:lpstr>
      <vt:lpstr>MODULES</vt:lpstr>
      <vt:lpstr>Introduction to Skills Development  </vt:lpstr>
      <vt:lpstr>Core Competencies Modules </vt:lpstr>
      <vt:lpstr>Soft Skills Development </vt:lpstr>
      <vt:lpstr>Industry-Specific Skills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49</cp:revision>
  <dcterms:created xsi:type="dcterms:W3CDTF">2024-08-14T12:13:16Z</dcterms:created>
  <dcterms:modified xsi:type="dcterms:W3CDTF">2024-11-10T17:03:38Z</dcterms:modified>
</cp:coreProperties>
</file>