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7" r:id="rId4"/>
    <p:sldId id="278"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81723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63587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03655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48043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10-11-2024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27066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355828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15742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72685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49864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692350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780816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9242740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285823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745154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638744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519371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64192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10-11-2024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701283120"/>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148754" y="2905780"/>
            <a:ext cx="7894492" cy="523220"/>
          </a:xfrm>
          <a:prstGeom prst="rect">
            <a:avLst/>
          </a:prstGeom>
          <a:noFill/>
        </p:spPr>
        <p:txBody>
          <a:bodyPr wrap="square">
            <a:spAutoFit/>
          </a:bodyPr>
          <a:lstStyle/>
          <a:p>
            <a:pPr algn="ctr"/>
            <a:r>
              <a:rPr lang="en-IN" sz="2800" dirty="0">
                <a:latin typeface="Arial" panose="020B0604020202020204" pitchFamily="34" charset="0"/>
                <a:cs typeface="Arial" panose="020B0604020202020204" pitchFamily="34" charset="0"/>
              </a:rPr>
              <a:t>Portal for innovation Excellence Indicators</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66254" y="79952"/>
            <a:ext cx="10058400" cy="1449388"/>
          </a:xfrm>
        </p:spPr>
        <p:txBody>
          <a:bodyPr/>
          <a:lstStyle/>
          <a:p>
            <a:r>
              <a:rPr lang="en-US" b="1" dirty="0">
                <a:latin typeface="Arial" panose="020B0604020202020204" pitchFamily="34" charset="0"/>
                <a:cs typeface="Arial" panose="020B0604020202020204" pitchFamily="34" charset="0"/>
              </a:rPr>
              <a:t>Abstract</a:t>
            </a:r>
            <a:endParaRPr lang="en-IN"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66254" y="989013"/>
            <a:ext cx="11700164" cy="5670694"/>
          </a:xfrm>
        </p:spPr>
        <p:txBody>
          <a:bodyPr>
            <a:noAutofit/>
          </a:bodyPr>
          <a:lstStyle/>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Problem Overview Innovation is a key driver of growth and success in educational institutions. Tracking and measuring innovation excellence is essential for fostering a culture of continuous improvement, recognizing achievements, and guiding strategic decisions. However, identifying, quantifying, and presenting innovation indicators can be challenging due to the diverse nature of activities, projects, and contributions across different departments. </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Challenge Design and develop a comprehensive and user-friendly portal that tracks, measures, and showcases innovation excellence within an educational institute. The portal should aggregate data from various sources, provide insightful analytics, and present key innovation indicators in an intuitive and visually appealing manner. </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The goal is to create a dynamic system that encourages participation, facilitates data-driven decision-making, and highlights the institute's innovative achievements. Key Features and Requirements User Authentication and Role Management: Secure login for different user roles (administrators, faculty, students, etc.). Role-based access control to ensure data privacy and security. </a:t>
            </a:r>
            <a:endParaRPr lang="en-IN"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65A8F8-87B0-F001-9D71-1B6A8F7F3AA0}"/>
              </a:ext>
            </a:extLst>
          </p:cNvPr>
          <p:cNvSpPr>
            <a:spLocks noGrp="1"/>
          </p:cNvSpPr>
          <p:nvPr>
            <p:ph idx="4294967295"/>
          </p:nvPr>
        </p:nvSpPr>
        <p:spPr>
          <a:xfrm>
            <a:off x="484908" y="1055110"/>
            <a:ext cx="11222183" cy="5927581"/>
          </a:xfrm>
        </p:spPr>
        <p:txBody>
          <a:bodyPr>
            <a:noAutofit/>
          </a:bodyPr>
          <a:lstStyle/>
          <a:p>
            <a:pPr algn="just">
              <a:lnSpc>
                <a:spcPct val="170000"/>
              </a:lnSpc>
            </a:pPr>
            <a:r>
              <a:rPr lang="en-US" sz="1800" dirty="0">
                <a:latin typeface="Arial" panose="020B0604020202020204" pitchFamily="34" charset="0"/>
                <a:cs typeface="Arial" panose="020B0604020202020204" pitchFamily="34" charset="0"/>
              </a:rPr>
              <a:t>Data Collection and Integration: Import data from various sources (research projects, grants, publications, patents, competitions, etc.). Integration with existing systems (research management systems, funding databases, project management tools, etc.). Support for manual data entry where necessary.</a:t>
            </a:r>
          </a:p>
          <a:p>
            <a:pPr algn="just">
              <a:lnSpc>
                <a:spcPct val="170000"/>
              </a:lnSpc>
            </a:pPr>
            <a:r>
              <a:rPr lang="en-US" sz="1800" dirty="0">
                <a:latin typeface="Arial" panose="020B0604020202020204" pitchFamily="34" charset="0"/>
                <a:cs typeface="Arial" panose="020B0604020202020204" pitchFamily="34" charset="0"/>
              </a:rPr>
              <a:t> Innovation Indicators: Define and track key innovation indicators (e.g., number of research papers published, patents filed, grants received, startups incubated, awards won). Customizable indicators to cater to different departments and areas of innovation. </a:t>
            </a:r>
          </a:p>
          <a:p>
            <a:pPr algn="just">
              <a:lnSpc>
                <a:spcPct val="170000"/>
              </a:lnSpc>
            </a:pPr>
            <a:r>
              <a:rPr lang="en-US" sz="1800" dirty="0">
                <a:latin typeface="Arial" panose="020B0604020202020204" pitchFamily="34" charset="0"/>
                <a:cs typeface="Arial" panose="020B0604020202020204" pitchFamily="34" charset="0"/>
              </a:rPr>
              <a:t>Data Analysis and Visualization: Tools for analyzing innovation data and identifying trends. Customizable dashboards for visualizing key innovation indicators. Graphs, charts, and other visual aids for presenting data trends and insights.</a:t>
            </a:r>
          </a:p>
          <a:p>
            <a:pPr algn="just">
              <a:lnSpc>
                <a:spcPct val="170000"/>
              </a:lnSpc>
            </a:pPr>
            <a:r>
              <a:rPr lang="en-US" sz="1800" dirty="0">
                <a:latin typeface="Arial" panose="020B0604020202020204" pitchFamily="34" charset="0"/>
                <a:cs typeface="Arial" panose="020B0604020202020204" pitchFamily="34" charset="0"/>
              </a:rPr>
              <a:t> Recognition and Incentives: Mechanisms for recognizing and rewarding outstanding innovation contributions. Highlighting top-performing individuals, teams, and departments. </a:t>
            </a:r>
            <a:endParaRPr lang="en-IN"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52735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CFDA9D-CC20-F4B0-A8CF-5AFCE3781ED4}"/>
              </a:ext>
            </a:extLst>
          </p:cNvPr>
          <p:cNvSpPr>
            <a:spLocks noGrp="1"/>
          </p:cNvSpPr>
          <p:nvPr>
            <p:ph idx="4294967295"/>
          </p:nvPr>
        </p:nvSpPr>
        <p:spPr>
          <a:xfrm>
            <a:off x="293543" y="1221364"/>
            <a:ext cx="11604914" cy="5366471"/>
          </a:xfrm>
        </p:spPr>
        <p:txBody>
          <a:bodyPr>
            <a:noAutofit/>
          </a:bodyPr>
          <a:lstStyle/>
          <a:p>
            <a:pPr algn="just">
              <a:lnSpc>
                <a:spcPct val="160000"/>
              </a:lnSpc>
              <a:buFont typeface="Arial" panose="020B0604020202020204" pitchFamily="34" charset="0"/>
              <a:buChar char="•"/>
            </a:pPr>
            <a:r>
              <a:rPr lang="en-US" sz="1800" dirty="0">
                <a:latin typeface="Arial" panose="020B0604020202020204" pitchFamily="34" charset="0"/>
                <a:cs typeface="Arial" panose="020B0604020202020204" pitchFamily="34" charset="0"/>
              </a:rPr>
              <a:t>Generating reports and certificates of achievement. Collaboration and Feedback: Features for collaborative data entry and review. Mechanisms for collecting feedback from stakeholders. Version control to track changes and maintain data integrity.</a:t>
            </a:r>
          </a:p>
          <a:p>
            <a:pPr algn="just">
              <a:lnSpc>
                <a:spcPct val="160000"/>
              </a:lnSpc>
              <a:buFont typeface="Arial" panose="020B0604020202020204" pitchFamily="34" charset="0"/>
              <a:buChar char="•"/>
            </a:pPr>
            <a:r>
              <a:rPr lang="en-US" sz="1800" dirty="0">
                <a:latin typeface="Arial" panose="020B0604020202020204" pitchFamily="34" charset="0"/>
                <a:cs typeface="Arial" panose="020B0604020202020204" pitchFamily="34" charset="0"/>
              </a:rPr>
              <a:t> User Experience: Intuitive and user-friendly interface. Responsive design for accessibility on various devices (desktop, tablet, mobile). Multilingual support for institutes with diverse language needs. Compliance and Standards: Adherence to relevant educational and reporting standards. </a:t>
            </a:r>
          </a:p>
          <a:p>
            <a:pPr algn="just">
              <a:lnSpc>
                <a:spcPct val="160000"/>
              </a:lnSpc>
              <a:buFont typeface="Arial" panose="020B0604020202020204" pitchFamily="34" charset="0"/>
              <a:buChar char="•"/>
            </a:pPr>
            <a:r>
              <a:rPr lang="en-US" sz="1800" dirty="0">
                <a:latin typeface="Arial" panose="020B0604020202020204" pitchFamily="34" charset="0"/>
                <a:cs typeface="Arial" panose="020B0604020202020204" pitchFamily="34" charset="0"/>
              </a:rPr>
              <a:t>Data security and privacy compliance with regulations (GDPR, FERPA, etc.). Expected Outcomes Participants are expected to deliver a functional prototype of the innovation excellence indicators portal that demonstrates the core features and addresses the outlined requirements.</a:t>
            </a:r>
          </a:p>
          <a:p>
            <a:pPr algn="just">
              <a:lnSpc>
                <a:spcPct val="160000"/>
              </a:lnSpc>
              <a:buFont typeface="Arial" panose="020B0604020202020204" pitchFamily="34" charset="0"/>
              <a:buChar char="•"/>
            </a:pPr>
            <a:r>
              <a:rPr lang="en-US" sz="1800" dirty="0">
                <a:latin typeface="Arial" panose="020B0604020202020204" pitchFamily="34" charset="0"/>
                <a:cs typeface="Arial" panose="020B0604020202020204" pitchFamily="34" charset="0"/>
              </a:rPr>
              <a:t> The solution should be scalable, adaptable to different types of educational institutes, and capable of handling large volumes of data.</a:t>
            </a:r>
            <a:endParaRPr lang="en-IN"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39772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35082" y="72736"/>
            <a:ext cx="10058400" cy="1449388"/>
          </a:xfrm>
        </p:spPr>
        <p:txBody>
          <a:bodyPr/>
          <a:lstStyle/>
          <a:p>
            <a:r>
              <a:rPr lang="en-US" dirty="0">
                <a:latin typeface="Arial" panose="020B0604020202020204" pitchFamily="34" charset="0"/>
                <a:cs typeface="Arial" panose="020B0604020202020204" pitchFamily="34" charset="0"/>
              </a:rPr>
              <a:t>Objective</a:t>
            </a:r>
            <a:endParaRPr lang="en-IN"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561110" y="1083902"/>
            <a:ext cx="10713027" cy="4690196"/>
          </a:xfrm>
        </p:spPr>
        <p:txBody>
          <a:bodyPr>
            <a:normAutofit/>
          </a:bodyPr>
          <a:lstStyle/>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Capture innovation indicators and the research being undertaken by various public funded R&amp;D </a:t>
            </a:r>
            <a:r>
              <a:rPr lang="en-US" sz="1800" dirty="0" err="1">
                <a:latin typeface="Arial" panose="020B0604020202020204" pitchFamily="34" charset="0"/>
                <a:cs typeface="Arial" panose="020B0604020202020204" pitchFamily="34" charset="0"/>
              </a:rPr>
              <a:t>organisations</a:t>
            </a:r>
            <a:r>
              <a:rPr lang="en-US" sz="1800" dirty="0">
                <a:latin typeface="Arial" panose="020B0604020202020204" pitchFamily="34" charset="0"/>
                <a:cs typeface="Arial" panose="020B0604020202020204" pitchFamily="34" charset="0"/>
              </a:rPr>
              <a:t>. </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 Assess the performance of the labs with respect to their socio-economic contribution, STI excellence and </a:t>
            </a:r>
            <a:r>
              <a:rPr lang="en-US" sz="1800" dirty="0" err="1">
                <a:latin typeface="Arial" panose="020B0604020202020204" pitchFamily="34" charset="0"/>
                <a:cs typeface="Arial" panose="020B0604020202020204" pitchFamily="34" charset="0"/>
              </a:rPr>
              <a:t>organisational</a:t>
            </a:r>
            <a:r>
              <a:rPr lang="en-US" sz="1800" dirty="0">
                <a:latin typeface="Arial" panose="020B0604020202020204" pitchFamily="34" charset="0"/>
                <a:cs typeface="Arial" panose="020B0604020202020204" pitchFamily="34" charset="0"/>
              </a:rPr>
              <a:t> capabilities and practices.</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 Identify areas of untapped potential and interventions to improve the labs’ performance in the identified areas. </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 Propose a roadmap for improvement of the outputs and outcomes from these R&amp;D </a:t>
            </a:r>
            <a:r>
              <a:rPr lang="en-US" sz="1800" dirty="0" err="1">
                <a:latin typeface="Arial" panose="020B0604020202020204" pitchFamily="34" charset="0"/>
                <a:cs typeface="Arial" panose="020B0604020202020204" pitchFamily="34" charset="0"/>
              </a:rPr>
              <a:t>organisations</a:t>
            </a:r>
            <a:r>
              <a:rPr lang="en-US" sz="1800" dirty="0">
                <a:latin typeface="Arial" panose="020B0604020202020204" pitchFamily="34" charset="0"/>
                <a:cs typeface="Arial" panose="020B0604020202020204" pitchFamily="34" charset="0"/>
              </a:rPr>
              <a:t>.</a:t>
            </a:r>
            <a:endParaRPr lang="en-IN"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41564" y="2381"/>
            <a:ext cx="10058400" cy="1449388"/>
          </a:xfrm>
        </p:spPr>
        <p:txBody>
          <a:bodyPr/>
          <a:lstStyle/>
          <a:p>
            <a:r>
              <a:rPr lang="en-US" dirty="0">
                <a:latin typeface="Arial" panose="020B0604020202020204" pitchFamily="34" charset="0"/>
                <a:cs typeface="Arial" panose="020B0604020202020204" pitchFamily="34" charset="0"/>
              </a:rPr>
              <a:t>Existing System</a:t>
            </a:r>
            <a:endParaRPr lang="en-IN"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366713" y="1192069"/>
            <a:ext cx="11139487" cy="5032375"/>
          </a:xfrm>
        </p:spPr>
        <p:txBody>
          <a:bodyPr>
            <a:normAutofit/>
          </a:bodyPr>
          <a:lstStyle/>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Additionally, allowing for more multinational funding through treaties may help to diversify the sources of co-curricular support away from government agencies. The report </a:t>
            </a:r>
            <a:r>
              <a:rPr lang="en-US" sz="1800" dirty="0" err="1">
                <a:latin typeface="Arial" panose="020B0604020202020204" pitchFamily="34" charset="0"/>
                <a:cs typeface="Arial" panose="020B0604020202020204" pitchFamily="34" charset="0"/>
              </a:rPr>
              <a:t>emphasised</a:t>
            </a:r>
            <a:r>
              <a:rPr lang="en-US" sz="1800" dirty="0">
                <a:latin typeface="Arial" panose="020B0604020202020204" pitchFamily="34" charset="0"/>
                <a:cs typeface="Arial" panose="020B0604020202020204" pitchFamily="34" charset="0"/>
              </a:rPr>
              <a:t> the importance of improving intellectual property rights in order to create a vibrant research environment.</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 Cross-linking across laboratories and higher educational institutions should be encouraged, as should increase technology commercialization and women’s engagement in research, as well as a greater contribution to global regulation and policy. </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Policymakers can adopt this model in a variety of ways. For example, it might be used to highlight how public funding for R&amp;D laboratories contributes to India’s innovation environment. </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The framework may also aid with national and worldwide data on public R&amp;D in India, demonstrate R&amp;D laboratory’s future directions for enhancing their own capabilities, and support R&amp;D laboratories’ continued commitment to societal benefit and increased global participation.</a:t>
            </a:r>
            <a:endParaRPr lang="en-IN"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70644"/>
            <a:ext cx="10058400" cy="1449388"/>
          </a:xfrm>
        </p:spPr>
        <p:txBody>
          <a:bodyPr/>
          <a:lstStyle/>
          <a:p>
            <a:r>
              <a:rPr lang="en-US" dirty="0">
                <a:latin typeface="Arial" panose="020B0604020202020204" pitchFamily="34" charset="0"/>
                <a:cs typeface="Arial" panose="020B0604020202020204" pitchFamily="34" charset="0"/>
              </a:rPr>
              <a:t>Disadvantage</a:t>
            </a:r>
            <a:endParaRPr lang="en-IN"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353291" y="1211841"/>
            <a:ext cx="11149445" cy="5386387"/>
          </a:xfrm>
        </p:spPr>
        <p:txBody>
          <a:bodyPr>
            <a:normAutofit/>
          </a:bodyPr>
          <a:lstStyle/>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Difficult to Define</a:t>
            </a:r>
            <a:r>
              <a:rPr lang="en-US" sz="1800" dirty="0">
                <a:latin typeface="Arial" panose="020B0604020202020204" pitchFamily="34" charset="0"/>
                <a:cs typeface="Arial" panose="020B0604020202020204" pitchFamily="34" charset="0"/>
              </a:rPr>
              <a:t>: Innovation is multifaceted, and creating a comprehensive set of indicators that accurately capture its essence can be challenging.</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Data Collection and Quality</a:t>
            </a:r>
            <a:r>
              <a:rPr lang="en-US" sz="1800" dirty="0">
                <a:latin typeface="Arial" panose="020B0604020202020204" pitchFamily="34" charset="0"/>
                <a:cs typeface="Arial" panose="020B0604020202020204" pitchFamily="34" charset="0"/>
              </a:rPr>
              <a:t>: Gathering reliable and accurate data can be labor-intensive and may require significant resources. Poor data quality can lead to misleading indicators.</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Implementation Costs</a:t>
            </a:r>
            <a:r>
              <a:rPr lang="en-US" sz="1800" dirty="0">
                <a:latin typeface="Arial" panose="020B0604020202020204" pitchFamily="34" charset="0"/>
                <a:cs typeface="Arial" panose="020B0604020202020204" pitchFamily="34" charset="0"/>
              </a:rPr>
              <a:t>: Developing and maintaining a portal can require significant upfront investment in technology and ongoing costs for data management and analysis.</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Cultural Barriers</a:t>
            </a:r>
            <a:r>
              <a:rPr lang="en-US" sz="1800" dirty="0">
                <a:latin typeface="Arial" panose="020B0604020202020204" pitchFamily="34" charset="0"/>
                <a:cs typeface="Arial" panose="020B0604020202020204" pitchFamily="34" charset="0"/>
              </a:rPr>
              <a:t>: Employees and management may resist adopting new processes or metrics, especially if they perceive them as a threat to their current roles or performance evaluations.</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Short-Term Focus</a:t>
            </a:r>
            <a:r>
              <a:rPr lang="en-US" sz="1800" dirty="0">
                <a:latin typeface="Arial" panose="020B0604020202020204" pitchFamily="34" charset="0"/>
                <a:cs typeface="Arial" panose="020B0604020202020204" pitchFamily="34" charset="0"/>
              </a:rPr>
              <a:t>: There’s a risk that organizations may prioritize achieving specific indicators over long-term innovation strategies, leading to superficial or incremental innovations.</a:t>
            </a:r>
            <a:endParaRPr lang="en-IN"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0"/>
            <a:ext cx="10058400" cy="1449388"/>
          </a:xfrm>
        </p:spPr>
        <p:txBody>
          <a:bodyPr/>
          <a:lstStyle/>
          <a:p>
            <a:r>
              <a:rPr lang="en-US" b="1" dirty="0"/>
              <a:t>PROPOSED SYSTEM :</a:t>
            </a:r>
            <a:endParaRPr lang="en-IN" b="1"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374071" y="1066221"/>
            <a:ext cx="11024755" cy="6020377"/>
          </a:xfrm>
        </p:spPr>
        <p:txBody>
          <a:bodyPr>
            <a:normAutofit/>
          </a:bodyPr>
          <a:lstStyle/>
          <a:p>
            <a:pPr algn="just">
              <a:lnSpc>
                <a:spcPct val="160000"/>
              </a:lnSpc>
              <a:buFont typeface="Arial" panose="020B0604020202020204" pitchFamily="34" charset="0"/>
              <a:buChar char="•"/>
            </a:pPr>
            <a:r>
              <a:rPr lang="en-US" sz="1800" dirty="0">
                <a:latin typeface="Arial" panose="020B0604020202020204" pitchFamily="34" charset="0"/>
                <a:cs typeface="Arial" panose="020B0604020202020204" pitchFamily="34" charset="0"/>
              </a:rPr>
              <a:t>This system will feature a user-friendly dashboard that provides real-time analytics and customizable visualizations of key performance indicators (KPIs) related to innovation efforts. It will include a robust data collection and integration module that consolidates information from various sources, ensuring data quality and reliability. T</a:t>
            </a:r>
          </a:p>
          <a:p>
            <a:pPr algn="just">
              <a:lnSpc>
                <a:spcPct val="160000"/>
              </a:lnSpc>
              <a:buFont typeface="Arial" panose="020B0604020202020204" pitchFamily="34" charset="0"/>
              <a:buChar char="•"/>
            </a:pPr>
            <a:r>
              <a:rPr lang="en-US" sz="1800" dirty="0">
                <a:latin typeface="Arial" panose="020B0604020202020204" pitchFamily="34" charset="0"/>
                <a:cs typeface="Arial" panose="020B0604020202020204" pitchFamily="34" charset="0"/>
              </a:rPr>
              <a:t>he performance measurement module will allow users to define and track tailored innovation indicators, while benchmarking tools will enable comparisons against industry standards.</a:t>
            </a:r>
          </a:p>
          <a:p>
            <a:pPr algn="just">
              <a:lnSpc>
                <a:spcPct val="160000"/>
              </a:lnSpc>
              <a:buFont typeface="Arial" panose="020B0604020202020204" pitchFamily="34" charset="0"/>
              <a:buChar char="•"/>
            </a:pPr>
            <a:r>
              <a:rPr lang="en-US" sz="1800" dirty="0">
                <a:latin typeface="Arial" panose="020B0604020202020204" pitchFamily="34" charset="0"/>
                <a:cs typeface="Arial" panose="020B0604020202020204" pitchFamily="34" charset="0"/>
              </a:rPr>
              <a:t>Furthermore, the portal will facilitate collaboration through communication tools, feedback mechanisms, and a knowledge-sharing platform to promote teamwork and innovation culture. </a:t>
            </a:r>
          </a:p>
          <a:p>
            <a:pPr algn="just">
              <a:lnSpc>
                <a:spcPct val="160000"/>
              </a:lnSpc>
              <a:buFont typeface="Arial" panose="020B0604020202020204" pitchFamily="34" charset="0"/>
              <a:buChar char="•"/>
            </a:pPr>
            <a:r>
              <a:rPr lang="en-US" sz="1800" dirty="0">
                <a:latin typeface="Arial" panose="020B0604020202020204" pitchFamily="34" charset="0"/>
                <a:cs typeface="Arial" panose="020B0604020202020204" pitchFamily="34" charset="0"/>
              </a:rPr>
              <a:t>An idea management module will empower employees to submit, evaluate, and track new ideas, fostering a continuous flow of innovative concepts. The project management features will streamline the tracking and resource allocation of innovation initiatives, ensuring timely execution and accountability.</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51955" y="31173"/>
            <a:ext cx="10058400" cy="1449388"/>
          </a:xfrm>
        </p:spPr>
        <p:txBody>
          <a:bodyPr/>
          <a:lstStyle/>
          <a:p>
            <a:r>
              <a:rPr lang="en-US" dirty="0">
                <a:latin typeface="Arial" panose="020B0604020202020204" pitchFamily="34" charset="0"/>
                <a:cs typeface="Arial" panose="020B0604020202020204" pitchFamily="34" charset="0"/>
              </a:rPr>
              <a:t>Advantage</a:t>
            </a:r>
            <a:endParaRPr lang="en-IN"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339004" y="1233488"/>
            <a:ext cx="10948987" cy="5032375"/>
          </a:xfrm>
        </p:spPr>
        <p:txBody>
          <a:bodyPr>
            <a:normAutofit/>
          </a:bodyPr>
          <a:lstStyle/>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Clear Metrics</a:t>
            </a:r>
            <a:r>
              <a:rPr lang="en-US" sz="1800" dirty="0">
                <a:latin typeface="Arial" panose="020B0604020202020204" pitchFamily="34" charset="0"/>
                <a:cs typeface="Arial" panose="020B0604020202020204" pitchFamily="34" charset="0"/>
              </a:rPr>
              <a:t>: A structured portal provides clear and defined metrics to evaluate innovation efforts, enabling organizations to understand their performance better.</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Informed Strategies</a:t>
            </a:r>
            <a:r>
              <a:rPr lang="en-US" sz="1800" dirty="0">
                <a:latin typeface="Arial" panose="020B0604020202020204" pitchFamily="34" charset="0"/>
                <a:cs typeface="Arial" panose="020B0604020202020204" pitchFamily="34" charset="0"/>
              </a:rPr>
              <a:t>: Access to real-time data and analytics allows organizations to make informed decisions regarding their innovation strategies, resource allocation, and project prioritization.</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Centralized Information</a:t>
            </a:r>
            <a:r>
              <a:rPr lang="en-US" sz="1800" dirty="0">
                <a:latin typeface="Arial" panose="020B0604020202020204" pitchFamily="34" charset="0"/>
                <a:cs typeface="Arial" panose="020B0604020202020204" pitchFamily="34" charset="0"/>
              </a:rPr>
              <a:t>: A dedicated portal provides a central repository for innovation data, making it easier for teams to access and share information.</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Alignment with Goals</a:t>
            </a:r>
            <a:r>
              <a:rPr lang="en-US" sz="1800" dirty="0">
                <a:latin typeface="Arial" panose="020B0604020202020204" pitchFamily="34" charset="0"/>
                <a:cs typeface="Arial" panose="020B0604020202020204" pitchFamily="34" charset="0"/>
              </a:rPr>
              <a:t>: Innovation indicators can be aligned with the organization’s strategic objectives, ensuring that innovation efforts contribute directly to overarching business goals.</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Feedback Loops</a:t>
            </a:r>
            <a:r>
              <a:rPr lang="en-US" sz="1800" dirty="0">
                <a:latin typeface="Arial" panose="020B0604020202020204" pitchFamily="34" charset="0"/>
                <a:cs typeface="Arial" panose="020B0604020202020204" pitchFamily="34" charset="0"/>
              </a:rPr>
              <a:t>: The portal can facilitate continuous feedback on innovation initiatives, allowing for ongoing adjustments and improvements based on performance data.</a:t>
            </a:r>
            <a:endParaRPr lang="en-IN"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95250" y="64293"/>
            <a:ext cx="10058400" cy="1449388"/>
          </a:xfrm>
        </p:spPr>
        <p:txBody>
          <a:bodyPr/>
          <a:lstStyle/>
          <a:p>
            <a:r>
              <a:rPr lang="en-US" dirty="0">
                <a:latin typeface="Arial" panose="020B0604020202020204" pitchFamily="34" charset="0"/>
                <a:cs typeface="Arial" panose="020B0604020202020204" pitchFamily="34" charset="0"/>
              </a:rPr>
              <a:t>Introduction</a:t>
            </a:r>
            <a:endParaRPr lang="en-IN"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176645" y="965704"/>
            <a:ext cx="11637819" cy="5736432"/>
          </a:xfrm>
        </p:spPr>
        <p:txBody>
          <a:bodyPr>
            <a:noAutofit/>
          </a:bodyPr>
          <a:lstStyle/>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The report included a multitude of information about India’s publicly supported R&amp;D Organizations’ strengths and weaknesses, as well as the framework established by NITI Aayog, and is divided into two parts (Volume I and II).</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 The report examines the performance of several publicly sponsored R&amp;D </a:t>
            </a:r>
            <a:r>
              <a:rPr lang="en-US" sz="1800" dirty="0" err="1">
                <a:latin typeface="Arial" panose="020B0604020202020204" pitchFamily="34" charset="0"/>
                <a:cs typeface="Arial" panose="020B0604020202020204" pitchFamily="34" charset="0"/>
              </a:rPr>
              <a:t>organisations’</a:t>
            </a:r>
            <a:r>
              <a:rPr lang="en-US" sz="1800" dirty="0">
                <a:latin typeface="Arial" panose="020B0604020202020204" pitchFamily="34" charset="0"/>
                <a:cs typeface="Arial" panose="020B0604020202020204" pitchFamily="34" charset="0"/>
              </a:rPr>
              <a:t> research ecosystems using a variety of innovation indicators and research outputs. </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This is the first time Dr. </a:t>
            </a:r>
            <a:r>
              <a:rPr lang="en-US" sz="1800" dirty="0" err="1">
                <a:latin typeface="Arial" panose="020B0604020202020204" pitchFamily="34" charset="0"/>
                <a:cs typeface="Arial" panose="020B0604020202020204" pitchFamily="34" charset="0"/>
              </a:rPr>
              <a:t>Arabinda</a:t>
            </a:r>
            <a:r>
              <a:rPr lang="en-US" sz="1800" dirty="0">
                <a:latin typeface="Arial" panose="020B0604020202020204" pitchFamily="34" charset="0"/>
                <a:cs typeface="Arial" panose="020B0604020202020204" pitchFamily="34" charset="0"/>
              </a:rPr>
              <a:t> Mitra and his team (and other institutional team members </a:t>
            </a:r>
            <a:r>
              <a:rPr lang="en-US" sz="1800" dirty="0" err="1">
                <a:latin typeface="Arial" panose="020B0604020202020204" pitchFamily="34" charset="0"/>
                <a:cs typeface="Arial" panose="020B0604020202020204" pitchFamily="34" charset="0"/>
              </a:rPr>
              <a:t>co-ordinately</a:t>
            </a:r>
            <a:r>
              <a:rPr lang="en-US" sz="1800" dirty="0">
                <a:latin typeface="Arial" panose="020B0604020202020204" pitchFamily="34" charset="0"/>
                <a:cs typeface="Arial" panose="020B0604020202020204" pitchFamily="34" charset="0"/>
              </a:rPr>
              <a:t> involved, such as NITI Aayog, Principal Scientific Adviser, Confederation of Indian Industry, Centre for Technology, Innovation, and Economic Research, and so on) have conducted a complex exercise that can be used to enhance future activities. </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A total of 193 research labs (ICAR, CSIR, ICMR, DBT and DST, as well as other central government ministries) were investigated (data collection period August 2020 to November 2020) in terms of their socio-economic contribution, STI excellence, and </a:t>
            </a:r>
            <a:r>
              <a:rPr lang="en-US" sz="1800" dirty="0" err="1">
                <a:latin typeface="Arial" panose="020B0604020202020204" pitchFamily="34" charset="0"/>
                <a:cs typeface="Arial" panose="020B0604020202020204" pitchFamily="34" charset="0"/>
              </a:rPr>
              <a:t>organisational</a:t>
            </a:r>
            <a:r>
              <a:rPr lang="en-US" sz="1800" dirty="0">
                <a:latin typeface="Arial" panose="020B0604020202020204" pitchFamily="34" charset="0"/>
                <a:cs typeface="Arial" panose="020B0604020202020204" pitchFamily="34" charset="0"/>
              </a:rPr>
              <a:t> capabilities and </a:t>
            </a:r>
            <a:r>
              <a:rPr lang="en-US" sz="1800" dirty="0" err="1">
                <a:latin typeface="Arial" panose="020B0604020202020204" pitchFamily="34" charset="0"/>
                <a:cs typeface="Arial" panose="020B0604020202020204" pitchFamily="34" charset="0"/>
              </a:rPr>
              <a:t>practises</a:t>
            </a:r>
            <a:r>
              <a:rPr lang="en-US" sz="1800" dirty="0">
                <a:latin typeface="Arial" panose="020B0604020202020204" pitchFamily="34" charset="0"/>
                <a:cs typeface="Arial" panose="020B0604020202020204" pitchFamily="34" charset="0"/>
              </a:rPr>
              <a:t> attributes designed by NITI Aayog (7 main pillars and 11 sub-pillars and 62 evaluation parameters).</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 </a:t>
            </a:r>
            <a:endParaRPr lang="en-IN"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87037" y="1015133"/>
            <a:ext cx="11648209" cy="6403975"/>
          </a:xfrm>
        </p:spPr>
        <p:txBody>
          <a:bodyPr>
            <a:noAutofit/>
          </a:bodyPr>
          <a:lstStyle/>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The report extensively developed a roadmap for improving R&amp;D </a:t>
            </a:r>
            <a:r>
              <a:rPr lang="en-US" sz="1800" dirty="0" err="1">
                <a:latin typeface="Arial" panose="020B0604020202020204" pitchFamily="34" charset="0"/>
                <a:cs typeface="Arial" panose="020B0604020202020204" pitchFamily="34" charset="0"/>
              </a:rPr>
              <a:t>organisations’</a:t>
            </a:r>
            <a:r>
              <a:rPr lang="en-US" sz="1800" dirty="0">
                <a:latin typeface="Arial" panose="020B0604020202020204" pitchFamily="34" charset="0"/>
                <a:cs typeface="Arial" panose="020B0604020202020204" pitchFamily="34" charset="0"/>
              </a:rPr>
              <a:t> outputs and outcomes, as well as their present operations. involved, such as NITI Aayog, Principal Scientific Adviser, Confederation of Indian Industry, Centre for Technology, Innovation, and Economic Research, and so on) have conducted a complex exercise that can be used to enhance future activities. </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A total of 193 research labs (ICAR, CSIR, ICMR, DBT and DST, as well as other central government ministries) were investigated (data collection period August 2020 to November 2020) in terms of their socio-economic contribution, STI excellence, and </a:t>
            </a:r>
            <a:r>
              <a:rPr lang="en-US" sz="1800" dirty="0" err="1">
                <a:latin typeface="Arial" panose="020B0604020202020204" pitchFamily="34" charset="0"/>
                <a:cs typeface="Arial" panose="020B0604020202020204" pitchFamily="34" charset="0"/>
              </a:rPr>
              <a:t>organisational</a:t>
            </a:r>
            <a:r>
              <a:rPr lang="en-US" sz="1800" dirty="0">
                <a:latin typeface="Arial" panose="020B0604020202020204" pitchFamily="34" charset="0"/>
                <a:cs typeface="Arial" panose="020B0604020202020204" pitchFamily="34" charset="0"/>
              </a:rPr>
              <a:t> capabilities and </a:t>
            </a:r>
            <a:r>
              <a:rPr lang="en-US" sz="1800" dirty="0" err="1">
                <a:latin typeface="Arial" panose="020B0604020202020204" pitchFamily="34" charset="0"/>
                <a:cs typeface="Arial" panose="020B0604020202020204" pitchFamily="34" charset="0"/>
              </a:rPr>
              <a:t>practises</a:t>
            </a:r>
            <a:r>
              <a:rPr lang="en-US" sz="1800" dirty="0">
                <a:latin typeface="Arial" panose="020B0604020202020204" pitchFamily="34" charset="0"/>
                <a:cs typeface="Arial" panose="020B0604020202020204" pitchFamily="34" charset="0"/>
              </a:rPr>
              <a:t> attributes designed by NITI Aayog (7 main pillars and 11 sub-pillars and 62 evaluation parameters).</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 The report extensively developed a roadmap for improving R&amp;D </a:t>
            </a:r>
            <a:r>
              <a:rPr lang="en-US" sz="1800" dirty="0" err="1">
                <a:latin typeface="Arial" panose="020B0604020202020204" pitchFamily="34" charset="0"/>
                <a:cs typeface="Arial" panose="020B0604020202020204" pitchFamily="34" charset="0"/>
              </a:rPr>
              <a:t>organisations’</a:t>
            </a:r>
            <a:r>
              <a:rPr lang="en-US" sz="1800" dirty="0">
                <a:latin typeface="Arial" panose="020B0604020202020204" pitchFamily="34" charset="0"/>
                <a:cs typeface="Arial" panose="020B0604020202020204" pitchFamily="34" charset="0"/>
              </a:rPr>
              <a:t> outputs and outcomes, as well as their present operations. Data was accumulated using a questionnaire survey methodology with qualitative and quantitative metrics (numeric, binary and qualitative and Likert scale value).</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 There are three questionnaires developed based on Basic, Applied and Services R&amp;D </a:t>
            </a:r>
            <a:r>
              <a:rPr lang="en-US" sz="1800" dirty="0" err="1">
                <a:latin typeface="Arial" panose="020B0604020202020204" pitchFamily="34" charset="0"/>
                <a:cs typeface="Arial" panose="020B0604020202020204" pitchFamily="34" charset="0"/>
              </a:rPr>
              <a:t>organisations</a:t>
            </a:r>
            <a:r>
              <a:rPr lang="en-US" sz="1800" dirty="0">
                <a:latin typeface="Arial" panose="020B0604020202020204" pitchFamily="34" charset="0"/>
                <a:cs typeface="Arial" panose="020B0604020202020204" pitchFamily="34" charset="0"/>
              </a:rPr>
              <a:t> and each one had 62 questions. </a:t>
            </a:r>
            <a:endParaRPr lang="en-IN"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79375"/>
            <a:ext cx="10058400" cy="1449388"/>
          </a:xfrm>
        </p:spPr>
        <p:txBody>
          <a:bodyPr/>
          <a:lstStyle/>
          <a:p>
            <a:r>
              <a:rPr lang="en-IN" dirty="0">
                <a:latin typeface="Arial" panose="020B0604020202020204" pitchFamily="34" charset="0"/>
                <a:cs typeface="Arial" panose="020B0604020202020204" pitchFamily="34" charset="0"/>
              </a:rPr>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676400" y="1240992"/>
            <a:ext cx="10058400" cy="4022725"/>
          </a:xfrm>
        </p:spPr>
        <p:txBody>
          <a:bodyPr>
            <a:normAutofit/>
          </a:bodyPr>
          <a:lstStyle/>
          <a:p>
            <a:pPr algn="just">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Dashboard and Visualization Module</a:t>
            </a:r>
          </a:p>
          <a:p>
            <a:pPr algn="just">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Data Collection and Integration Module</a:t>
            </a:r>
          </a:p>
          <a:p>
            <a:pPr algn="just">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Performance Measurement Module</a:t>
            </a:r>
          </a:p>
          <a:p>
            <a:pPr algn="just">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Collaboration and Communication Module</a:t>
            </a: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14300" y="140494"/>
            <a:ext cx="10058400" cy="1449388"/>
          </a:xfrm>
        </p:spPr>
        <p:txBody>
          <a:bodyPr/>
          <a:lstStyle/>
          <a:p>
            <a:r>
              <a:rPr lang="en-US" sz="4000" dirty="0">
                <a:latin typeface="Arial" panose="020B0604020202020204" pitchFamily="34" charset="0"/>
                <a:cs typeface="Arial" panose="020B0604020202020204" pitchFamily="34" charset="0"/>
              </a:rPr>
              <a:t>Dashboard and Visualization Module</a:t>
            </a:r>
            <a:br>
              <a:rPr lang="en-US" sz="24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870095" y="1039090"/>
            <a:ext cx="9302605" cy="5050704"/>
          </a:xfrm>
        </p:spPr>
        <p:txBody>
          <a:bodyPr>
            <a:normAutofit/>
          </a:bodyPr>
          <a:lstStyle/>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Real-Time Analytics</a:t>
            </a:r>
            <a:r>
              <a:rPr lang="en-US" sz="1800" dirty="0">
                <a:latin typeface="Arial" panose="020B0604020202020204" pitchFamily="34" charset="0"/>
                <a:cs typeface="Arial" panose="020B0604020202020204" pitchFamily="34" charset="0"/>
              </a:rPr>
              <a:t>: Provides real-time data visualization of key performance indicators (KPIs) related to innovation.</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Customizable Dashboards</a:t>
            </a:r>
            <a:r>
              <a:rPr lang="en-US" sz="1800" dirty="0">
                <a:latin typeface="Arial" panose="020B0604020202020204" pitchFamily="34" charset="0"/>
                <a:cs typeface="Arial" panose="020B0604020202020204" pitchFamily="34" charset="0"/>
              </a:rPr>
              <a:t>: Users can create personalized dashboards to track metrics relevant to their roles or departments.</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Trend Analysis</a:t>
            </a:r>
            <a:r>
              <a:rPr lang="en-US" sz="1800" dirty="0">
                <a:latin typeface="Arial" panose="020B0604020202020204" pitchFamily="34" charset="0"/>
                <a:cs typeface="Arial" panose="020B0604020202020204" pitchFamily="34" charset="0"/>
              </a:rPr>
              <a:t>: Visual representation of trends over time to help identify patterns in innovation performance.</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103909"/>
            <a:ext cx="10058400" cy="1449388"/>
          </a:xfrm>
        </p:spPr>
        <p:txBody>
          <a:bodyPr/>
          <a:lstStyle/>
          <a:p>
            <a:r>
              <a:rPr lang="en-US" sz="4000" dirty="0">
                <a:latin typeface="Arial" panose="020B0604020202020204" pitchFamily="34" charset="0"/>
                <a:cs typeface="Arial" panose="020B0604020202020204" pitchFamily="34" charset="0"/>
              </a:rPr>
              <a:t>Data Collection and Integration Module</a:t>
            </a:r>
            <a:br>
              <a:rPr lang="en-US" b="1" dirty="0"/>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802842" y="1091046"/>
            <a:ext cx="9785494" cy="5268768"/>
          </a:xfrm>
        </p:spPr>
        <p:txBody>
          <a:bodyPr>
            <a:normAutofit/>
          </a:bodyPr>
          <a:lstStyle/>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Centralized Data Repository</a:t>
            </a:r>
            <a:r>
              <a:rPr lang="en-US" sz="1800" dirty="0">
                <a:latin typeface="Arial" panose="020B0604020202020204" pitchFamily="34" charset="0"/>
                <a:cs typeface="Arial" panose="020B0604020202020204" pitchFamily="34" charset="0"/>
              </a:rPr>
              <a:t>: Collects data from various sources, including project management tools, surveys, and other internal systems.</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API Integration</a:t>
            </a:r>
            <a:r>
              <a:rPr lang="en-US" sz="1800" dirty="0">
                <a:latin typeface="Arial" panose="020B0604020202020204" pitchFamily="34" charset="0"/>
                <a:cs typeface="Arial" panose="020B0604020202020204" pitchFamily="34" charset="0"/>
              </a:rPr>
              <a:t>: Enables integration with existing software applications to streamline data collection and reduce manual entry.</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Data Quality Management</a:t>
            </a:r>
            <a:r>
              <a:rPr lang="en-US" sz="1800" dirty="0">
                <a:latin typeface="Arial" panose="020B0604020202020204" pitchFamily="34" charset="0"/>
                <a:cs typeface="Arial" panose="020B0604020202020204" pitchFamily="34" charset="0"/>
              </a:rPr>
              <a:t>: Tools for ensuring data accuracy and reliability, including validation checks and error reporting.</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79375" y="0"/>
            <a:ext cx="10058400" cy="1449388"/>
          </a:xfrm>
        </p:spPr>
        <p:txBody>
          <a:bodyPr/>
          <a:lstStyle/>
          <a:p>
            <a:r>
              <a:rPr lang="en-US" sz="4000" dirty="0">
                <a:latin typeface="Arial" panose="020B0604020202020204" pitchFamily="34" charset="0"/>
                <a:cs typeface="Arial" panose="020B0604020202020204" pitchFamily="34" charset="0"/>
              </a:rPr>
              <a:t>Performance Measurement Module</a:t>
            </a:r>
            <a:br>
              <a:rPr lang="en-US" sz="24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519546" y="1045585"/>
            <a:ext cx="10217150" cy="5511800"/>
          </a:xfrm>
        </p:spPr>
        <p:txBody>
          <a:bodyPr>
            <a:normAutofit/>
          </a:bodyPr>
          <a:lstStyle/>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Indicator Definition</a:t>
            </a:r>
            <a:r>
              <a:rPr lang="en-US" sz="1800" dirty="0">
                <a:latin typeface="Arial" panose="020B0604020202020204" pitchFamily="34" charset="0"/>
                <a:cs typeface="Arial" panose="020B0604020202020204" pitchFamily="34" charset="0"/>
              </a:rPr>
              <a:t>: Allows users to define and customize innovation indicators tailored to the organization’s goals.</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KPI Tracking</a:t>
            </a:r>
            <a:r>
              <a:rPr lang="en-US" sz="1800" dirty="0">
                <a:latin typeface="Arial" panose="020B0604020202020204" pitchFamily="34" charset="0"/>
                <a:cs typeface="Arial" panose="020B0604020202020204" pitchFamily="34" charset="0"/>
              </a:rPr>
              <a:t>: Tracks performance against established KPIs, providing insights into both leading and lagging indicators.</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Benchmarking Tools</a:t>
            </a:r>
            <a:r>
              <a:rPr lang="en-US" sz="1800" dirty="0">
                <a:latin typeface="Arial" panose="020B0604020202020204" pitchFamily="34" charset="0"/>
                <a:cs typeface="Arial" panose="020B0604020202020204" pitchFamily="34" charset="0"/>
              </a:rPr>
              <a:t>: Compares performance against industry standards or peer organizations to gauge relative success.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63500" y="0"/>
            <a:ext cx="10058400" cy="1449388"/>
          </a:xfrm>
        </p:spPr>
        <p:txBody>
          <a:bodyPr/>
          <a:lstStyle/>
          <a:p>
            <a:r>
              <a:rPr lang="en-US" sz="4000" dirty="0">
                <a:latin typeface="Arial" panose="020B0604020202020204" pitchFamily="34" charset="0"/>
                <a:cs typeface="Arial" panose="020B0604020202020204" pitchFamily="34" charset="0"/>
              </a:rPr>
              <a:t>Collaboration and Communication Module</a:t>
            </a:r>
            <a:br>
              <a:rPr lang="en-US" b="1" dirty="0"/>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810491" y="1129290"/>
            <a:ext cx="10185400" cy="4865687"/>
          </a:xfrm>
        </p:spPr>
        <p:txBody>
          <a:bodyPr>
            <a:normAutofit/>
          </a:bodyPr>
          <a:lstStyle/>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Team Collaboration Tools</a:t>
            </a:r>
            <a:r>
              <a:rPr lang="en-US" sz="1800" dirty="0">
                <a:latin typeface="Arial" panose="020B0604020202020204" pitchFamily="34" charset="0"/>
                <a:cs typeface="Arial" panose="020B0604020202020204" pitchFamily="34" charset="0"/>
              </a:rPr>
              <a:t>: Features for team discussions, document sharing, and collaborative project management.</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Feedback Mechanism</a:t>
            </a:r>
            <a:r>
              <a:rPr lang="en-US" sz="1800" dirty="0">
                <a:latin typeface="Arial" panose="020B0604020202020204" pitchFamily="34" charset="0"/>
                <a:cs typeface="Arial" panose="020B0604020202020204" pitchFamily="34" charset="0"/>
              </a:rPr>
              <a:t>: Allows for gathering feedback on innovation projects from team members and stakeholders.</a:t>
            </a:r>
          </a:p>
          <a:p>
            <a:pPr algn="just">
              <a:lnSpc>
                <a:spcPct val="150000"/>
              </a:lnSpc>
              <a:buFont typeface="Arial" panose="020B0604020202020204" pitchFamily="34" charset="0"/>
              <a:buChar char="•"/>
            </a:pPr>
            <a:r>
              <a:rPr lang="en-US" sz="1800" b="1" dirty="0">
                <a:latin typeface="Arial" panose="020B0604020202020204" pitchFamily="34" charset="0"/>
                <a:cs typeface="Arial" panose="020B0604020202020204" pitchFamily="34" charset="0"/>
              </a:rPr>
              <a:t>Knowledge Sharing Platform</a:t>
            </a:r>
            <a:r>
              <a:rPr lang="en-US" sz="1800" dirty="0">
                <a:latin typeface="Arial" panose="020B0604020202020204" pitchFamily="34" charset="0"/>
                <a:cs typeface="Arial" panose="020B0604020202020204" pitchFamily="34" charset="0"/>
              </a:rPr>
              <a:t>: A space for sharing best practices, lessons learned, and case studies related to innovation efforts.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03909" y="0"/>
            <a:ext cx="10058400" cy="1449388"/>
          </a:xfrm>
        </p:spPr>
        <p:txBody>
          <a:bodyPr/>
          <a:lstStyle/>
          <a:p>
            <a:r>
              <a:rPr lang="en-IN" sz="4400" dirty="0">
                <a:latin typeface="Arial" panose="020B0604020202020204" pitchFamily="34" charset="0"/>
                <a:cs typeface="Arial" panose="020B0604020202020204" pitchFamily="34" charset="0"/>
              </a:rPr>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572221" y="1098550"/>
            <a:ext cx="9590088" cy="4491038"/>
          </a:xfrm>
        </p:spPr>
        <p:txBody>
          <a:bodyPr/>
          <a:lstStyle/>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Arial" panose="020B060402020202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45473" y="98424"/>
            <a:ext cx="10058400" cy="1449388"/>
          </a:xfrm>
        </p:spPr>
        <p:txBody>
          <a:bodyPr/>
          <a:lstStyle/>
          <a:p>
            <a:r>
              <a:rPr lang="en-IN" sz="4000" dirty="0">
                <a:latin typeface="Arial" panose="020B0604020202020204" pitchFamily="34" charset="0"/>
                <a:cs typeface="Arial" panose="020B0604020202020204" pitchFamily="34" charset="0"/>
              </a:rPr>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593941" y="1046741"/>
            <a:ext cx="9161463" cy="4232275"/>
          </a:xfrm>
        </p:spPr>
        <p:txBody>
          <a:bodyPr>
            <a:normAutofit lnSpcReduction="10000"/>
          </a:bodyPr>
          <a:lstStyle/>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Arial" panose="020B060402020202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83127" y="0"/>
            <a:ext cx="10058400" cy="1449388"/>
          </a:xfrm>
        </p:spPr>
        <p:txBody>
          <a:bodyPr/>
          <a:lstStyle/>
          <a:p>
            <a:r>
              <a:rPr lang="en-IN" sz="4000" dirty="0">
                <a:latin typeface="Arial" panose="020B0604020202020204" pitchFamily="34" charset="0"/>
                <a:cs typeface="Arial" panose="020B0604020202020204" pitchFamily="34" charset="0"/>
              </a:rPr>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457200" y="921761"/>
            <a:ext cx="10058400" cy="4022725"/>
          </a:xfrm>
        </p:spPr>
        <p:txBody>
          <a:bodyPr/>
          <a:lstStyle/>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For Example, a university database organizes the data about students, faculty, admin staff, etc. which helps in the efficient retrieval, insertion, and deletion of data from it.</a:t>
            </a:r>
            <a:endParaRPr lang="en-IN" sz="1800" dirty="0">
              <a:latin typeface="Arial" panose="020B060402020202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0391" y="54768"/>
            <a:ext cx="10058400" cy="1449388"/>
          </a:xfrm>
        </p:spPr>
        <p:txBody>
          <a:bodyPr/>
          <a:lstStyle/>
          <a:p>
            <a:r>
              <a:rPr lang="en-IN" dirty="0">
                <a:latin typeface="Arial" panose="020B0604020202020204" pitchFamily="34" charset="0"/>
                <a:cs typeface="Arial" panose="020B0604020202020204" pitchFamily="34" charset="0"/>
              </a:rPr>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405245" y="1081809"/>
            <a:ext cx="10058400" cy="4872038"/>
          </a:xfrm>
        </p:spPr>
        <p:txBody>
          <a:bodyPr/>
          <a:lstStyle/>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It provides a flexible environment for the developers which allows them to work on projects from anywhere using any device with internet access.</a:t>
            </a:r>
            <a:endParaRPr lang="en-IN" sz="1800" dirty="0">
              <a:latin typeface="Arial" panose="020B060402020202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0" y="0"/>
            <a:ext cx="10058400" cy="1449388"/>
          </a:xfrm>
        </p:spPr>
        <p:txBody>
          <a:bodyPr/>
          <a:lstStyle/>
          <a:p>
            <a:r>
              <a:rPr lang="en-US" sz="4000" dirty="0">
                <a:latin typeface="Arial" panose="020B0604020202020204" pitchFamily="34" charset="0"/>
                <a:cs typeface="Arial" panose="020B0604020202020204" pitchFamily="34" charset="0"/>
              </a:rPr>
              <a:t>SOFTWARE REQUIREMENTS</a:t>
            </a:r>
            <a:r>
              <a:rPr lang="en-US" sz="4000" dirty="0"/>
              <a:t>:</a:t>
            </a:r>
            <a:endParaRPr lang="en-IN" sz="4000"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537854" y="573376"/>
            <a:ext cx="10058400" cy="4022725"/>
          </a:xfrm>
        </p:spPr>
        <p:txBody>
          <a:bodyPr/>
          <a:lstStyle/>
          <a:p>
            <a:pPr algn="just">
              <a:lnSpc>
                <a:spcPct val="150000"/>
              </a:lnSpc>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lvl="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Operating System	: Windows 10</a:t>
            </a:r>
          </a:p>
          <a:p>
            <a:pPr lvl="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Language	               :PYTHON Google </a:t>
            </a:r>
            <a:r>
              <a:rPr lang="en-US" sz="2000" dirty="0" err="1">
                <a:latin typeface="Arial" panose="020B0604020202020204" pitchFamily="34" charset="0"/>
                <a:cs typeface="Arial" panose="020B0604020202020204" pitchFamily="34" charset="0"/>
              </a:rPr>
              <a:t>Colab</a:t>
            </a:r>
            <a:endParaRPr lang="en-US" sz="2000" dirty="0">
              <a:latin typeface="Arial" panose="020B060402020202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66254" y="0"/>
            <a:ext cx="10058400" cy="1449388"/>
          </a:xfrm>
        </p:spPr>
        <p:txBody>
          <a:bodyPr/>
          <a:lstStyle/>
          <a:p>
            <a:r>
              <a:rPr lang="en-US" sz="4000" dirty="0">
                <a:latin typeface="Arial" panose="020B0604020202020204" pitchFamily="34" charset="0"/>
                <a:cs typeface="Arial" panose="020B0604020202020204" pitchFamily="34" charset="0"/>
              </a:rPr>
              <a:t>HARDWARE REQUIREMENTS:</a:t>
            </a:r>
            <a:endParaRPr lang="en-IN" sz="40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976745" y="970829"/>
            <a:ext cx="10058400" cy="4022725"/>
          </a:xfrm>
        </p:spPr>
        <p:txBody>
          <a:bodyPr/>
          <a:lstStyle/>
          <a:p>
            <a:pPr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Keyboard</a:t>
            </a:r>
          </a:p>
          <a:p>
            <a:pPr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Mouse </a:t>
            </a:r>
          </a:p>
          <a:p>
            <a:pPr algn="just">
              <a:lnSpc>
                <a:spcPct val="150000"/>
              </a:lnSpc>
              <a:buFont typeface="Arial" panose="020B0604020202020204" pitchFamily="34" charset="0"/>
              <a:buChar char="•"/>
            </a:pPr>
            <a:r>
              <a:rPr lang="en-US" sz="2000" dirty="0" err="1">
                <a:latin typeface="Arial" panose="020B0604020202020204" pitchFamily="34" charset="0"/>
                <a:cs typeface="Arial" panose="020B0604020202020204" pitchFamily="34" charset="0"/>
              </a:rPr>
              <a:t>Harddisk</a:t>
            </a:r>
            <a:r>
              <a:rPr lang="en-US" sz="2000" dirty="0">
                <a:latin typeface="Arial" panose="020B0604020202020204" pitchFamily="34" charset="0"/>
                <a:cs typeface="Arial" panose="020B0604020202020204" pitchFamily="34" charset="0"/>
              </a:rPr>
              <a:t>	</a:t>
            </a:r>
          </a:p>
          <a:p>
            <a:pPr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48419" y="79952"/>
            <a:ext cx="10058400" cy="1449388"/>
          </a:xfrm>
        </p:spPr>
        <p:txBody>
          <a:bodyPr/>
          <a:lstStyle/>
          <a:p>
            <a:r>
              <a:rPr lang="en-US" dirty="0">
                <a:latin typeface="Arial" panose="020B0604020202020204" pitchFamily="34" charset="0"/>
                <a:cs typeface="Arial" panose="020B0604020202020204" pitchFamily="34" charset="0"/>
              </a:rPr>
              <a:t>CONCLUSION</a:t>
            </a:r>
            <a:endParaRPr lang="en-IN"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218208" y="1191924"/>
            <a:ext cx="11513128" cy="5499822"/>
          </a:xfrm>
        </p:spPr>
        <p:txBody>
          <a:bodyPr>
            <a:noAutofit/>
          </a:bodyPr>
          <a:lstStyle/>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The empirical findings of this exploratory study reveal interesting general patterns across countries worldwide, notably the significant differences between high-income countries and middle-income countries. We also find large differences between universities. In both cases, a similar set of ‘structural’ factors seem to play a key role, but many questions remain as to the driving forces of R&amp;D excellence.</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 In this study we applied a simple descriptive model, where we assume that (1) the level of R&amp;D excellence is determined by a very small set of explanatory factors, (2) all cited patents were analyzed collectively (irrespective of the patent system) and (3) no distinction is made between fields of science.</a:t>
            </a:r>
          </a:p>
          <a:p>
            <a:pPr algn="just">
              <a:lnSpc>
                <a:spcPct val="150000"/>
              </a:lnSpc>
              <a:buFont typeface="Arial" panose="020B0604020202020204" pitchFamily="34" charset="0"/>
              <a:buChar char="•"/>
            </a:pPr>
            <a:r>
              <a:rPr lang="en-US" sz="1800" dirty="0">
                <a:latin typeface="Arial" panose="020B0604020202020204" pitchFamily="34" charset="0"/>
                <a:cs typeface="Arial" panose="020B0604020202020204" pitchFamily="34" charset="0"/>
              </a:rPr>
              <a:t> Hence, the results of our statistical analysis comes with two cautionary notes. First, R&amp;D excellence scores, and rankings of ‘innovative’ universities, need to take into account (a) differences between research fields (where the medical and life sciences should be analyzed separately); (b) differences in how research publications are cited in patenting systems (where the USPTO patents should be analyzed separately). </a:t>
            </a:r>
            <a:endParaRPr lang="en-IN"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86</TotalTime>
  <Words>2534</Words>
  <Application>Microsoft Office PowerPoint</Application>
  <PresentationFormat>Widescreen</PresentationFormat>
  <Paragraphs>98</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Century Gothic</vt:lpstr>
      <vt:lpstr>Times New Roman</vt:lpstr>
      <vt:lpstr>Wingdings 3</vt:lpstr>
      <vt:lpstr>Ion</vt:lpstr>
      <vt:lpstr>PowerPoint Presentation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Dashboard and Visualization Module  </vt:lpstr>
      <vt:lpstr>Data Collection and Integration Module </vt:lpstr>
      <vt:lpstr>Performance Measurement Module  </vt:lpstr>
      <vt:lpstr>Collaboration and Communication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63</cp:revision>
  <dcterms:created xsi:type="dcterms:W3CDTF">2024-08-14T12:13:16Z</dcterms:created>
  <dcterms:modified xsi:type="dcterms:W3CDTF">2024-11-10T17:34:30Z</dcterms:modified>
</cp:coreProperties>
</file>