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4" d="100"/>
          <a:sy n="74" d="100"/>
        </p:scale>
        <p:origin x="1013" y="8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A23C765A-790E-4DDD-B720-A3DC44661A02}" type="datetimeFigureOut">
              <a:rPr lang="en-IN" smtClean="0"/>
              <a:t>10-11-2024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236712311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23C765A-790E-4DDD-B720-A3DC44661A02}" type="datetimeFigureOut">
              <a:rPr lang="en-IN" smtClean="0"/>
              <a:t>10-11-2024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375917327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23C765A-790E-4DDD-B720-A3DC44661A02}" type="datetimeFigureOut">
              <a:rPr lang="en-IN" smtClean="0"/>
              <a:t>10-11-2024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414479757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A23C765A-790E-4DDD-B720-A3DC44661A02}" type="datetimeFigureOut">
              <a:rPr lang="en-IN" smtClean="0"/>
              <a:t>10-11-2024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410184041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A23C765A-790E-4DDD-B720-A3DC44661A02}" type="datetimeFigureOut">
              <a:rPr lang="en-IN" smtClean="0"/>
              <a:t>10-11-2024</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373556994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A23C765A-790E-4DDD-B720-A3DC44661A02}" type="datetimeFigureOut">
              <a:rPr lang="en-IN" smtClean="0"/>
              <a:t>10-11-2024</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361233249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23C765A-790E-4DDD-B720-A3DC44661A02}" type="datetimeFigureOut">
              <a:rPr lang="en-IN" smtClean="0"/>
              <a:t>10-11-2024</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50755921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A23C765A-790E-4DDD-B720-A3DC44661A02}" type="datetimeFigureOut">
              <a:rPr lang="en-IN" smtClean="0"/>
              <a:t>10-11-2024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164897002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A23C765A-790E-4DDD-B720-A3DC44661A02}" type="datetimeFigureOut">
              <a:rPr lang="en-IN" smtClean="0"/>
              <a:t>10-11-2024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215783635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23C765A-790E-4DDD-B720-A3DC44661A02}" type="datetimeFigureOut">
              <a:rPr lang="en-IN" smtClean="0"/>
              <a:t>10-11-2024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366259828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23C765A-790E-4DDD-B720-A3DC44661A02}" type="datetimeFigureOut">
              <a:rPr lang="en-IN" smtClean="0"/>
              <a:t>10-11-2024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55004285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23C765A-790E-4DDD-B720-A3DC44661A02}" type="datetimeFigureOut">
              <a:rPr lang="en-IN" smtClean="0"/>
              <a:t>10-11-2024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269432448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23C765A-790E-4DDD-B720-A3DC44661A02}" type="datetimeFigureOut">
              <a:rPr lang="en-IN" smtClean="0"/>
              <a:t>10-11-2024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337842576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23C765A-790E-4DDD-B720-A3DC44661A02}" type="datetimeFigureOut">
              <a:rPr lang="en-IN" smtClean="0"/>
              <a:t>10-11-2024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96198186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23C765A-790E-4DDD-B720-A3DC44661A02}" type="datetimeFigureOut">
              <a:rPr lang="en-IN" smtClean="0"/>
              <a:t>10-11-2024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271621216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23C765A-790E-4DDD-B720-A3DC44661A02}" type="datetimeFigureOut">
              <a:rPr lang="en-IN" smtClean="0"/>
              <a:t>10-11-2024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71193298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A23C765A-790E-4DDD-B720-A3DC44661A02}" type="datetimeFigureOut">
              <a:rPr lang="en-IN" smtClean="0"/>
              <a:t>10-11-2024</a:t>
            </a:fld>
            <a:endParaRPr lang="en-IN"/>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IN"/>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D534AA5E-9EEF-4675-9141-69214F07058E}" type="slidenum">
              <a:rPr lang="en-IN" smtClean="0"/>
              <a:t>‹#›</a:t>
            </a:fld>
            <a:endParaRPr lang="en-IN"/>
          </a:p>
        </p:txBody>
      </p:sp>
    </p:spTree>
    <p:extLst>
      <p:ext uri="{BB962C8B-B14F-4D97-AF65-F5344CB8AC3E}">
        <p14:creationId xmlns:p14="http://schemas.microsoft.com/office/powerpoint/2010/main" val="1104364759"/>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 id="2147483696" r:id="rId12"/>
    <p:sldLayoutId id="2147483697" r:id="rId13"/>
    <p:sldLayoutId id="2147483698" r:id="rId14"/>
    <p:sldLayoutId id="2147483699" r:id="rId15"/>
    <p:sldLayoutId id="2147483700"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278234DA-CD77-76B3-1D04-F8D9EBF3BDB7}"/>
              </a:ext>
            </a:extLst>
          </p:cNvPr>
          <p:cNvSpPr txBox="1"/>
          <p:nvPr/>
        </p:nvSpPr>
        <p:spPr>
          <a:xfrm>
            <a:off x="1413164" y="2716769"/>
            <a:ext cx="7936056" cy="954107"/>
          </a:xfrm>
          <a:prstGeom prst="rect">
            <a:avLst/>
          </a:prstGeom>
          <a:noFill/>
        </p:spPr>
        <p:txBody>
          <a:bodyPr wrap="square">
            <a:spAutoFit/>
          </a:bodyPr>
          <a:lstStyle/>
          <a:p>
            <a:pPr algn="ctr"/>
            <a:r>
              <a:rPr lang="en-US" sz="2800" dirty="0"/>
              <a:t>Publications summary generator for faculty members profile building</a:t>
            </a:r>
          </a:p>
        </p:txBody>
      </p:sp>
    </p:spTree>
    <p:extLst>
      <p:ext uri="{BB962C8B-B14F-4D97-AF65-F5344CB8AC3E}">
        <p14:creationId xmlns:p14="http://schemas.microsoft.com/office/powerpoint/2010/main" val="52059232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E9BA13-2AF7-84DC-65D1-C4C3B7C0C749}"/>
              </a:ext>
            </a:extLst>
          </p:cNvPr>
          <p:cNvSpPr>
            <a:spLocks noGrp="1"/>
          </p:cNvSpPr>
          <p:nvPr>
            <p:ph type="title" idx="4294967295"/>
          </p:nvPr>
        </p:nvSpPr>
        <p:spPr>
          <a:xfrm>
            <a:off x="93518" y="0"/>
            <a:ext cx="10058400" cy="1449388"/>
          </a:xfrm>
        </p:spPr>
        <p:txBody>
          <a:bodyPr/>
          <a:lstStyle/>
          <a:p>
            <a:r>
              <a:rPr lang="en-US" b="1" dirty="0"/>
              <a:t>Abstract</a:t>
            </a:r>
            <a:endParaRPr lang="en-IN" dirty="0"/>
          </a:p>
        </p:txBody>
      </p:sp>
      <p:sp>
        <p:nvSpPr>
          <p:cNvPr id="3" name="Content Placeholder 2">
            <a:extLst>
              <a:ext uri="{FF2B5EF4-FFF2-40B4-BE49-F238E27FC236}">
                <a16:creationId xmlns:a16="http://schemas.microsoft.com/office/drawing/2014/main" id="{8DF4D067-6FD0-2E4A-1C4E-F43EBB113764}"/>
              </a:ext>
            </a:extLst>
          </p:cNvPr>
          <p:cNvSpPr>
            <a:spLocks noGrp="1"/>
          </p:cNvSpPr>
          <p:nvPr>
            <p:ph idx="4294967295"/>
          </p:nvPr>
        </p:nvSpPr>
        <p:spPr>
          <a:xfrm>
            <a:off x="0" y="792452"/>
            <a:ext cx="9788236" cy="5826557"/>
          </a:xfrm>
        </p:spPr>
        <p:txBody>
          <a:bodyPr>
            <a:normAutofit/>
          </a:bodyPr>
          <a:lstStyle/>
          <a:p>
            <a:pPr algn="just">
              <a:lnSpc>
                <a:spcPct val="150000"/>
              </a:lnSpc>
              <a:buFont typeface="Arial" panose="020B0604020202020204" pitchFamily="34" charset="0"/>
              <a:buChar char="•"/>
            </a:pPr>
            <a:r>
              <a:rPr lang="en-US" dirty="0"/>
              <a:t>Description: 1. Background: For a much simplified and initial solution, input (publication record) can also be provided in a consolidated single </a:t>
            </a:r>
            <a:r>
              <a:rPr lang="en-US" dirty="0" err="1"/>
              <a:t>bibtex</a:t>
            </a:r>
            <a:r>
              <a:rPr lang="en-US" dirty="0"/>
              <a:t> file. However, it is desirable to provide input as an excel sheet, as mentioned earlier.</a:t>
            </a:r>
          </a:p>
          <a:p>
            <a:pPr algn="just">
              <a:lnSpc>
                <a:spcPct val="150000"/>
              </a:lnSpc>
              <a:buFont typeface="Arial" panose="020B0604020202020204" pitchFamily="34" charset="0"/>
              <a:buChar char="•"/>
            </a:pPr>
            <a:r>
              <a:rPr lang="en-US" dirty="0"/>
              <a:t> 2. Description: The proposed solution should be able to crawl different popular academic databases, like Google Scholar, DBLP, etc. Often it is desired to have a publication record in a specific period for submission to various accrediting agencies by HEI's; therefore solution may have a provision for such customized queries.</a:t>
            </a:r>
          </a:p>
          <a:p>
            <a:pPr algn="just">
              <a:lnSpc>
                <a:spcPct val="150000"/>
              </a:lnSpc>
              <a:buFont typeface="Arial" panose="020B0604020202020204" pitchFamily="34" charset="0"/>
              <a:buChar char="•"/>
            </a:pPr>
            <a:r>
              <a:rPr lang="en-US" dirty="0"/>
              <a:t> Expected solutions: The desired solution is required for generating publication summary for faculty profile showcase. Following are the identified inputs and expected outcomes Input: 1. Faculty names as mentioned in their respective academic profile (research papers) in an excel sheet 2. Year-wise publication record in journals which is exportable in words and excel 3. Year-wise publication record in conferences which is exportable in words and excel 4. Customized publication records in a particular duration.</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4635845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9D928C-F909-75A1-3CD7-3B85F4BD2DDD}"/>
              </a:ext>
            </a:extLst>
          </p:cNvPr>
          <p:cNvSpPr>
            <a:spLocks noGrp="1"/>
          </p:cNvSpPr>
          <p:nvPr>
            <p:ph type="title" idx="4294967295"/>
          </p:nvPr>
        </p:nvSpPr>
        <p:spPr>
          <a:xfrm>
            <a:off x="20782" y="0"/>
            <a:ext cx="10058400" cy="1449388"/>
          </a:xfrm>
        </p:spPr>
        <p:txBody>
          <a:bodyPr/>
          <a:lstStyle/>
          <a:p>
            <a:r>
              <a:rPr lang="en-US" dirty="0"/>
              <a:t>Objective</a:t>
            </a:r>
            <a:endParaRPr lang="en-IN" dirty="0"/>
          </a:p>
        </p:txBody>
      </p:sp>
      <p:sp>
        <p:nvSpPr>
          <p:cNvPr id="3" name="Content Placeholder 2">
            <a:extLst>
              <a:ext uri="{FF2B5EF4-FFF2-40B4-BE49-F238E27FC236}">
                <a16:creationId xmlns:a16="http://schemas.microsoft.com/office/drawing/2014/main" id="{4447C9E6-31C6-5BA7-814B-893322AB1FF9}"/>
              </a:ext>
            </a:extLst>
          </p:cNvPr>
          <p:cNvSpPr>
            <a:spLocks noGrp="1"/>
          </p:cNvSpPr>
          <p:nvPr>
            <p:ph idx="4294967295"/>
          </p:nvPr>
        </p:nvSpPr>
        <p:spPr>
          <a:xfrm>
            <a:off x="592282" y="1035195"/>
            <a:ext cx="8651875" cy="4346575"/>
          </a:xfrm>
        </p:spPr>
        <p:txBody>
          <a:bodyPr>
            <a:normAutofit/>
          </a:bodyPr>
          <a:lstStyle/>
          <a:p>
            <a:pPr>
              <a:lnSpc>
                <a:spcPct val="150000"/>
              </a:lnSpc>
              <a:buFont typeface="Arial" panose="020B0604020202020204" pitchFamily="34" charset="0"/>
              <a:buChar char="•"/>
            </a:pPr>
            <a:r>
              <a:rPr lang="en-US" dirty="0"/>
              <a:t>The research questions we aim to answer with our work are as follows:</a:t>
            </a:r>
          </a:p>
          <a:p>
            <a:pPr marL="0" indent="0">
              <a:lnSpc>
                <a:spcPct val="150000"/>
              </a:lnSpc>
              <a:buNone/>
            </a:pPr>
            <a:r>
              <a:rPr lang="en-US" dirty="0"/>
              <a:t> (1) Can Web site navigation benefit from the automated </a:t>
            </a:r>
            <a:r>
              <a:rPr lang="en-US" dirty="0" err="1"/>
              <a:t>summarisation</a:t>
            </a:r>
            <a:r>
              <a:rPr lang="en-US" dirty="0"/>
              <a:t> of results? </a:t>
            </a:r>
          </a:p>
          <a:p>
            <a:pPr marL="0" indent="0">
              <a:lnSpc>
                <a:spcPct val="150000"/>
              </a:lnSpc>
              <a:buNone/>
            </a:pPr>
            <a:r>
              <a:rPr lang="en-US" dirty="0"/>
              <a:t>(2) Will a domain model/profile capturing the search </a:t>
            </a:r>
            <a:r>
              <a:rPr lang="en-US" dirty="0" err="1"/>
              <a:t>behaviour</a:t>
            </a:r>
            <a:r>
              <a:rPr lang="en-US" dirty="0"/>
              <a:t> of a group of users be beneficial for the </a:t>
            </a:r>
            <a:r>
              <a:rPr lang="en-US" dirty="0" err="1"/>
              <a:t>summarisation</a:t>
            </a:r>
            <a:r>
              <a:rPr lang="en-US" dirty="0"/>
              <a:t> process? </a:t>
            </a:r>
          </a:p>
          <a:p>
            <a:pPr marL="0" indent="0">
              <a:lnSpc>
                <a:spcPct val="150000"/>
              </a:lnSpc>
              <a:buNone/>
            </a:pPr>
            <a:r>
              <a:rPr lang="en-US" dirty="0"/>
              <a:t>(3) Will such methods result in measurable (quantifiable) benefits such as shorter sessions, fewer interactions, and the like?</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0588527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A4B41F-4A49-06D9-0FB8-C334373E838A}"/>
              </a:ext>
            </a:extLst>
          </p:cNvPr>
          <p:cNvSpPr>
            <a:spLocks noGrp="1"/>
          </p:cNvSpPr>
          <p:nvPr>
            <p:ph type="title" idx="4294967295"/>
          </p:nvPr>
        </p:nvSpPr>
        <p:spPr>
          <a:xfrm>
            <a:off x="0" y="79952"/>
            <a:ext cx="10058400" cy="1449388"/>
          </a:xfrm>
        </p:spPr>
        <p:txBody>
          <a:bodyPr/>
          <a:lstStyle/>
          <a:p>
            <a:r>
              <a:rPr lang="en-US" dirty="0"/>
              <a:t>Existing System</a:t>
            </a:r>
            <a:endParaRPr lang="en-IN" dirty="0"/>
          </a:p>
        </p:txBody>
      </p:sp>
      <p:sp>
        <p:nvSpPr>
          <p:cNvPr id="3" name="Content Placeholder 2">
            <a:extLst>
              <a:ext uri="{FF2B5EF4-FFF2-40B4-BE49-F238E27FC236}">
                <a16:creationId xmlns:a16="http://schemas.microsoft.com/office/drawing/2014/main" id="{46FB43AD-85E8-1BFB-B855-BDCC3EEC3E48}"/>
              </a:ext>
            </a:extLst>
          </p:cNvPr>
          <p:cNvSpPr>
            <a:spLocks noGrp="1"/>
          </p:cNvSpPr>
          <p:nvPr>
            <p:ph idx="4294967295"/>
          </p:nvPr>
        </p:nvSpPr>
        <p:spPr>
          <a:xfrm>
            <a:off x="0" y="804646"/>
            <a:ext cx="9892145" cy="5973402"/>
          </a:xfrm>
        </p:spPr>
        <p:txBody>
          <a:bodyPr>
            <a:noAutofit/>
          </a:bodyPr>
          <a:lstStyle/>
          <a:p>
            <a:pPr algn="just">
              <a:lnSpc>
                <a:spcPct val="150000"/>
              </a:lnSpc>
              <a:buFont typeface="Arial" panose="020B0604020202020204" pitchFamily="34" charset="0"/>
              <a:buChar char="•"/>
            </a:pPr>
            <a:r>
              <a:rPr lang="en-US" dirty="0"/>
              <a:t>We use a specific university Web site to conduct our studies, but would argue that the methods are applicable to a wide range of Web sites and intranets. The caveat of such a study is that it is limited to a single Web site and the findings may or may not be transferable to other document collections (see also </a:t>
            </a:r>
            <a:r>
              <a:rPr lang="en-US" dirty="0" err="1"/>
              <a:t>Kruschwitz</a:t>
            </a:r>
            <a:r>
              <a:rPr lang="en-US" dirty="0"/>
              <a:t> et al. [2013]).</a:t>
            </a:r>
          </a:p>
          <a:p>
            <a:pPr algn="just">
              <a:lnSpc>
                <a:spcPct val="150000"/>
              </a:lnSpc>
              <a:buFont typeface="Arial" panose="020B0604020202020204" pitchFamily="34" charset="0"/>
              <a:buChar char="•"/>
            </a:pPr>
            <a:r>
              <a:rPr lang="en-US" dirty="0"/>
              <a:t> Despite this limitation, we argue that our results could provide insights and serve as a baseline for future studies on different Web sites. </a:t>
            </a:r>
          </a:p>
          <a:p>
            <a:pPr algn="just">
              <a:lnSpc>
                <a:spcPct val="150000"/>
              </a:lnSpc>
              <a:buFont typeface="Arial" panose="020B0604020202020204" pitchFamily="34" charset="0"/>
              <a:buChar char="•"/>
            </a:pPr>
            <a:r>
              <a:rPr lang="en-US" dirty="0"/>
              <a:t>The major bottleneck in conducting research into using any form of query logs is the difficulty in getting hold of realistic and large-scale log data, both of which we managed to address in this study. </a:t>
            </a:r>
          </a:p>
          <a:p>
            <a:pPr algn="just">
              <a:lnSpc>
                <a:spcPct val="150000"/>
              </a:lnSpc>
              <a:buFont typeface="Arial" panose="020B0604020202020204" pitchFamily="34" charset="0"/>
              <a:buChar char="•"/>
            </a:pPr>
            <a:r>
              <a:rPr lang="en-US" dirty="0"/>
              <a:t>The structure of the article is as follows. We start by discussing related work in Section 2. We then describe the construction of the log-based profile in Section 3 and give a brief description of our datasets in Section 4. We outline how we apply the acquired model to construct profile-based summaries in Section 5. </a:t>
            </a:r>
          </a:p>
        </p:txBody>
      </p:sp>
    </p:spTree>
    <p:extLst>
      <p:ext uri="{BB962C8B-B14F-4D97-AF65-F5344CB8AC3E}">
        <p14:creationId xmlns:p14="http://schemas.microsoft.com/office/powerpoint/2010/main" val="83538196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BB1902-BDAA-9B03-1F29-A53360BE5E2A}"/>
              </a:ext>
            </a:extLst>
          </p:cNvPr>
          <p:cNvSpPr>
            <a:spLocks noGrp="1"/>
          </p:cNvSpPr>
          <p:nvPr>
            <p:ph type="title" idx="4294967295"/>
          </p:nvPr>
        </p:nvSpPr>
        <p:spPr>
          <a:xfrm>
            <a:off x="0" y="-70644"/>
            <a:ext cx="10058400" cy="1449388"/>
          </a:xfrm>
        </p:spPr>
        <p:txBody>
          <a:bodyPr/>
          <a:lstStyle/>
          <a:p>
            <a:r>
              <a:rPr lang="en-US" dirty="0"/>
              <a:t>Disadvantage</a:t>
            </a:r>
            <a:endParaRPr lang="en-IN" dirty="0"/>
          </a:p>
        </p:txBody>
      </p:sp>
      <p:sp>
        <p:nvSpPr>
          <p:cNvPr id="3" name="Content Placeholder 2">
            <a:extLst>
              <a:ext uri="{FF2B5EF4-FFF2-40B4-BE49-F238E27FC236}">
                <a16:creationId xmlns:a16="http://schemas.microsoft.com/office/drawing/2014/main" id="{59A00DC6-2B53-AD33-9CF9-2A2C8E0D7DCF}"/>
              </a:ext>
            </a:extLst>
          </p:cNvPr>
          <p:cNvSpPr>
            <a:spLocks noGrp="1"/>
          </p:cNvSpPr>
          <p:nvPr>
            <p:ph idx="4294967295"/>
          </p:nvPr>
        </p:nvSpPr>
        <p:spPr>
          <a:xfrm>
            <a:off x="145472" y="768927"/>
            <a:ext cx="9590810" cy="6089073"/>
          </a:xfrm>
        </p:spPr>
        <p:txBody>
          <a:bodyPr>
            <a:normAutofit/>
          </a:bodyPr>
          <a:lstStyle/>
          <a:p>
            <a:pPr algn="just">
              <a:lnSpc>
                <a:spcPct val="150000"/>
              </a:lnSpc>
              <a:buFont typeface="Arial" panose="020B0604020202020204" pitchFamily="34" charset="0"/>
              <a:buChar char="•"/>
            </a:pPr>
            <a:r>
              <a:rPr lang="en-US" b="1" dirty="0"/>
              <a:t>Generic Outputs</a:t>
            </a:r>
            <a:r>
              <a:rPr lang="en-US" dirty="0"/>
              <a:t>: Automated summaries may not capture the unique contributions and nuances of an individual’s work, leading to generic or overly simplified summaries that don’t effectively represent a faculty member’s research impact.</a:t>
            </a:r>
          </a:p>
          <a:p>
            <a:pPr algn="just">
              <a:lnSpc>
                <a:spcPct val="150000"/>
              </a:lnSpc>
              <a:buFont typeface="Arial" panose="020B0604020202020204" pitchFamily="34" charset="0"/>
              <a:buChar char="•"/>
            </a:pPr>
            <a:r>
              <a:rPr lang="en-US" b="1" dirty="0"/>
              <a:t>Inaccuracies</a:t>
            </a:r>
            <a:r>
              <a:rPr lang="en-US" dirty="0"/>
              <a:t>: The generator may misinterpret or incorrectly summarize research findings, leading to inaccurate representations of a faculty member's work.</a:t>
            </a:r>
          </a:p>
          <a:p>
            <a:pPr algn="just">
              <a:lnSpc>
                <a:spcPct val="150000"/>
              </a:lnSpc>
              <a:buFont typeface="Arial" panose="020B0604020202020204" pitchFamily="34" charset="0"/>
              <a:buChar char="•"/>
            </a:pPr>
            <a:r>
              <a:rPr lang="en-US" b="1" dirty="0"/>
              <a:t>Technical Issues</a:t>
            </a:r>
            <a:r>
              <a:rPr lang="en-US" dirty="0"/>
              <a:t>: Reliance on software can lead to issues if there are bugs or technical failures, which may disrupt the profile-building process.</a:t>
            </a:r>
          </a:p>
          <a:p>
            <a:pPr algn="just">
              <a:lnSpc>
                <a:spcPct val="150000"/>
              </a:lnSpc>
              <a:buFont typeface="Arial" panose="020B0604020202020204" pitchFamily="34" charset="0"/>
              <a:buChar char="•"/>
            </a:pPr>
            <a:r>
              <a:rPr lang="en-US" b="1" dirty="0"/>
              <a:t> Publication Over Quality</a:t>
            </a:r>
            <a:r>
              <a:rPr lang="en-US" dirty="0"/>
              <a:t>: Summaries may emphasize the number of publications rather than their impact or quality, promoting a culture that values quantity over meaningful contributions to the field.</a:t>
            </a:r>
          </a:p>
          <a:p>
            <a:pPr algn="just">
              <a:lnSpc>
                <a:spcPct val="150000"/>
              </a:lnSpc>
              <a:buFont typeface="Arial" panose="020B0604020202020204" pitchFamily="34" charset="0"/>
              <a:buChar char="•"/>
            </a:pPr>
            <a:r>
              <a:rPr lang="en-US" b="1" dirty="0"/>
              <a:t>Reduced Personal Touch</a:t>
            </a:r>
            <a:r>
              <a:rPr lang="en-US" dirty="0"/>
              <a:t>: Automating the summary process may lead to less engagement from faculty members in promoting their work, potentially making profiles feel less authentic or personable.</a:t>
            </a:r>
          </a:p>
          <a:p>
            <a:pPr>
              <a:lnSpc>
                <a:spcPct val="150000"/>
              </a:lnSpc>
              <a:buFont typeface="Arial" panose="020B0604020202020204" pitchFamily="34" charset="0"/>
              <a:buChar char="•"/>
            </a:pP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132658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1AAEF1-5D31-6B5A-B739-52377D5A46BB}"/>
              </a:ext>
            </a:extLst>
          </p:cNvPr>
          <p:cNvSpPr>
            <a:spLocks noGrp="1"/>
          </p:cNvSpPr>
          <p:nvPr>
            <p:ph type="title" idx="4294967295"/>
          </p:nvPr>
        </p:nvSpPr>
        <p:spPr>
          <a:xfrm>
            <a:off x="0" y="0"/>
            <a:ext cx="10058400" cy="1449388"/>
          </a:xfrm>
        </p:spPr>
        <p:txBody>
          <a:bodyPr/>
          <a:lstStyle/>
          <a:p>
            <a:r>
              <a:rPr lang="en-US" b="1" dirty="0"/>
              <a:t>PROPOSED SYSTEM :</a:t>
            </a:r>
            <a:endParaRPr lang="en-IN" dirty="0"/>
          </a:p>
        </p:txBody>
      </p:sp>
      <p:sp>
        <p:nvSpPr>
          <p:cNvPr id="3" name="Content Placeholder 2">
            <a:extLst>
              <a:ext uri="{FF2B5EF4-FFF2-40B4-BE49-F238E27FC236}">
                <a16:creationId xmlns:a16="http://schemas.microsoft.com/office/drawing/2014/main" id="{8CB787A7-0C8D-683D-E7A2-5E8836CFAB2A}"/>
              </a:ext>
            </a:extLst>
          </p:cNvPr>
          <p:cNvSpPr>
            <a:spLocks noGrp="1"/>
          </p:cNvSpPr>
          <p:nvPr>
            <p:ph idx="4294967295"/>
          </p:nvPr>
        </p:nvSpPr>
        <p:spPr>
          <a:xfrm>
            <a:off x="176645" y="910358"/>
            <a:ext cx="9466118" cy="5750214"/>
          </a:xfrm>
        </p:spPr>
        <p:txBody>
          <a:bodyPr>
            <a:normAutofit lnSpcReduction="10000"/>
          </a:bodyPr>
          <a:lstStyle/>
          <a:p>
            <a:pPr algn="just">
              <a:lnSpc>
                <a:spcPct val="150000"/>
              </a:lnSpc>
              <a:buFont typeface="Arial" panose="020B0604020202020204" pitchFamily="34" charset="0"/>
              <a:buChar char="•"/>
            </a:pPr>
            <a:r>
              <a:rPr lang="en-US" dirty="0"/>
              <a:t>This system will feature a user-friendly interface where faculty can easily manage their profiles by registering and inputting personal information, including research interests and publication history. </a:t>
            </a:r>
          </a:p>
          <a:p>
            <a:pPr algn="just">
              <a:lnSpc>
                <a:spcPct val="150000"/>
              </a:lnSpc>
              <a:buFont typeface="Arial" panose="020B0604020202020204" pitchFamily="34" charset="0"/>
              <a:buChar char="•"/>
            </a:pPr>
            <a:r>
              <a:rPr lang="en-US" dirty="0"/>
              <a:t>The core functionality of the generator lies in its automated summary creation, which utilizes pre-defined templates to generate concise and well-formatted summaries for various publication types, such as journal articles, conference papers, and book chapters.</a:t>
            </a:r>
          </a:p>
          <a:p>
            <a:pPr algn="just">
              <a:lnSpc>
                <a:spcPct val="150000"/>
              </a:lnSpc>
              <a:buFont typeface="Arial" panose="020B0604020202020204" pitchFamily="34" charset="0"/>
              <a:buChar char="•"/>
            </a:pPr>
            <a:r>
              <a:rPr lang="en-US" dirty="0"/>
              <a:t>To enhance the accuracy and relevance of the summaries, the system will include an integrated publications database that allows users to manually enter their works or import them from reputable academic databases like PubMed and Google Scholar.</a:t>
            </a:r>
          </a:p>
          <a:p>
            <a:pPr algn="just">
              <a:lnSpc>
                <a:spcPct val="150000"/>
              </a:lnSpc>
              <a:buFont typeface="Arial" panose="020B0604020202020204" pitchFamily="34" charset="0"/>
              <a:buChar char="•"/>
            </a:pPr>
            <a:r>
              <a:rPr lang="en-US" dirty="0"/>
              <a:t> Additionally, the generator will incorporate impact metrics, such as citation counts and h-index calculations, providing faculty with valuable insights into the reach and significance of their research.</a:t>
            </a:r>
          </a:p>
          <a:p>
            <a:pPr>
              <a:lnSpc>
                <a:spcPct val="150000"/>
              </a:lnSpc>
              <a:buFont typeface="Arial" panose="020B0604020202020204" pitchFamily="34" charset="0"/>
              <a:buChar char="•"/>
            </a:pP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5061242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4A2289-E354-FF60-A728-C5141EDFC700}"/>
              </a:ext>
            </a:extLst>
          </p:cNvPr>
          <p:cNvSpPr>
            <a:spLocks noGrp="1"/>
          </p:cNvSpPr>
          <p:nvPr>
            <p:ph type="title" idx="4294967295"/>
          </p:nvPr>
        </p:nvSpPr>
        <p:spPr>
          <a:xfrm>
            <a:off x="-20782" y="0"/>
            <a:ext cx="10058400" cy="1449388"/>
          </a:xfrm>
        </p:spPr>
        <p:txBody>
          <a:bodyPr>
            <a:normAutofit/>
          </a:bodyPr>
          <a:lstStyle/>
          <a:p>
            <a:r>
              <a:rPr lang="en-US" dirty="0"/>
              <a:t>Advantage</a:t>
            </a:r>
            <a:endParaRPr lang="en-IN" dirty="0"/>
          </a:p>
        </p:txBody>
      </p:sp>
      <p:sp>
        <p:nvSpPr>
          <p:cNvPr id="3" name="Content Placeholder 2">
            <a:extLst>
              <a:ext uri="{FF2B5EF4-FFF2-40B4-BE49-F238E27FC236}">
                <a16:creationId xmlns:a16="http://schemas.microsoft.com/office/drawing/2014/main" id="{23D26C47-0968-8D73-88A8-951D61FB667A}"/>
              </a:ext>
            </a:extLst>
          </p:cNvPr>
          <p:cNvSpPr>
            <a:spLocks noGrp="1"/>
          </p:cNvSpPr>
          <p:nvPr>
            <p:ph idx="4294967295"/>
          </p:nvPr>
        </p:nvSpPr>
        <p:spPr>
          <a:xfrm>
            <a:off x="122742" y="1099848"/>
            <a:ext cx="9707058" cy="5519162"/>
          </a:xfrm>
        </p:spPr>
        <p:txBody>
          <a:bodyPr>
            <a:normAutofit fontScale="92500"/>
          </a:bodyPr>
          <a:lstStyle/>
          <a:p>
            <a:pPr algn="just">
              <a:lnSpc>
                <a:spcPct val="150000"/>
              </a:lnSpc>
              <a:buFont typeface="Arial" panose="020B0604020202020204" pitchFamily="34" charset="0"/>
              <a:buChar char="•"/>
            </a:pPr>
            <a:r>
              <a:rPr lang="en-US" b="1" dirty="0"/>
              <a:t>Automated Process</a:t>
            </a:r>
            <a:r>
              <a:rPr lang="en-US" dirty="0"/>
              <a:t>: The generator can quickly compile and format publication lists, saving faculty members valuable time that they can redirect towards research and teaching.</a:t>
            </a:r>
          </a:p>
          <a:p>
            <a:pPr algn="just">
              <a:lnSpc>
                <a:spcPct val="150000"/>
              </a:lnSpc>
              <a:buFont typeface="Arial" panose="020B0604020202020204" pitchFamily="34" charset="0"/>
              <a:buChar char="•"/>
            </a:pPr>
            <a:r>
              <a:rPr lang="en-US" b="1" dirty="0"/>
              <a:t>Centralized Information</a:t>
            </a:r>
            <a:r>
              <a:rPr lang="en-US" dirty="0"/>
              <a:t>: The generator can help organize publications in a coherent manner, categorizing them by type, date, or relevance, making it easier for others to navigate.</a:t>
            </a:r>
          </a:p>
          <a:p>
            <a:pPr algn="just">
              <a:lnSpc>
                <a:spcPct val="150000"/>
              </a:lnSpc>
              <a:buFont typeface="Arial" panose="020B0604020202020204" pitchFamily="34" charset="0"/>
              <a:buChar char="•"/>
            </a:pPr>
            <a:r>
              <a:rPr lang="en-US" b="1" dirty="0"/>
              <a:t>Highlighting Achievements</a:t>
            </a:r>
            <a:r>
              <a:rPr lang="en-US" dirty="0"/>
              <a:t>: By generating concise summaries, faculty can effectively highlight key achievements and contributions, making their work more accessible to a broader audience.</a:t>
            </a:r>
          </a:p>
          <a:p>
            <a:pPr algn="just">
              <a:lnSpc>
                <a:spcPct val="150000"/>
              </a:lnSpc>
              <a:buFont typeface="Arial" panose="020B0604020202020204" pitchFamily="34" charset="0"/>
              <a:buChar char="•"/>
            </a:pPr>
            <a:r>
              <a:rPr lang="en-US" b="1" dirty="0"/>
              <a:t>Easier Sharing</a:t>
            </a:r>
            <a:r>
              <a:rPr lang="en-US" dirty="0"/>
              <a:t>: Faculty can share their publications and achievements with peers, collaborators, and potential employers more easily, fostering connections within their field.</a:t>
            </a:r>
          </a:p>
          <a:p>
            <a:pPr algn="just">
              <a:lnSpc>
                <a:spcPct val="150000"/>
              </a:lnSpc>
              <a:buFont typeface="Arial" panose="020B0604020202020204" pitchFamily="34" charset="0"/>
              <a:buChar char="•"/>
            </a:pPr>
            <a:r>
              <a:rPr lang="en-US" b="1" dirty="0"/>
              <a:t>Tailored Outputs</a:t>
            </a:r>
            <a:r>
              <a:rPr lang="en-US" dirty="0"/>
              <a:t>: Many generators allow for customization, enabling faculty members to focus on particular areas of interest, themes, or target audiences.</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0443047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7340B6-3714-D840-78C5-F0705D262952}"/>
              </a:ext>
            </a:extLst>
          </p:cNvPr>
          <p:cNvSpPr>
            <a:spLocks noGrp="1"/>
          </p:cNvSpPr>
          <p:nvPr>
            <p:ph type="title" idx="4294967295"/>
          </p:nvPr>
        </p:nvSpPr>
        <p:spPr>
          <a:xfrm>
            <a:off x="0" y="-20782"/>
            <a:ext cx="10058400" cy="1449388"/>
          </a:xfrm>
        </p:spPr>
        <p:txBody>
          <a:bodyPr/>
          <a:lstStyle/>
          <a:p>
            <a:r>
              <a:rPr lang="en-US" dirty="0"/>
              <a:t>Introduction</a:t>
            </a:r>
            <a:endParaRPr lang="en-IN" dirty="0"/>
          </a:p>
        </p:txBody>
      </p:sp>
      <p:sp>
        <p:nvSpPr>
          <p:cNvPr id="3" name="Content Placeholder 2">
            <a:extLst>
              <a:ext uri="{FF2B5EF4-FFF2-40B4-BE49-F238E27FC236}">
                <a16:creationId xmlns:a16="http://schemas.microsoft.com/office/drawing/2014/main" id="{EA8B1101-19E3-C0FC-9A04-1A113CFF17FF}"/>
              </a:ext>
            </a:extLst>
          </p:cNvPr>
          <p:cNvSpPr>
            <a:spLocks noGrp="1"/>
          </p:cNvSpPr>
          <p:nvPr>
            <p:ph idx="4294967295"/>
          </p:nvPr>
        </p:nvSpPr>
        <p:spPr>
          <a:xfrm>
            <a:off x="0" y="589611"/>
            <a:ext cx="9757064" cy="6268389"/>
          </a:xfrm>
        </p:spPr>
        <p:txBody>
          <a:bodyPr>
            <a:noAutofit/>
          </a:bodyPr>
          <a:lstStyle/>
          <a:p>
            <a:pPr algn="just">
              <a:lnSpc>
                <a:spcPct val="150000"/>
              </a:lnSpc>
              <a:buFont typeface="Arial" panose="020B0604020202020204" pitchFamily="34" charset="0"/>
              <a:buChar char="•"/>
            </a:pPr>
            <a:r>
              <a:rPr lang="en-US" dirty="0"/>
              <a:t>The continuous growth of document collections on local Web sites1 makes it desirable to develop techniques that assist users not just in the search process but also in navigating the collection. It can be surprisingly difficult to track down a specific document or a specific piece of information on an intranet or a university Web site; even if the information is there, it can be difficult to find.</a:t>
            </a:r>
          </a:p>
          <a:p>
            <a:pPr algn="just">
              <a:lnSpc>
                <a:spcPct val="150000"/>
              </a:lnSpc>
              <a:buFont typeface="Arial" panose="020B0604020202020204" pitchFamily="34" charset="0"/>
              <a:buChar char="•"/>
            </a:pPr>
            <a:r>
              <a:rPr lang="en-US" dirty="0"/>
              <a:t> There are a number of reasons for this, one being that such collections are different from those on the Web in many respects [Hawking 2011]. For example, there is much less redundancy than on the Web in general; only a single document might exist in a large collection that satisfies a specific user need. </a:t>
            </a:r>
          </a:p>
          <a:p>
            <a:pPr algn="just">
              <a:lnSpc>
                <a:spcPct val="150000"/>
              </a:lnSpc>
              <a:buFont typeface="Arial" panose="020B0604020202020204" pitchFamily="34" charset="0"/>
              <a:buChar char="•"/>
            </a:pPr>
            <a:r>
              <a:rPr lang="en-US" dirty="0"/>
              <a:t>Another reason is the mismatch of terminology between what a searcher is after and what the documents are about, sometimes referred to as the “vocabulary gap” [Smyth 2007]. Using a university site example, a new first-year student might not actually know where to register, how to find the accommodation office, how to obtain a parking permit, and whether to enroll for a “module”, a “course,” or a “unit”. </a:t>
            </a:r>
          </a:p>
        </p:txBody>
      </p:sp>
    </p:spTree>
    <p:extLst>
      <p:ext uri="{BB962C8B-B14F-4D97-AF65-F5344CB8AC3E}">
        <p14:creationId xmlns:p14="http://schemas.microsoft.com/office/powerpoint/2010/main" val="33427616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98DC49E-EFF3-066E-B2D6-F2798C537B1A}"/>
              </a:ext>
            </a:extLst>
          </p:cNvPr>
          <p:cNvSpPr>
            <a:spLocks noGrp="1"/>
          </p:cNvSpPr>
          <p:nvPr>
            <p:ph idx="4294967295"/>
          </p:nvPr>
        </p:nvSpPr>
        <p:spPr>
          <a:xfrm>
            <a:off x="0" y="277379"/>
            <a:ext cx="9725891" cy="6580621"/>
          </a:xfrm>
        </p:spPr>
        <p:txBody>
          <a:bodyPr>
            <a:noAutofit/>
          </a:bodyPr>
          <a:lstStyle/>
          <a:p>
            <a:pPr algn="just">
              <a:lnSpc>
                <a:spcPct val="150000"/>
              </a:lnSpc>
              <a:buFont typeface="Arial" panose="020B0604020202020204" pitchFamily="34" charset="0"/>
              <a:buChar char="•"/>
            </a:pPr>
            <a:r>
              <a:rPr lang="en-US" dirty="0"/>
              <a:t>While many contextual systems attempt to </a:t>
            </a:r>
            <a:r>
              <a:rPr lang="en-US" dirty="0" err="1"/>
              <a:t>personalise</a:t>
            </a:r>
            <a:r>
              <a:rPr lang="en-US" dirty="0"/>
              <a:t> a system for individual users, contextual approaches can also be group based; </a:t>
            </a:r>
            <a:r>
              <a:rPr lang="en-US" dirty="0" err="1"/>
              <a:t>contextualisation</a:t>
            </a:r>
            <a:r>
              <a:rPr lang="en-US" dirty="0"/>
              <a:t> should not be equated to </a:t>
            </a:r>
            <a:r>
              <a:rPr lang="en-US" dirty="0" err="1"/>
              <a:t>personalisation</a:t>
            </a:r>
            <a:r>
              <a:rPr lang="en-US" dirty="0"/>
              <a:t> [Ruthven 2011]. Group-based information appears to be a promising route for a community of users with common concerns. </a:t>
            </a:r>
          </a:p>
          <a:p>
            <a:pPr algn="just">
              <a:lnSpc>
                <a:spcPct val="150000"/>
              </a:lnSpc>
              <a:buFont typeface="Arial" panose="020B0604020202020204" pitchFamily="34" charset="0"/>
              <a:buChar char="•"/>
            </a:pPr>
            <a:r>
              <a:rPr lang="en-US" dirty="0"/>
              <a:t>Such communities are formed of individuals—for example, employees of a company or members of a university—that, over time, collectively acquire knowledge about a resource such as a local Web site. The idea is to tap in to this knowledge, and facilitate the sharing of search and navigation experiences among community members [Smyth 2007]. </a:t>
            </a:r>
          </a:p>
          <a:p>
            <a:pPr algn="just">
              <a:lnSpc>
                <a:spcPct val="150000"/>
              </a:lnSpc>
              <a:buFont typeface="Arial" panose="020B0604020202020204" pitchFamily="34" charset="0"/>
              <a:buChar char="•"/>
            </a:pPr>
            <a:r>
              <a:rPr lang="en-US" dirty="0"/>
              <a:t>We can therefore </a:t>
            </a:r>
            <a:r>
              <a:rPr lang="en-US" dirty="0" err="1"/>
              <a:t>characterise</a:t>
            </a:r>
            <a:r>
              <a:rPr lang="en-US" dirty="0"/>
              <a:t> our context fairly generally as the environment in which a cohort2 of users operates. This bears some resemblance to the idea of “trait-based groups” as people who “may be highly likely to repeat or augment tasks already accomplished by other group members, have interests in the same queries and results as other group members”.</a:t>
            </a:r>
          </a:p>
        </p:txBody>
      </p:sp>
    </p:spTree>
    <p:extLst>
      <p:ext uri="{BB962C8B-B14F-4D97-AF65-F5344CB8AC3E}">
        <p14:creationId xmlns:p14="http://schemas.microsoft.com/office/powerpoint/2010/main" val="423346854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2FF58E-A04A-EEE6-0BF4-764251107DA0}"/>
              </a:ext>
            </a:extLst>
          </p:cNvPr>
          <p:cNvSpPr>
            <a:spLocks noGrp="1"/>
          </p:cNvSpPr>
          <p:nvPr>
            <p:ph type="title" idx="4294967295"/>
          </p:nvPr>
        </p:nvSpPr>
        <p:spPr>
          <a:xfrm>
            <a:off x="0" y="0"/>
            <a:ext cx="10058400" cy="1449388"/>
          </a:xfrm>
        </p:spPr>
        <p:txBody>
          <a:bodyPr/>
          <a:lstStyle/>
          <a:p>
            <a:r>
              <a:rPr lang="en-IN" dirty="0"/>
              <a:t>MODULES</a:t>
            </a:r>
          </a:p>
        </p:txBody>
      </p:sp>
      <p:sp>
        <p:nvSpPr>
          <p:cNvPr id="3" name="Content Placeholder 2">
            <a:extLst>
              <a:ext uri="{FF2B5EF4-FFF2-40B4-BE49-F238E27FC236}">
                <a16:creationId xmlns:a16="http://schemas.microsoft.com/office/drawing/2014/main" id="{A04BFE57-A035-9503-2968-D41208C8F3BF}"/>
              </a:ext>
            </a:extLst>
          </p:cNvPr>
          <p:cNvSpPr>
            <a:spLocks noGrp="1"/>
          </p:cNvSpPr>
          <p:nvPr>
            <p:ph idx="4294967295"/>
          </p:nvPr>
        </p:nvSpPr>
        <p:spPr>
          <a:xfrm>
            <a:off x="2133600" y="1417638"/>
            <a:ext cx="10058400" cy="4022725"/>
          </a:xfrm>
        </p:spPr>
        <p:txBody>
          <a:bodyPr>
            <a:normAutofit/>
          </a:bodyPr>
          <a:lstStyle/>
          <a:p>
            <a:pPr algn="just">
              <a:lnSpc>
                <a:spcPct val="150000"/>
              </a:lnSpc>
              <a:buFont typeface="Arial" panose="020B0604020202020204" pitchFamily="34" charset="0"/>
              <a:buChar char="•"/>
            </a:pPr>
            <a:r>
              <a:rPr lang="en-US" sz="2800" b="1" dirty="0"/>
              <a:t>User Profile Management</a:t>
            </a:r>
          </a:p>
          <a:p>
            <a:pPr algn="just">
              <a:lnSpc>
                <a:spcPct val="150000"/>
              </a:lnSpc>
              <a:buFont typeface="Arial" panose="020B0604020202020204" pitchFamily="34" charset="0"/>
              <a:buChar char="•"/>
            </a:pPr>
            <a:r>
              <a:rPr lang="en-US" sz="2800" b="1" dirty="0"/>
              <a:t>Publications Database</a:t>
            </a:r>
          </a:p>
          <a:p>
            <a:pPr algn="just">
              <a:lnSpc>
                <a:spcPct val="150000"/>
              </a:lnSpc>
              <a:buFont typeface="Arial" panose="020B0604020202020204" pitchFamily="34" charset="0"/>
              <a:buChar char="•"/>
            </a:pPr>
            <a:r>
              <a:rPr lang="en-IN" sz="2800" b="1" dirty="0"/>
              <a:t>Automated Summary Generation</a:t>
            </a:r>
          </a:p>
          <a:p>
            <a:pPr algn="just">
              <a:lnSpc>
                <a:spcPct val="150000"/>
              </a:lnSpc>
              <a:buFont typeface="Arial" panose="020B0604020202020204" pitchFamily="34" charset="0"/>
              <a:buChar char="•"/>
            </a:pPr>
            <a:r>
              <a:rPr lang="en-US" sz="2800" b="1" dirty="0"/>
              <a:t>Impact Metrics Module</a:t>
            </a:r>
            <a:endParaRPr lang="en-IN" sz="2800" b="1" dirty="0"/>
          </a:p>
          <a:p>
            <a:pPr algn="just">
              <a:lnSpc>
                <a:spcPct val="150000"/>
              </a:lnSpc>
              <a:buFont typeface="Arial" panose="020B0604020202020204" pitchFamily="34" charset="0"/>
              <a:buChar char="•"/>
            </a:pPr>
            <a:endParaRPr lang="en-US" sz="2800" b="1" dirty="0"/>
          </a:p>
          <a:p>
            <a:pPr algn="just">
              <a:lnSpc>
                <a:spcPct val="150000"/>
              </a:lnSpc>
              <a:buFont typeface="Arial" panose="020B0604020202020204" pitchFamily="34" charset="0"/>
              <a:buChar char="•"/>
            </a:pPr>
            <a:endParaRPr lang="en-US" sz="2800" b="1" dirty="0"/>
          </a:p>
          <a:p>
            <a:pPr algn="just">
              <a:lnSpc>
                <a:spcPct val="150000"/>
              </a:lnSpc>
              <a:buFont typeface="Arial" panose="020B0604020202020204" pitchFamily="34" charset="0"/>
              <a:buChar char="•"/>
            </a:pPr>
            <a:endParaRPr lang="en-IN" sz="2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8873846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8912F1-4655-D6F0-BCEB-FA6C4D3EB195}"/>
              </a:ext>
            </a:extLst>
          </p:cNvPr>
          <p:cNvSpPr>
            <a:spLocks noGrp="1"/>
          </p:cNvSpPr>
          <p:nvPr>
            <p:ph type="title" idx="4294967295"/>
          </p:nvPr>
        </p:nvSpPr>
        <p:spPr>
          <a:xfrm>
            <a:off x="0" y="0"/>
            <a:ext cx="10058400" cy="1449388"/>
          </a:xfrm>
        </p:spPr>
        <p:txBody>
          <a:bodyPr>
            <a:normAutofit fontScale="90000"/>
          </a:bodyPr>
          <a:lstStyle/>
          <a:p>
            <a:r>
              <a:rPr lang="en-US" sz="4000" b="1" dirty="0"/>
              <a:t>User Profile Management</a:t>
            </a:r>
            <a:br>
              <a:rPr lang="en-US" sz="2800" b="1" dirty="0"/>
            </a:br>
            <a:br>
              <a:rPr lang="en-IN" sz="4800" b="1" dirty="0">
                <a:latin typeface="Times New Roman" panose="02020603050405020304" pitchFamily="18" charset="0"/>
                <a:cs typeface="Times New Roman" panose="02020603050405020304" pitchFamily="18" charset="0"/>
              </a:rPr>
            </a:br>
            <a:endParaRPr lang="en-IN" dirty="0"/>
          </a:p>
        </p:txBody>
      </p:sp>
      <p:sp>
        <p:nvSpPr>
          <p:cNvPr id="3" name="Content Placeholder 2">
            <a:extLst>
              <a:ext uri="{FF2B5EF4-FFF2-40B4-BE49-F238E27FC236}">
                <a16:creationId xmlns:a16="http://schemas.microsoft.com/office/drawing/2014/main" id="{91BE7953-73D4-EAA4-EFCC-A3C5C6355F37}"/>
              </a:ext>
            </a:extLst>
          </p:cNvPr>
          <p:cNvSpPr>
            <a:spLocks noGrp="1"/>
          </p:cNvSpPr>
          <p:nvPr>
            <p:ph idx="4294967295"/>
          </p:nvPr>
        </p:nvSpPr>
        <p:spPr>
          <a:xfrm>
            <a:off x="766186" y="550718"/>
            <a:ext cx="8502505" cy="5061095"/>
          </a:xfrm>
        </p:spPr>
        <p:txBody>
          <a:bodyPr>
            <a:normAutofit/>
          </a:bodyPr>
          <a:lstStyle/>
          <a:p>
            <a:pPr algn="just">
              <a:lnSpc>
                <a:spcPct val="150000"/>
              </a:lnSpc>
            </a:pPr>
            <a:endParaRPr lang="en-US" b="1" dirty="0"/>
          </a:p>
          <a:p>
            <a:pPr algn="just">
              <a:lnSpc>
                <a:spcPct val="150000"/>
              </a:lnSpc>
              <a:buFont typeface="Arial" panose="020B0604020202020204" pitchFamily="34" charset="0"/>
              <a:buChar char="•"/>
            </a:pPr>
            <a:r>
              <a:rPr lang="en-US" b="1" dirty="0"/>
              <a:t>User Registration and Login</a:t>
            </a:r>
            <a:r>
              <a:rPr lang="en-US" dirty="0"/>
              <a:t>: Secure registration and authentication system for faculty members.</a:t>
            </a:r>
          </a:p>
          <a:p>
            <a:pPr algn="just">
              <a:lnSpc>
                <a:spcPct val="150000"/>
              </a:lnSpc>
              <a:buFont typeface="Arial" panose="020B0604020202020204" pitchFamily="34" charset="0"/>
              <a:buChar char="•"/>
            </a:pPr>
            <a:r>
              <a:rPr lang="en-US" b="1" dirty="0"/>
              <a:t>Profile Information</a:t>
            </a:r>
            <a:r>
              <a:rPr lang="en-US" dirty="0"/>
              <a:t>: Section for users to enter personal details (name, department, research interests, etc.).</a:t>
            </a:r>
          </a:p>
          <a:p>
            <a:pPr algn="just">
              <a:lnSpc>
                <a:spcPct val="150000"/>
              </a:lnSpc>
              <a:buFont typeface="Arial" panose="020B0604020202020204" pitchFamily="34" charset="0"/>
              <a:buChar char="•"/>
            </a:pPr>
            <a:r>
              <a:rPr lang="en-US" b="1" dirty="0"/>
              <a:t>Profile Settings</a:t>
            </a:r>
            <a:r>
              <a:rPr lang="en-US" dirty="0"/>
              <a:t>: Options for users to customize their profile visibility and privacy settings.</a:t>
            </a:r>
          </a:p>
          <a:p>
            <a:endParaRPr lang="en-IN" dirty="0"/>
          </a:p>
        </p:txBody>
      </p:sp>
    </p:spTree>
    <p:extLst>
      <p:ext uri="{BB962C8B-B14F-4D97-AF65-F5344CB8AC3E}">
        <p14:creationId xmlns:p14="http://schemas.microsoft.com/office/powerpoint/2010/main" val="201597325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283CC5-657A-3D09-DB1B-577B1829AF57}"/>
              </a:ext>
            </a:extLst>
          </p:cNvPr>
          <p:cNvSpPr>
            <a:spLocks noGrp="1"/>
          </p:cNvSpPr>
          <p:nvPr>
            <p:ph type="title" idx="4294967295"/>
          </p:nvPr>
        </p:nvSpPr>
        <p:spPr>
          <a:xfrm>
            <a:off x="0" y="-107950"/>
            <a:ext cx="10058400" cy="1449388"/>
          </a:xfrm>
        </p:spPr>
        <p:txBody>
          <a:bodyPr/>
          <a:lstStyle/>
          <a:p>
            <a:r>
              <a:rPr lang="en-US" b="1" dirty="0"/>
              <a:t>Publications Database</a:t>
            </a:r>
            <a:br>
              <a:rPr lang="en-US" b="1" dirty="0"/>
            </a:br>
            <a:endParaRPr lang="en-IN" dirty="0"/>
          </a:p>
        </p:txBody>
      </p:sp>
      <p:sp>
        <p:nvSpPr>
          <p:cNvPr id="3" name="Content Placeholder 2">
            <a:extLst>
              <a:ext uri="{FF2B5EF4-FFF2-40B4-BE49-F238E27FC236}">
                <a16:creationId xmlns:a16="http://schemas.microsoft.com/office/drawing/2014/main" id="{FE1FE50C-2AC5-9763-5AA4-C8ADE9B67032}"/>
              </a:ext>
            </a:extLst>
          </p:cNvPr>
          <p:cNvSpPr>
            <a:spLocks noGrp="1"/>
          </p:cNvSpPr>
          <p:nvPr>
            <p:ph idx="4294967295"/>
          </p:nvPr>
        </p:nvSpPr>
        <p:spPr>
          <a:xfrm>
            <a:off x="491115" y="727364"/>
            <a:ext cx="9058130" cy="5247986"/>
          </a:xfrm>
        </p:spPr>
        <p:txBody>
          <a:bodyPr>
            <a:normAutofit/>
          </a:bodyPr>
          <a:lstStyle/>
          <a:p>
            <a:pPr algn="just">
              <a:lnSpc>
                <a:spcPct val="150000"/>
              </a:lnSpc>
              <a:buFont typeface="Arial" panose="020B0604020202020204" pitchFamily="34" charset="0"/>
              <a:buChar char="•"/>
            </a:pPr>
            <a:r>
              <a:rPr lang="en-US" b="1" dirty="0"/>
              <a:t>Publication Input</a:t>
            </a:r>
            <a:r>
              <a:rPr lang="en-US" dirty="0"/>
              <a:t>: Interface for faculty members to manually input their publications or import them from databases (e.g., PubMed, Google Scholar).</a:t>
            </a:r>
          </a:p>
          <a:p>
            <a:pPr algn="just">
              <a:lnSpc>
                <a:spcPct val="150000"/>
              </a:lnSpc>
              <a:buFont typeface="Arial" panose="020B0604020202020204" pitchFamily="34" charset="0"/>
              <a:buChar char="•"/>
            </a:pPr>
            <a:r>
              <a:rPr lang="en-US" b="1" dirty="0"/>
              <a:t>Publication Types</a:t>
            </a:r>
            <a:r>
              <a:rPr lang="en-US" dirty="0"/>
              <a:t>: Categories for different types of publications (e.g., journal articles, conference papers, book chapters, patents).</a:t>
            </a:r>
          </a:p>
          <a:p>
            <a:pPr algn="just">
              <a:lnSpc>
                <a:spcPct val="150000"/>
              </a:lnSpc>
              <a:buFont typeface="Arial" panose="020B0604020202020204" pitchFamily="34" charset="0"/>
              <a:buChar char="•"/>
            </a:pPr>
            <a:r>
              <a:rPr lang="en-US" b="1" dirty="0"/>
              <a:t>Search and Filter Options</a:t>
            </a:r>
            <a:r>
              <a:rPr lang="en-US" dirty="0"/>
              <a:t>: Tools for users to search, filter, and sort their publications based on various criteria (e.g., date, type, keywords).</a:t>
            </a:r>
          </a:p>
          <a:p>
            <a:pPr>
              <a:lnSpc>
                <a:spcPct val="120000"/>
              </a:lnSpc>
            </a:pPr>
            <a:endParaRPr lang="en-IN" dirty="0"/>
          </a:p>
        </p:txBody>
      </p:sp>
    </p:spTree>
    <p:extLst>
      <p:ext uri="{BB962C8B-B14F-4D97-AF65-F5344CB8AC3E}">
        <p14:creationId xmlns:p14="http://schemas.microsoft.com/office/powerpoint/2010/main" val="17393768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47D0D5-7AAB-43E7-28F9-4EAA862F64F7}"/>
              </a:ext>
            </a:extLst>
          </p:cNvPr>
          <p:cNvSpPr>
            <a:spLocks noGrp="1"/>
          </p:cNvSpPr>
          <p:nvPr>
            <p:ph type="title" idx="4294967295"/>
          </p:nvPr>
        </p:nvSpPr>
        <p:spPr>
          <a:xfrm>
            <a:off x="158750" y="0"/>
            <a:ext cx="10058400" cy="1449388"/>
          </a:xfrm>
        </p:spPr>
        <p:txBody>
          <a:bodyPr>
            <a:normAutofit fontScale="90000"/>
          </a:bodyPr>
          <a:lstStyle/>
          <a:p>
            <a:r>
              <a:rPr lang="en-IN" sz="4000" b="1" dirty="0"/>
              <a:t>Automated Summary Generation</a:t>
            </a:r>
            <a:br>
              <a:rPr lang="en-IN" sz="2800" b="1" dirty="0"/>
            </a:br>
            <a:br>
              <a:rPr lang="en-IN" sz="4800" b="1" dirty="0">
                <a:latin typeface="Times New Roman" panose="02020603050405020304" pitchFamily="18" charset="0"/>
                <a:cs typeface="Times New Roman" panose="02020603050405020304" pitchFamily="18" charset="0"/>
              </a:rPr>
            </a:br>
            <a:endParaRPr lang="en-IN" dirty="0"/>
          </a:p>
        </p:txBody>
      </p:sp>
      <p:sp>
        <p:nvSpPr>
          <p:cNvPr id="3" name="Content Placeholder 2">
            <a:extLst>
              <a:ext uri="{FF2B5EF4-FFF2-40B4-BE49-F238E27FC236}">
                <a16:creationId xmlns:a16="http://schemas.microsoft.com/office/drawing/2014/main" id="{D8D3C916-2FD3-E64F-AF57-F378A0F14625}"/>
              </a:ext>
            </a:extLst>
          </p:cNvPr>
          <p:cNvSpPr>
            <a:spLocks noGrp="1"/>
          </p:cNvSpPr>
          <p:nvPr>
            <p:ph idx="4294967295"/>
          </p:nvPr>
        </p:nvSpPr>
        <p:spPr>
          <a:xfrm>
            <a:off x="426028" y="758175"/>
            <a:ext cx="9112827" cy="5341649"/>
          </a:xfrm>
        </p:spPr>
        <p:txBody>
          <a:bodyPr>
            <a:normAutofit/>
          </a:bodyPr>
          <a:lstStyle/>
          <a:p>
            <a:pPr algn="just">
              <a:lnSpc>
                <a:spcPct val="150000"/>
              </a:lnSpc>
              <a:buFont typeface="Arial" panose="020B0604020202020204" pitchFamily="34" charset="0"/>
              <a:buChar char="•"/>
            </a:pPr>
            <a:r>
              <a:rPr lang="en-IN" b="1" dirty="0"/>
              <a:t>Summary Templates</a:t>
            </a:r>
            <a:r>
              <a:rPr lang="en-IN" dirty="0"/>
              <a:t>: Pre-defined templates for generating summaries based on publication type, including customizable fields for key information (title, abstract, impact, etc.).</a:t>
            </a:r>
          </a:p>
          <a:p>
            <a:pPr algn="just">
              <a:lnSpc>
                <a:spcPct val="150000"/>
              </a:lnSpc>
              <a:buFont typeface="Arial" panose="020B0604020202020204" pitchFamily="34" charset="0"/>
              <a:buChar char="•"/>
            </a:pPr>
            <a:r>
              <a:rPr lang="en-IN" b="1" dirty="0"/>
              <a:t>Content Extraction</a:t>
            </a:r>
            <a:r>
              <a:rPr lang="en-IN" dirty="0"/>
              <a:t>: Algorithms to extract key data from entered or imported publication entries (e.g., title, authors, abstract, journal name).</a:t>
            </a:r>
          </a:p>
          <a:p>
            <a:pPr algn="just">
              <a:lnSpc>
                <a:spcPct val="150000"/>
              </a:lnSpc>
              <a:buFont typeface="Arial" panose="020B0604020202020204" pitchFamily="34" charset="0"/>
              <a:buChar char="•"/>
            </a:pPr>
            <a:r>
              <a:rPr lang="en-IN" b="1" dirty="0"/>
              <a:t>Formatting Options</a:t>
            </a:r>
            <a:r>
              <a:rPr lang="en-IN" dirty="0"/>
              <a:t>: Different formatting styles for generating summaries (e.g., APA, MLA) to fit institutional requirements.</a:t>
            </a:r>
          </a:p>
          <a:p>
            <a:endParaRPr lang="en-IN" dirty="0"/>
          </a:p>
        </p:txBody>
      </p:sp>
    </p:spTree>
    <p:extLst>
      <p:ext uri="{BB962C8B-B14F-4D97-AF65-F5344CB8AC3E}">
        <p14:creationId xmlns:p14="http://schemas.microsoft.com/office/powerpoint/2010/main" val="141585292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5175FA-5A3A-7B92-790C-808B61D1241C}"/>
              </a:ext>
            </a:extLst>
          </p:cNvPr>
          <p:cNvSpPr>
            <a:spLocks noGrp="1"/>
          </p:cNvSpPr>
          <p:nvPr>
            <p:ph type="title" idx="4294967295"/>
          </p:nvPr>
        </p:nvSpPr>
        <p:spPr>
          <a:xfrm>
            <a:off x="63500" y="0"/>
            <a:ext cx="10058400" cy="1449388"/>
          </a:xfrm>
        </p:spPr>
        <p:txBody>
          <a:bodyPr>
            <a:normAutofit fontScale="90000"/>
          </a:bodyPr>
          <a:lstStyle/>
          <a:p>
            <a:r>
              <a:rPr lang="en-US" sz="4000" b="1" dirty="0"/>
              <a:t>Impact Metrics Module</a:t>
            </a:r>
            <a:br>
              <a:rPr lang="en-US" sz="2800" b="1" dirty="0"/>
            </a:br>
            <a:br>
              <a:rPr lang="en-IN" sz="4800" b="1" dirty="0">
                <a:latin typeface="Times New Roman" panose="02020603050405020304" pitchFamily="18" charset="0"/>
                <a:cs typeface="Times New Roman" panose="02020603050405020304" pitchFamily="18" charset="0"/>
              </a:rPr>
            </a:br>
            <a:endParaRPr lang="en-IN" dirty="0"/>
          </a:p>
        </p:txBody>
      </p:sp>
      <p:sp>
        <p:nvSpPr>
          <p:cNvPr id="3" name="Content Placeholder 2">
            <a:extLst>
              <a:ext uri="{FF2B5EF4-FFF2-40B4-BE49-F238E27FC236}">
                <a16:creationId xmlns:a16="http://schemas.microsoft.com/office/drawing/2014/main" id="{435DE7D8-93D5-39E8-5E3D-27A7B75F04B8}"/>
              </a:ext>
            </a:extLst>
          </p:cNvPr>
          <p:cNvSpPr>
            <a:spLocks noGrp="1"/>
          </p:cNvSpPr>
          <p:nvPr>
            <p:ph idx="4294967295"/>
          </p:nvPr>
        </p:nvSpPr>
        <p:spPr>
          <a:xfrm>
            <a:off x="401204" y="820882"/>
            <a:ext cx="9382991" cy="4758459"/>
          </a:xfrm>
        </p:spPr>
        <p:txBody>
          <a:bodyPr>
            <a:normAutofit/>
          </a:bodyPr>
          <a:lstStyle/>
          <a:p>
            <a:pPr algn="just">
              <a:lnSpc>
                <a:spcPct val="150000"/>
              </a:lnSpc>
              <a:buFont typeface="Arial" panose="020B0604020202020204" pitchFamily="34" charset="0"/>
              <a:buChar char="•"/>
            </a:pPr>
            <a:r>
              <a:rPr lang="en-US" b="1" dirty="0"/>
              <a:t>Citation Tracking</a:t>
            </a:r>
            <a:r>
              <a:rPr lang="en-US" dirty="0"/>
              <a:t>: Integration with citation databases (e.g., Scopus, Web of Science) to pull citation counts and h-index information.</a:t>
            </a:r>
          </a:p>
          <a:p>
            <a:pPr algn="just">
              <a:lnSpc>
                <a:spcPct val="150000"/>
              </a:lnSpc>
              <a:buFont typeface="Arial" panose="020B0604020202020204" pitchFamily="34" charset="0"/>
              <a:buChar char="•"/>
            </a:pPr>
            <a:r>
              <a:rPr lang="en-US" b="1" dirty="0"/>
              <a:t>Download and View Metrics</a:t>
            </a:r>
            <a:r>
              <a:rPr lang="en-US" dirty="0"/>
              <a:t>: Tools to display download counts or views from repositories where the publications are hosted.</a:t>
            </a:r>
          </a:p>
          <a:p>
            <a:pPr algn="just">
              <a:lnSpc>
                <a:spcPct val="150000"/>
              </a:lnSpc>
              <a:buFont typeface="Arial" panose="020B0604020202020204" pitchFamily="34" charset="0"/>
              <a:buChar char="•"/>
            </a:pPr>
            <a:r>
              <a:rPr lang="en-US" b="1" dirty="0"/>
              <a:t>Visualization Tools</a:t>
            </a:r>
            <a:r>
              <a:rPr lang="en-US" dirty="0"/>
              <a:t>: Graphs or charts to illustrate the impact of publications over time.</a:t>
            </a:r>
          </a:p>
          <a:p>
            <a:pPr>
              <a:lnSpc>
                <a:spcPct val="100000"/>
              </a:lnSpc>
            </a:pPr>
            <a:endParaRPr lang="en-IN" dirty="0"/>
          </a:p>
        </p:txBody>
      </p:sp>
    </p:spTree>
    <p:extLst>
      <p:ext uri="{BB962C8B-B14F-4D97-AF65-F5344CB8AC3E}">
        <p14:creationId xmlns:p14="http://schemas.microsoft.com/office/powerpoint/2010/main" val="273316683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DD2DD7-D182-DC0B-419B-74BB6864944E}"/>
              </a:ext>
            </a:extLst>
          </p:cNvPr>
          <p:cNvSpPr>
            <a:spLocks noGrp="1"/>
          </p:cNvSpPr>
          <p:nvPr>
            <p:ph type="title" idx="4294967295"/>
          </p:nvPr>
        </p:nvSpPr>
        <p:spPr>
          <a:xfrm>
            <a:off x="62345" y="121516"/>
            <a:ext cx="10058400" cy="1449388"/>
          </a:xfrm>
        </p:spPr>
        <p:txBody>
          <a:bodyPr/>
          <a:lstStyle/>
          <a:p>
            <a:r>
              <a:rPr lang="en-IN" dirty="0"/>
              <a:t>Software Details</a:t>
            </a:r>
          </a:p>
        </p:txBody>
      </p:sp>
      <p:sp>
        <p:nvSpPr>
          <p:cNvPr id="3" name="Content Placeholder 2">
            <a:extLst>
              <a:ext uri="{FF2B5EF4-FFF2-40B4-BE49-F238E27FC236}">
                <a16:creationId xmlns:a16="http://schemas.microsoft.com/office/drawing/2014/main" id="{636CBC3A-715C-07AE-7F69-126DCE1F319A}"/>
              </a:ext>
            </a:extLst>
          </p:cNvPr>
          <p:cNvSpPr>
            <a:spLocks noGrp="1"/>
          </p:cNvSpPr>
          <p:nvPr>
            <p:ph idx="4294967295"/>
          </p:nvPr>
        </p:nvSpPr>
        <p:spPr>
          <a:xfrm>
            <a:off x="114300" y="1067377"/>
            <a:ext cx="9590088" cy="4491038"/>
          </a:xfrm>
        </p:spPr>
        <p:txBody>
          <a:bodyPr/>
          <a:lstStyle/>
          <a:p>
            <a:pPr algn="just">
              <a:lnSpc>
                <a:spcPct val="150000"/>
              </a:lnSpc>
              <a:buFont typeface="Arial" panose="020B0604020202020204" pitchFamily="34" charset="0"/>
              <a:buChar char="•"/>
            </a:pPr>
            <a:r>
              <a:rPr lang="en-US" sz="1800" dirty="0">
                <a:cs typeface="Times New Roman" panose="02020603050405020304" pitchFamily="18" charset="0"/>
              </a:rPr>
              <a:t>A web application (web app) is an application program that is stored on a remote server and delivered over the internet through a browser interface. Web services are web apps by definition and many, although not all, websites contain web apps.</a:t>
            </a:r>
          </a:p>
          <a:p>
            <a:pPr algn="just">
              <a:lnSpc>
                <a:spcPct val="150000"/>
              </a:lnSpc>
              <a:buFont typeface="Arial" panose="020B0604020202020204" pitchFamily="34" charset="0"/>
              <a:buChar char="•"/>
            </a:pPr>
            <a:r>
              <a:rPr lang="en-US" sz="1800" dirty="0">
                <a:cs typeface="Times New Roman" panose="02020603050405020304" pitchFamily="18" charset="0"/>
              </a:rPr>
              <a:t>Developers design web applications for a wide variety of uses and users, from an organization to an individual for numerous reasons. Commonly used web applications can include webmail, online calculators or e-commerce shops. While users can only access some web apps by a specific browser, most are available no matter the browser.</a:t>
            </a:r>
            <a:endParaRPr lang="en-IN" sz="1800" dirty="0">
              <a:cs typeface="Times New Roman" panose="02020603050405020304" pitchFamily="18" charset="0"/>
            </a:endParaRPr>
          </a:p>
          <a:p>
            <a:endParaRPr lang="en-IN" dirty="0"/>
          </a:p>
        </p:txBody>
      </p:sp>
    </p:spTree>
    <p:extLst>
      <p:ext uri="{BB962C8B-B14F-4D97-AF65-F5344CB8AC3E}">
        <p14:creationId xmlns:p14="http://schemas.microsoft.com/office/powerpoint/2010/main" val="57587274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F8AF3E-29E2-E389-8C6B-7F22354DE799}"/>
              </a:ext>
            </a:extLst>
          </p:cNvPr>
          <p:cNvSpPr>
            <a:spLocks noGrp="1"/>
          </p:cNvSpPr>
          <p:nvPr>
            <p:ph type="title" idx="4294967295"/>
          </p:nvPr>
        </p:nvSpPr>
        <p:spPr>
          <a:xfrm>
            <a:off x="93518" y="0"/>
            <a:ext cx="10058400" cy="1449388"/>
          </a:xfrm>
        </p:spPr>
        <p:txBody>
          <a:bodyPr/>
          <a:lstStyle/>
          <a:p>
            <a:r>
              <a:rPr lang="en-IN" dirty="0"/>
              <a:t>Front End</a:t>
            </a:r>
          </a:p>
        </p:txBody>
      </p:sp>
      <p:sp>
        <p:nvSpPr>
          <p:cNvPr id="3" name="Content Placeholder 2">
            <a:extLst>
              <a:ext uri="{FF2B5EF4-FFF2-40B4-BE49-F238E27FC236}">
                <a16:creationId xmlns:a16="http://schemas.microsoft.com/office/drawing/2014/main" id="{558C517E-684B-6917-77EC-67EC70447F0E}"/>
              </a:ext>
            </a:extLst>
          </p:cNvPr>
          <p:cNvSpPr>
            <a:spLocks noGrp="1"/>
          </p:cNvSpPr>
          <p:nvPr>
            <p:ph idx="4294967295"/>
          </p:nvPr>
        </p:nvSpPr>
        <p:spPr>
          <a:xfrm>
            <a:off x="207818" y="942831"/>
            <a:ext cx="9161463" cy="4232275"/>
          </a:xfrm>
        </p:spPr>
        <p:txBody>
          <a:bodyPr>
            <a:normAutofit lnSpcReduction="10000"/>
          </a:bodyPr>
          <a:lstStyle/>
          <a:p>
            <a:pPr algn="just">
              <a:lnSpc>
                <a:spcPct val="150000"/>
              </a:lnSpc>
              <a:buFont typeface="Arial" panose="020B0604020202020204" pitchFamily="34" charset="0"/>
              <a:buChar char="•"/>
            </a:pPr>
            <a:r>
              <a:rPr lang="en-US" sz="1800" dirty="0">
                <a:cs typeface="Times New Roman" panose="02020603050405020304" pitchFamily="18" charset="0"/>
              </a:rPr>
              <a:t>Hyper Text Markup Language (HTML) is the backbone of any website development process, without which a web page does not exist. Hypertext means that text has links, termed hyperlinks, embedded in it. When a user clicks on a word or a phrase that has a hyperlink, it will bring another web-page. A markup language indicates text can be turned into images, tables, links, and other representations.</a:t>
            </a:r>
          </a:p>
          <a:p>
            <a:pPr algn="just">
              <a:lnSpc>
                <a:spcPct val="150000"/>
              </a:lnSpc>
              <a:buFont typeface="Arial" panose="020B0604020202020204" pitchFamily="34" charset="0"/>
              <a:buChar char="•"/>
            </a:pPr>
            <a:r>
              <a:rPr lang="en-US" sz="1800" dirty="0">
                <a:cs typeface="Times New Roman" panose="02020603050405020304" pitchFamily="18" charset="0"/>
              </a:rPr>
              <a:t>Cascading Style Sheets (CSS) controls the presentation aspect of the site and allows your site to have its own unique look. It does this by maintaining style sheets that sit on top of other style rules and are triggered based on other inputs, such as device screen size and resolution. The CSS can be added either externally, internally, or embedded in the HTML tags.</a:t>
            </a:r>
            <a:endParaRPr lang="en-IN" sz="1800" dirty="0">
              <a:cs typeface="Times New Roman" panose="02020603050405020304" pitchFamily="18" charset="0"/>
            </a:endParaRPr>
          </a:p>
          <a:p>
            <a:endParaRPr lang="en-IN" dirty="0"/>
          </a:p>
        </p:txBody>
      </p:sp>
    </p:spTree>
    <p:extLst>
      <p:ext uri="{BB962C8B-B14F-4D97-AF65-F5344CB8AC3E}">
        <p14:creationId xmlns:p14="http://schemas.microsoft.com/office/powerpoint/2010/main" val="85522747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B4DE54-EB6F-29DA-279B-45DEF712FB96}"/>
              </a:ext>
            </a:extLst>
          </p:cNvPr>
          <p:cNvSpPr>
            <a:spLocks noGrp="1"/>
          </p:cNvSpPr>
          <p:nvPr>
            <p:ph type="title" idx="4294967295"/>
          </p:nvPr>
        </p:nvSpPr>
        <p:spPr>
          <a:xfrm>
            <a:off x="0" y="0"/>
            <a:ext cx="10058400" cy="1449388"/>
          </a:xfrm>
        </p:spPr>
        <p:txBody>
          <a:bodyPr/>
          <a:lstStyle/>
          <a:p>
            <a:r>
              <a:rPr lang="en-IN" dirty="0"/>
              <a:t>Database</a:t>
            </a:r>
          </a:p>
        </p:txBody>
      </p:sp>
      <p:sp>
        <p:nvSpPr>
          <p:cNvPr id="3" name="Content Placeholder 2">
            <a:extLst>
              <a:ext uri="{FF2B5EF4-FFF2-40B4-BE49-F238E27FC236}">
                <a16:creationId xmlns:a16="http://schemas.microsoft.com/office/drawing/2014/main" id="{4D08F02A-EA92-97C9-7FB0-3F89626CB4C5}"/>
              </a:ext>
            </a:extLst>
          </p:cNvPr>
          <p:cNvSpPr>
            <a:spLocks noGrp="1"/>
          </p:cNvSpPr>
          <p:nvPr>
            <p:ph idx="4294967295"/>
          </p:nvPr>
        </p:nvSpPr>
        <p:spPr>
          <a:xfrm>
            <a:off x="613064" y="849024"/>
            <a:ext cx="8853054" cy="4398385"/>
          </a:xfrm>
        </p:spPr>
        <p:txBody>
          <a:bodyPr>
            <a:normAutofit lnSpcReduction="10000"/>
          </a:bodyPr>
          <a:lstStyle/>
          <a:p>
            <a:pPr algn="just">
              <a:lnSpc>
                <a:spcPct val="150000"/>
              </a:lnSpc>
              <a:buFont typeface="Arial" panose="020B0604020202020204" pitchFamily="34" charset="0"/>
              <a:buChar char="•"/>
            </a:pPr>
            <a:r>
              <a:rPr lang="en-US" sz="1800" dirty="0">
                <a:cs typeface="Times New Roman" panose="02020603050405020304" pitchFamily="18" charset="0"/>
              </a:rPr>
              <a:t>A Database Management System (DBMS) is a software system that is designed to manage and organize data in a structured manner. It allows users to create, modify, and query a database, as well as manage the security and access controls for that database.</a:t>
            </a:r>
          </a:p>
          <a:p>
            <a:pPr algn="just">
              <a:lnSpc>
                <a:spcPct val="150000"/>
              </a:lnSpc>
              <a:buFont typeface="Arial" panose="020B0604020202020204" pitchFamily="34" charset="0"/>
              <a:buChar char="•"/>
            </a:pPr>
            <a:r>
              <a:rPr lang="en-US" sz="1800" dirty="0">
                <a:cs typeface="Times New Roman" panose="02020603050405020304" pitchFamily="18" charset="0"/>
              </a:rPr>
              <a:t>A database is a collection of interrelated data which helps in the efficient retrieval, insertion, and deletion of data from the database and organizes the data in the form of tables, views, schemas, reports, etc. </a:t>
            </a:r>
          </a:p>
          <a:p>
            <a:pPr algn="just">
              <a:lnSpc>
                <a:spcPct val="150000"/>
              </a:lnSpc>
              <a:buFont typeface="Arial" panose="020B0604020202020204" pitchFamily="34" charset="0"/>
              <a:buChar char="•"/>
            </a:pPr>
            <a:r>
              <a:rPr lang="en-US" sz="1800" dirty="0">
                <a:cs typeface="Times New Roman" panose="02020603050405020304" pitchFamily="18" charset="0"/>
              </a:rPr>
              <a:t>For Example, a university database organizes the data about students, faculty, admin staff, etc. which helps in the efficient retrieval, insertion, and deletion of data from it.</a:t>
            </a:r>
            <a:endParaRPr lang="en-IN" sz="1800" dirty="0">
              <a:cs typeface="Times New Roman" panose="02020603050405020304" pitchFamily="18" charset="0"/>
            </a:endParaRPr>
          </a:p>
          <a:p>
            <a:endParaRPr lang="en-IN" dirty="0"/>
          </a:p>
        </p:txBody>
      </p:sp>
    </p:spTree>
    <p:extLst>
      <p:ext uri="{BB962C8B-B14F-4D97-AF65-F5344CB8AC3E}">
        <p14:creationId xmlns:p14="http://schemas.microsoft.com/office/powerpoint/2010/main" val="255070122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6EB23C-DFBC-07F0-D8E2-733451EE856F}"/>
              </a:ext>
            </a:extLst>
          </p:cNvPr>
          <p:cNvSpPr>
            <a:spLocks noGrp="1"/>
          </p:cNvSpPr>
          <p:nvPr>
            <p:ph type="title" idx="4294967295"/>
          </p:nvPr>
        </p:nvSpPr>
        <p:spPr>
          <a:xfrm>
            <a:off x="0" y="54768"/>
            <a:ext cx="10058400" cy="1449388"/>
          </a:xfrm>
        </p:spPr>
        <p:txBody>
          <a:bodyPr/>
          <a:lstStyle/>
          <a:p>
            <a:r>
              <a:rPr lang="en-IN" dirty="0"/>
              <a:t>Cloud Web Server</a:t>
            </a:r>
          </a:p>
        </p:txBody>
      </p:sp>
      <p:sp>
        <p:nvSpPr>
          <p:cNvPr id="3" name="Content Placeholder 2">
            <a:extLst>
              <a:ext uri="{FF2B5EF4-FFF2-40B4-BE49-F238E27FC236}">
                <a16:creationId xmlns:a16="http://schemas.microsoft.com/office/drawing/2014/main" id="{4808F221-6B8F-F347-7971-D1064E9E1C3B}"/>
              </a:ext>
            </a:extLst>
          </p:cNvPr>
          <p:cNvSpPr>
            <a:spLocks noGrp="1"/>
          </p:cNvSpPr>
          <p:nvPr>
            <p:ph idx="4294967295"/>
          </p:nvPr>
        </p:nvSpPr>
        <p:spPr>
          <a:xfrm>
            <a:off x="0" y="1206499"/>
            <a:ext cx="9642764" cy="4976091"/>
          </a:xfrm>
        </p:spPr>
        <p:txBody>
          <a:bodyPr/>
          <a:lstStyle/>
          <a:p>
            <a:pPr algn="just">
              <a:lnSpc>
                <a:spcPct val="150000"/>
              </a:lnSpc>
              <a:buFont typeface="Arial" panose="020B0604020202020204" pitchFamily="34" charset="0"/>
              <a:buChar char="•"/>
            </a:pPr>
            <a:r>
              <a:rPr lang="en-US" sz="1800" dirty="0">
                <a:cs typeface="Times New Roman" panose="02020603050405020304" pitchFamily="18" charset="0"/>
              </a:rPr>
              <a:t>Cloud-based application development plays a significant part in today's world. Cloud has allowed a generation of Internet-enabled applications. What started as one of the major technological advancements, has revolutionized the entire development paradigm and made it simpler than ever to develop applications.</a:t>
            </a:r>
          </a:p>
          <a:p>
            <a:pPr algn="just">
              <a:lnSpc>
                <a:spcPct val="150000"/>
              </a:lnSpc>
              <a:buFont typeface="Arial" panose="020B0604020202020204" pitchFamily="34" charset="0"/>
              <a:buChar char="•"/>
            </a:pPr>
            <a:r>
              <a:rPr lang="en-US" sz="1800" dirty="0">
                <a:cs typeface="Times New Roman" panose="02020603050405020304" pitchFamily="18" charset="0"/>
              </a:rPr>
              <a:t>Cloud-based application development has become a revolutionary trend in the IT industry today due to its various benefits over traditional software development models. It helps cloud application development services to reduce the costs of software maintenance and deployment. </a:t>
            </a:r>
          </a:p>
          <a:p>
            <a:pPr algn="just">
              <a:lnSpc>
                <a:spcPct val="150000"/>
              </a:lnSpc>
              <a:buFont typeface="Arial" panose="020B0604020202020204" pitchFamily="34" charset="0"/>
              <a:buChar char="•"/>
            </a:pPr>
            <a:r>
              <a:rPr lang="en-US" sz="1800" dirty="0">
                <a:cs typeface="Times New Roman" panose="02020603050405020304" pitchFamily="18" charset="0"/>
              </a:rPr>
              <a:t>It provides a flexible environment for the developers which allows them to work on projects from anywhere using any device with internet access.</a:t>
            </a:r>
            <a:endParaRPr lang="en-IN" sz="1800" dirty="0">
              <a:cs typeface="Times New Roman" panose="02020603050405020304" pitchFamily="18" charset="0"/>
            </a:endParaRPr>
          </a:p>
          <a:p>
            <a:endParaRPr lang="en-IN" dirty="0"/>
          </a:p>
        </p:txBody>
      </p:sp>
    </p:spTree>
    <p:extLst>
      <p:ext uri="{BB962C8B-B14F-4D97-AF65-F5344CB8AC3E}">
        <p14:creationId xmlns:p14="http://schemas.microsoft.com/office/powerpoint/2010/main" val="136877573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F66E50-C1DA-CAD3-62FA-A339F332CA9E}"/>
              </a:ext>
            </a:extLst>
          </p:cNvPr>
          <p:cNvSpPr>
            <a:spLocks noGrp="1"/>
          </p:cNvSpPr>
          <p:nvPr>
            <p:ph type="title" idx="4294967295"/>
          </p:nvPr>
        </p:nvSpPr>
        <p:spPr>
          <a:xfrm>
            <a:off x="103910" y="0"/>
            <a:ext cx="10058400" cy="1449388"/>
          </a:xfrm>
        </p:spPr>
        <p:txBody>
          <a:bodyPr/>
          <a:lstStyle/>
          <a:p>
            <a:r>
              <a:rPr lang="en-US" b="1" dirty="0"/>
              <a:t>SOFTWARE REQUIREMENTS:</a:t>
            </a:r>
            <a:endParaRPr lang="en-IN" dirty="0"/>
          </a:p>
        </p:txBody>
      </p:sp>
      <p:sp>
        <p:nvSpPr>
          <p:cNvPr id="3" name="Content Placeholder 2">
            <a:extLst>
              <a:ext uri="{FF2B5EF4-FFF2-40B4-BE49-F238E27FC236}">
                <a16:creationId xmlns:a16="http://schemas.microsoft.com/office/drawing/2014/main" id="{214F7A0F-AB04-9D9E-B582-C47760B7A19F}"/>
              </a:ext>
            </a:extLst>
          </p:cNvPr>
          <p:cNvSpPr>
            <a:spLocks noGrp="1"/>
          </p:cNvSpPr>
          <p:nvPr>
            <p:ph idx="4294967295"/>
          </p:nvPr>
        </p:nvSpPr>
        <p:spPr>
          <a:xfrm>
            <a:off x="1267691" y="220086"/>
            <a:ext cx="10058400" cy="4022725"/>
          </a:xfrm>
        </p:spPr>
        <p:txBody>
          <a:bodyPr/>
          <a:lstStyle/>
          <a:p>
            <a:pPr algn="just">
              <a:lnSpc>
                <a:spcPct val="150000"/>
              </a:lnSpc>
              <a:buFont typeface="Arial" panose="020B0604020202020204" pitchFamily="34" charset="0"/>
              <a:buChar char="•"/>
            </a:pPr>
            <a:endParaRPr lang="en-US" sz="2000" dirty="0">
              <a:latin typeface="Times New Roman" pitchFamily="18" charset="0"/>
              <a:cs typeface="Times New Roman" pitchFamily="18" charset="0"/>
            </a:endParaRPr>
          </a:p>
          <a:p>
            <a:pPr lvl="0" algn="just">
              <a:lnSpc>
                <a:spcPct val="150000"/>
              </a:lnSpc>
              <a:buFont typeface="Arial" panose="020B0604020202020204" pitchFamily="34" charset="0"/>
              <a:buChar char="•"/>
            </a:pPr>
            <a:r>
              <a:rPr lang="en-US" sz="2000" dirty="0">
                <a:latin typeface="+mj-lt"/>
                <a:cs typeface="Times New Roman" pitchFamily="18" charset="0"/>
              </a:rPr>
              <a:t>Operating System	: Windows 10</a:t>
            </a:r>
          </a:p>
          <a:p>
            <a:pPr lvl="0" algn="just">
              <a:lnSpc>
                <a:spcPct val="150000"/>
              </a:lnSpc>
              <a:buFont typeface="Arial" panose="020B0604020202020204" pitchFamily="34" charset="0"/>
              <a:buChar char="•"/>
            </a:pPr>
            <a:r>
              <a:rPr lang="en-US" sz="2000" dirty="0">
                <a:latin typeface="+mj-lt"/>
                <a:cs typeface="Times New Roman" pitchFamily="18" charset="0"/>
              </a:rPr>
              <a:t>Language	               :PYTHON Google </a:t>
            </a:r>
            <a:r>
              <a:rPr lang="en-US" sz="2000" dirty="0" err="1">
                <a:latin typeface="+mj-lt"/>
                <a:cs typeface="Times New Roman" pitchFamily="18" charset="0"/>
              </a:rPr>
              <a:t>Colab</a:t>
            </a:r>
            <a:endParaRPr lang="en-US" sz="2000" dirty="0">
              <a:latin typeface="+mj-lt"/>
              <a:cs typeface="Times New Roman" pitchFamily="18" charset="0"/>
            </a:endParaRPr>
          </a:p>
          <a:p>
            <a:endParaRPr lang="en-IN" dirty="0"/>
          </a:p>
        </p:txBody>
      </p:sp>
    </p:spTree>
    <p:extLst>
      <p:ext uri="{BB962C8B-B14F-4D97-AF65-F5344CB8AC3E}">
        <p14:creationId xmlns:p14="http://schemas.microsoft.com/office/powerpoint/2010/main" val="86483092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B34E0F-1CAA-1BFF-61C2-D338CE0EF440}"/>
              </a:ext>
            </a:extLst>
          </p:cNvPr>
          <p:cNvSpPr>
            <a:spLocks noGrp="1"/>
          </p:cNvSpPr>
          <p:nvPr>
            <p:ph type="title" idx="4294967295"/>
          </p:nvPr>
        </p:nvSpPr>
        <p:spPr>
          <a:xfrm>
            <a:off x="187037" y="0"/>
            <a:ext cx="10058400" cy="1449388"/>
          </a:xfrm>
        </p:spPr>
        <p:txBody>
          <a:bodyPr/>
          <a:lstStyle/>
          <a:p>
            <a:r>
              <a:rPr lang="en-US" b="1" dirty="0"/>
              <a:t>HARDWARE REQUIREMENTS:</a:t>
            </a:r>
            <a:endParaRPr lang="en-IN" dirty="0"/>
          </a:p>
        </p:txBody>
      </p:sp>
      <p:sp>
        <p:nvSpPr>
          <p:cNvPr id="3" name="Content Placeholder 2">
            <a:extLst>
              <a:ext uri="{FF2B5EF4-FFF2-40B4-BE49-F238E27FC236}">
                <a16:creationId xmlns:a16="http://schemas.microsoft.com/office/drawing/2014/main" id="{3E411FD9-583D-31D8-1779-E08C7AB1B422}"/>
              </a:ext>
            </a:extLst>
          </p:cNvPr>
          <p:cNvSpPr>
            <a:spLocks noGrp="1"/>
          </p:cNvSpPr>
          <p:nvPr>
            <p:ph idx="4294967295"/>
          </p:nvPr>
        </p:nvSpPr>
        <p:spPr>
          <a:xfrm>
            <a:off x="1066800" y="760918"/>
            <a:ext cx="10058400" cy="4022725"/>
          </a:xfrm>
        </p:spPr>
        <p:txBody>
          <a:bodyPr/>
          <a:lstStyle/>
          <a:p>
            <a:pPr algn="just">
              <a:lnSpc>
                <a:spcPct val="150000"/>
              </a:lnSpc>
              <a:buFont typeface="Arial" panose="020B0604020202020204" pitchFamily="34" charset="0"/>
              <a:buChar char="•"/>
            </a:pPr>
            <a:r>
              <a:rPr lang="en-US" sz="2000" dirty="0">
                <a:cs typeface="Times New Roman" pitchFamily="18" charset="0"/>
              </a:rPr>
              <a:t>Keyboard</a:t>
            </a:r>
          </a:p>
          <a:p>
            <a:pPr algn="just">
              <a:lnSpc>
                <a:spcPct val="150000"/>
              </a:lnSpc>
              <a:buFont typeface="Arial" panose="020B0604020202020204" pitchFamily="34" charset="0"/>
              <a:buChar char="•"/>
            </a:pPr>
            <a:r>
              <a:rPr lang="en-US" sz="2000" dirty="0">
                <a:cs typeface="Times New Roman" pitchFamily="18" charset="0"/>
              </a:rPr>
              <a:t>Mouse </a:t>
            </a:r>
          </a:p>
          <a:p>
            <a:pPr algn="just">
              <a:lnSpc>
                <a:spcPct val="150000"/>
              </a:lnSpc>
              <a:buFont typeface="Arial" panose="020B0604020202020204" pitchFamily="34" charset="0"/>
              <a:buChar char="•"/>
            </a:pPr>
            <a:r>
              <a:rPr lang="en-US" sz="2000" dirty="0" err="1">
                <a:cs typeface="Times New Roman" pitchFamily="18" charset="0"/>
              </a:rPr>
              <a:t>Harddisk</a:t>
            </a:r>
            <a:r>
              <a:rPr lang="en-US" sz="2000" dirty="0">
                <a:cs typeface="Times New Roman" pitchFamily="18" charset="0"/>
              </a:rPr>
              <a:t>	</a:t>
            </a:r>
          </a:p>
          <a:p>
            <a:pPr algn="just">
              <a:lnSpc>
                <a:spcPct val="150000"/>
              </a:lnSpc>
              <a:buFont typeface="Arial" panose="020B0604020202020204" pitchFamily="34" charset="0"/>
              <a:buChar char="•"/>
            </a:pPr>
            <a:r>
              <a:rPr lang="en-US" sz="2000" dirty="0">
                <a:cs typeface="Times New Roman" pitchFamily="18" charset="0"/>
              </a:rPr>
              <a:t>Ram	</a:t>
            </a:r>
          </a:p>
          <a:p>
            <a:endParaRPr lang="en-IN" dirty="0"/>
          </a:p>
        </p:txBody>
      </p:sp>
    </p:spTree>
    <p:extLst>
      <p:ext uri="{BB962C8B-B14F-4D97-AF65-F5344CB8AC3E}">
        <p14:creationId xmlns:p14="http://schemas.microsoft.com/office/powerpoint/2010/main" val="227938605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4ED166-9586-2619-9A54-B5E298470AE0}"/>
              </a:ext>
            </a:extLst>
          </p:cNvPr>
          <p:cNvSpPr>
            <a:spLocks noGrp="1"/>
          </p:cNvSpPr>
          <p:nvPr>
            <p:ph type="title" idx="4294967295"/>
          </p:nvPr>
        </p:nvSpPr>
        <p:spPr>
          <a:xfrm>
            <a:off x="48419" y="0"/>
            <a:ext cx="10058400" cy="1449388"/>
          </a:xfrm>
        </p:spPr>
        <p:txBody>
          <a:bodyPr/>
          <a:lstStyle/>
          <a:p>
            <a:r>
              <a:rPr lang="en-US" dirty="0"/>
              <a:t>CONCLUSION</a:t>
            </a:r>
            <a:endParaRPr lang="en-IN" dirty="0"/>
          </a:p>
        </p:txBody>
      </p:sp>
      <p:sp>
        <p:nvSpPr>
          <p:cNvPr id="3" name="Content Placeholder 2">
            <a:extLst>
              <a:ext uri="{FF2B5EF4-FFF2-40B4-BE49-F238E27FC236}">
                <a16:creationId xmlns:a16="http://schemas.microsoft.com/office/drawing/2014/main" id="{9A13F28A-8BE4-B296-D662-B603448AEF8B}"/>
              </a:ext>
            </a:extLst>
          </p:cNvPr>
          <p:cNvSpPr>
            <a:spLocks noGrp="1"/>
          </p:cNvSpPr>
          <p:nvPr>
            <p:ph idx="4294967295"/>
          </p:nvPr>
        </p:nvSpPr>
        <p:spPr>
          <a:xfrm>
            <a:off x="396514" y="724694"/>
            <a:ext cx="9362209" cy="4793239"/>
          </a:xfrm>
        </p:spPr>
        <p:txBody>
          <a:bodyPr>
            <a:normAutofit/>
          </a:bodyPr>
          <a:lstStyle/>
          <a:p>
            <a:pPr algn="just">
              <a:lnSpc>
                <a:spcPct val="200000"/>
              </a:lnSpc>
              <a:buFont typeface="Arial" panose="020B0604020202020204" pitchFamily="34" charset="0"/>
              <a:buChar char="•"/>
            </a:pPr>
            <a:r>
              <a:rPr lang="en-US" dirty="0"/>
              <a:t>We presented the use of profile-based </a:t>
            </a:r>
            <a:r>
              <a:rPr lang="en-US" dirty="0" err="1"/>
              <a:t>summarisation</a:t>
            </a:r>
            <a:r>
              <a:rPr lang="en-US" dirty="0"/>
              <a:t> for navigating a local Web site.</a:t>
            </a:r>
          </a:p>
          <a:p>
            <a:pPr algn="just">
              <a:lnSpc>
                <a:spcPct val="200000"/>
              </a:lnSpc>
              <a:buFont typeface="Arial" panose="020B0604020202020204" pitchFamily="34" charset="0"/>
              <a:buChar char="•"/>
            </a:pPr>
            <a:r>
              <a:rPr lang="en-US" dirty="0"/>
              <a:t> The profile was acquired by exploiting past users’ searching patterns in an attempt to capture the “knowledge” of previous users in order to help a new one who might have the same information need, a form of group-based context that we try to exploit.</a:t>
            </a:r>
          </a:p>
          <a:p>
            <a:pPr algn="just">
              <a:lnSpc>
                <a:spcPct val="200000"/>
              </a:lnSpc>
              <a:buFont typeface="Arial" panose="020B0604020202020204" pitchFamily="34" charset="0"/>
              <a:buChar char="•"/>
            </a:pPr>
            <a:r>
              <a:rPr lang="en-US" dirty="0"/>
              <a:t> We can now return to the initial research questions and answer them using the evidence from the studies we conducted.</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4226702"/>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docProps/app.xml><?xml version="1.0" encoding="utf-8"?>
<Properties xmlns="http://schemas.openxmlformats.org/officeDocument/2006/extended-properties" xmlns:vt="http://schemas.openxmlformats.org/officeDocument/2006/docPropsVTypes">
  <Template>Facet</Template>
  <TotalTime>73</TotalTime>
  <Words>2211</Words>
  <Application>Microsoft Office PowerPoint</Application>
  <PresentationFormat>Widescreen</PresentationFormat>
  <Paragraphs>89</Paragraphs>
  <Slides>21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21</vt:i4>
      </vt:variant>
    </vt:vector>
  </HeadingPairs>
  <TitlesOfParts>
    <vt:vector size="26" baseType="lpstr">
      <vt:lpstr>Arial</vt:lpstr>
      <vt:lpstr>Times New Roman</vt:lpstr>
      <vt:lpstr>Trebuchet MS</vt:lpstr>
      <vt:lpstr>Wingdings 3</vt:lpstr>
      <vt:lpstr>Facet</vt:lpstr>
      <vt:lpstr>PowerPoint Presentation</vt:lpstr>
      <vt:lpstr>Abstract</vt:lpstr>
      <vt:lpstr>Objective</vt:lpstr>
      <vt:lpstr>Existing System</vt:lpstr>
      <vt:lpstr>Disadvantage</vt:lpstr>
      <vt:lpstr>PROPOSED SYSTEM :</vt:lpstr>
      <vt:lpstr>Advantage</vt:lpstr>
      <vt:lpstr>Introduction</vt:lpstr>
      <vt:lpstr>PowerPoint Presentation</vt:lpstr>
      <vt:lpstr>MODULES</vt:lpstr>
      <vt:lpstr>User Profile Management  </vt:lpstr>
      <vt:lpstr>Publications Database </vt:lpstr>
      <vt:lpstr>Automated Summary Generation  </vt:lpstr>
      <vt:lpstr>Impact Metrics Module  </vt:lpstr>
      <vt:lpstr>Software Details</vt:lpstr>
      <vt:lpstr>Front End</vt:lpstr>
      <vt:lpstr>Database</vt:lpstr>
      <vt:lpstr>Cloud Web Server</vt:lpstr>
      <vt:lpstr>SOFTWARE REQUIREMENTS:</vt:lpstr>
      <vt:lpstr>HARDWARE REQUIREMENTS:</vt:lpstr>
      <vt:lpstr>CONCLUSION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vishalrameshv13@gmail.com</dc:creator>
  <cp:lastModifiedBy>vishalrameshv13@gmail.com</cp:lastModifiedBy>
  <cp:revision>49</cp:revision>
  <dcterms:created xsi:type="dcterms:W3CDTF">2024-08-14T12:13:16Z</dcterms:created>
  <dcterms:modified xsi:type="dcterms:W3CDTF">2024-11-10T17:44:09Z</dcterms:modified>
</cp:coreProperties>
</file>