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57" r:id="rId3"/>
    <p:sldId id="277" r:id="rId4"/>
    <p:sldId id="278"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9" name="Group 18"/>
          <p:cNvGrpSpPr/>
          <p:nvPr/>
        </p:nvGrpSpPr>
        <p:grpSpPr>
          <a:xfrm>
            <a:off x="546100" y="-4763"/>
            <a:ext cx="5014912" cy="6862763"/>
            <a:chOff x="2928938" y="-4763"/>
            <a:chExt cx="5014912" cy="6862763"/>
          </a:xfrm>
        </p:grpSpPr>
        <p:sp>
          <p:nvSpPr>
            <p:cNvPr id="22" name="Freeform 6"/>
            <p:cNvSpPr/>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sp>
        <p:sp>
          <p:nvSpPr>
            <p:cNvPr id="23" name="Freeform 7"/>
            <p:cNvSpPr/>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sp>
        <p:sp>
          <p:nvSpPr>
            <p:cNvPr id="24" name="Freeform 9"/>
            <p:cNvSpPr/>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sp>
        <p:sp>
          <p:nvSpPr>
            <p:cNvPr id="25" name="Freeform 10"/>
            <p:cNvSpPr/>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sp>
        <p:sp>
          <p:nvSpPr>
            <p:cNvPr id="26" name="Freeform 11"/>
            <p:cNvSpPr/>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sp>
        <p:sp>
          <p:nvSpPr>
            <p:cNvPr id="27" name="Freeform 12"/>
            <p:cNvSpPr/>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sp>
      </p:grpSp>
      <p:sp>
        <p:nvSpPr>
          <p:cNvPr id="2" name="Title 1"/>
          <p:cNvSpPr>
            <a:spLocks noGrp="1"/>
          </p:cNvSpPr>
          <p:nvPr>
            <p:ph type="ctrTitle"/>
          </p:nvPr>
        </p:nvSpPr>
        <p:spPr>
          <a:xfrm>
            <a:off x="2928401" y="1380068"/>
            <a:ext cx="8574622" cy="2616199"/>
          </a:xfrm>
        </p:spPr>
        <p:txBody>
          <a:bodyPr anchor="b">
            <a:normAutofit/>
          </a:bodyPr>
          <a:lstStyle>
            <a:lvl1pPr algn="r">
              <a:defRPr sz="6000">
                <a:effectLst/>
              </a:defRPr>
            </a:lvl1pPr>
          </a:lstStyle>
          <a:p>
            <a:r>
              <a:rPr lang="en-US"/>
              <a:t>Click to edit Master title style</a:t>
            </a:r>
            <a:endParaRPr lang="en-US" dirty="0"/>
          </a:p>
        </p:txBody>
      </p:sp>
      <p:sp>
        <p:nvSpPr>
          <p:cNvPr id="3" name="Subtitle 2"/>
          <p:cNvSpPr>
            <a:spLocks noGrp="1"/>
          </p:cNvSpPr>
          <p:nvPr>
            <p:ph type="subTitle" idx="1"/>
          </p:nvPr>
        </p:nvSpPr>
        <p:spPr>
          <a:xfrm>
            <a:off x="4515377" y="3996267"/>
            <a:ext cx="6987645" cy="1388534"/>
          </a:xfrm>
        </p:spPr>
        <p:txBody>
          <a:bodyPr anchor="t">
            <a:normAutofit/>
          </a:bodyPr>
          <a:lstStyle>
            <a:lvl1pPr marL="0" indent="0" algn="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10-11-2024</a:t>
            </a:fld>
            <a:endParaRPr lang="en-IN"/>
          </a:p>
        </p:txBody>
      </p:sp>
      <p:sp>
        <p:nvSpPr>
          <p:cNvPr id="5" name="Footer Placeholder 4"/>
          <p:cNvSpPr>
            <a:spLocks noGrp="1"/>
          </p:cNvSpPr>
          <p:nvPr>
            <p:ph type="ftr" sz="quarter" idx="11"/>
          </p:nvPr>
        </p:nvSpPr>
        <p:spPr>
          <a:xfrm>
            <a:off x="5332412" y="5883275"/>
            <a:ext cx="4324044" cy="365125"/>
          </a:xfrm>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9235474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10-11-2024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a:xfrm>
            <a:off x="10951856" y="5867131"/>
            <a:ext cx="551167" cy="365125"/>
          </a:xfrm>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7180014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72279" y="2666999"/>
            <a:ext cx="8930747" cy="2110382"/>
          </a:xfrm>
        </p:spPr>
        <p:txBody>
          <a:bodyPr anchor="b"/>
          <a:lstStyle>
            <a:lvl1pPr algn="r">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72278" y="4777381"/>
            <a:ext cx="8930748"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10-11-2024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2505180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84311" y="685800"/>
            <a:ext cx="10018713" cy="1752599"/>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84312" y="2666999"/>
            <a:ext cx="4895055"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607967" y="2667000"/>
            <a:ext cx="4895056"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23C765A-790E-4DDD-B720-A3DC44661A02}" type="datetimeFigureOut">
              <a:rPr lang="en-IN" smtClean="0"/>
              <a:t>10-11-2024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6166281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772179" y="2658533"/>
            <a:ext cx="4607188"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484311"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880487" y="2667000"/>
            <a:ext cx="4622537"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607967"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23C765A-790E-4DDD-B720-A3DC44661A02}" type="datetimeFigureOut">
              <a:rPr lang="en-IN" smtClean="0"/>
              <a:t>10-11-2024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3926934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23C765A-790E-4DDD-B720-A3DC44661A02}" type="datetimeFigureOut">
              <a:rPr lang="en-IN" smtClean="0"/>
              <a:t>10-11-2024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40925384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23C765A-790E-4DDD-B720-A3DC44661A02}" type="datetimeFigureOut">
              <a:rPr lang="en-IN" smtClean="0"/>
              <a:t>10-11-2024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0219079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1600200"/>
            <a:ext cx="3549121"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262033" y="685799"/>
            <a:ext cx="6240990"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84312" y="2971800"/>
            <a:ext cx="3549121"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10-11-2024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0462892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2724" y="1752599"/>
            <a:ext cx="5426158" cy="1371600"/>
          </a:xfrm>
        </p:spPr>
        <p:txBody>
          <a:bodyPr anchor="b">
            <a:normAutofit/>
          </a:bodyPr>
          <a:lstStyle>
            <a:lvl1pPr algn="ctr">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94682" y="914400"/>
            <a:ext cx="3280974" cy="4572000"/>
          </a:xfrm>
          <a:prstGeom prst="roundRect">
            <a:avLst>
              <a:gd name="adj" fmla="val 42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482724" y="3124199"/>
            <a:ext cx="5426158"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10-11-2024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6469027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1" y="4732865"/>
            <a:ext cx="10018711"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3860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484311" y="5299603"/>
            <a:ext cx="10018711"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10-11-2024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0222295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685800"/>
            <a:ext cx="10018711" cy="3048000"/>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484312" y="4343400"/>
            <a:ext cx="10018713"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10-11-2024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9834447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2436811" y="3428999"/>
            <a:ext cx="8532815"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484311" y="4343400"/>
            <a:ext cx="10018711"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10-11-2024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3673184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484313" y="3308581"/>
            <a:ext cx="10018709" cy="1468800"/>
          </a:xfrm>
        </p:spPr>
        <p:txBody>
          <a:bodyPr anchor="b">
            <a:normAutofit/>
          </a:bodyPr>
          <a:lstStyle>
            <a:lvl1pPr algn="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484312" y="4777381"/>
            <a:ext cx="10018710"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10-11-2024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82623218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484313" y="3886200"/>
            <a:ext cx="10018710" cy="889000"/>
          </a:xfrm>
        </p:spPr>
        <p:txBody>
          <a:bodyPr vert="horz" lIns="91440" tIns="45720" rIns="91440" bIns="45720" rtlCol="0" anchor="b">
            <a:normAutofit/>
          </a:bodyPr>
          <a:lstStyle>
            <a:lvl1pPr algn="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1484312" y="4775200"/>
            <a:ext cx="10018710" cy="1016000"/>
          </a:xfrm>
        </p:spPr>
        <p:txBody>
          <a:bodyPr anchor="t">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10-11-2024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53561779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484313" y="685800"/>
            <a:ext cx="10018712" cy="2727325"/>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1484312" y="3505200"/>
            <a:ext cx="10018713"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1484311" y="4343400"/>
            <a:ext cx="10018713"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10-11-2024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97992093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10-11-2024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82151208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732655" y="685800"/>
            <a:ext cx="1770369" cy="51054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484312" y="685800"/>
            <a:ext cx="8019742" cy="51054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10-11-2024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3986310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7" name="Group 6"/>
          <p:cNvGrpSpPr/>
          <p:nvPr/>
        </p:nvGrpSpPr>
        <p:grpSpPr>
          <a:xfrm>
            <a:off x="150812" y="0"/>
            <a:ext cx="2436813" cy="6858001"/>
            <a:chOff x="1320800" y="0"/>
            <a:chExt cx="2436813" cy="6858001"/>
          </a:xfrm>
        </p:grpSpPr>
        <p:sp>
          <p:nvSpPr>
            <p:cNvPr id="8" name="Freeform 6"/>
            <p:cNvSpPr/>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9" name="Freeform 7"/>
            <p:cNvSpPr/>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10" name="Freeform 8"/>
            <p:cNvSpPr/>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11" name="Freeform 9"/>
            <p:cNvSpPr/>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2" name="Freeform 10"/>
            <p:cNvSpPr/>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3" name="Freeform 11"/>
            <p:cNvSpPr/>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p:nvSpPr>
          <p:cNvPr id="2" name="Title Placeholder 1"/>
          <p:cNvSpPr>
            <a:spLocks noGrp="1"/>
          </p:cNvSpPr>
          <p:nvPr>
            <p:ph type="title"/>
          </p:nvPr>
        </p:nvSpPr>
        <p:spPr>
          <a:xfrm>
            <a:off x="1484311" y="685800"/>
            <a:ext cx="10018713" cy="1752599"/>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484310" y="2666999"/>
            <a:ext cx="10018713" cy="3124201"/>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732656" y="5883275"/>
            <a:ext cx="1143000"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A23C765A-790E-4DDD-B720-A3DC44661A02}" type="datetimeFigureOut">
              <a:rPr lang="en-IN" smtClean="0"/>
              <a:t>10-11-2024</a:t>
            </a:fld>
            <a:endParaRPr lang="en-IN"/>
          </a:p>
        </p:txBody>
      </p:sp>
      <p:sp>
        <p:nvSpPr>
          <p:cNvPr id="5" name="Footer Placeholder 4"/>
          <p:cNvSpPr>
            <a:spLocks noGrp="1"/>
          </p:cNvSpPr>
          <p:nvPr>
            <p:ph type="ftr" sz="quarter" idx="3"/>
          </p:nvPr>
        </p:nvSpPr>
        <p:spPr>
          <a:xfrm>
            <a:off x="2572279" y="5883275"/>
            <a:ext cx="7084177" cy="3651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IN"/>
          </a:p>
        </p:txBody>
      </p:sp>
      <p:sp>
        <p:nvSpPr>
          <p:cNvPr id="6" name="Slide Number Placeholder 5"/>
          <p:cNvSpPr>
            <a:spLocks noGrp="1"/>
          </p:cNvSpPr>
          <p:nvPr>
            <p:ph type="sldNum" sz="quarter" idx="4"/>
          </p:nvPr>
        </p:nvSpPr>
        <p:spPr>
          <a:xfrm>
            <a:off x="10951856" y="5883275"/>
            <a:ext cx="551167"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34AA5E-9EEF-4675-9141-69214F07058E}" type="slidenum">
              <a:rPr lang="en-IN" smtClean="0"/>
              <a:t>‹#›</a:t>
            </a:fld>
            <a:endParaRPr lang="en-IN"/>
          </a:p>
        </p:txBody>
      </p:sp>
    </p:spTree>
    <p:extLst>
      <p:ext uri="{BB962C8B-B14F-4D97-AF65-F5344CB8AC3E}">
        <p14:creationId xmlns:p14="http://schemas.microsoft.com/office/powerpoint/2010/main" val="937909947"/>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 id="2147483697" r:id="rId13"/>
    <p:sldLayoutId id="2147483698" r:id="rId14"/>
    <p:sldLayoutId id="2147483699" r:id="rId15"/>
    <p:sldLayoutId id="2147483700" r:id="rId16"/>
    <p:sldLayoutId id="2147483701" r:id="rId17"/>
  </p:sldLayoutIdLst>
  <p:txStyles>
    <p:title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78234DA-CD77-76B3-1D04-F8D9EBF3BDB7}"/>
              </a:ext>
            </a:extLst>
          </p:cNvPr>
          <p:cNvSpPr txBox="1"/>
          <p:nvPr/>
        </p:nvSpPr>
        <p:spPr>
          <a:xfrm>
            <a:off x="2722419" y="2633641"/>
            <a:ext cx="7271038" cy="954107"/>
          </a:xfrm>
          <a:prstGeom prst="rect">
            <a:avLst/>
          </a:prstGeom>
          <a:noFill/>
        </p:spPr>
        <p:txBody>
          <a:bodyPr wrap="square">
            <a:spAutoFit/>
          </a:bodyPr>
          <a:lstStyle/>
          <a:p>
            <a:pPr algn="ctr"/>
            <a:r>
              <a:rPr lang="en-US" sz="2800" dirty="0"/>
              <a:t>Smart Competency Diagnostic and Candidate Profile Score Calculator</a:t>
            </a:r>
          </a:p>
        </p:txBody>
      </p:sp>
    </p:spTree>
    <p:extLst>
      <p:ext uri="{BB962C8B-B14F-4D97-AF65-F5344CB8AC3E}">
        <p14:creationId xmlns:p14="http://schemas.microsoft.com/office/powerpoint/2010/main" val="5205923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E9BA13-2AF7-84DC-65D1-C4C3B7C0C749}"/>
              </a:ext>
            </a:extLst>
          </p:cNvPr>
          <p:cNvSpPr>
            <a:spLocks noGrp="1"/>
          </p:cNvSpPr>
          <p:nvPr>
            <p:ph type="title" idx="4294967295"/>
          </p:nvPr>
        </p:nvSpPr>
        <p:spPr>
          <a:xfrm>
            <a:off x="0" y="-475312"/>
            <a:ext cx="10058400" cy="1449388"/>
          </a:xfrm>
        </p:spPr>
        <p:txBody>
          <a:bodyPr/>
          <a:lstStyle/>
          <a:p>
            <a:r>
              <a:rPr lang="en-US" b="1" dirty="0"/>
              <a:t>Abstract</a:t>
            </a:r>
            <a:endParaRPr lang="en-IN" dirty="0"/>
          </a:p>
        </p:txBody>
      </p:sp>
      <p:sp>
        <p:nvSpPr>
          <p:cNvPr id="3" name="Content Placeholder 2">
            <a:extLst>
              <a:ext uri="{FF2B5EF4-FFF2-40B4-BE49-F238E27FC236}">
                <a16:creationId xmlns:a16="http://schemas.microsoft.com/office/drawing/2014/main" id="{8DF4D067-6FD0-2E4A-1C4E-F43EBB113764}"/>
              </a:ext>
            </a:extLst>
          </p:cNvPr>
          <p:cNvSpPr>
            <a:spLocks noGrp="1"/>
          </p:cNvSpPr>
          <p:nvPr>
            <p:ph idx="4294967295"/>
          </p:nvPr>
        </p:nvSpPr>
        <p:spPr>
          <a:xfrm>
            <a:off x="1395846" y="328685"/>
            <a:ext cx="10796154" cy="6200630"/>
          </a:xfrm>
        </p:spPr>
        <p:txBody>
          <a:bodyPr>
            <a:noAutofit/>
          </a:bodyPr>
          <a:lstStyle/>
          <a:p>
            <a:pPr algn="just">
              <a:lnSpc>
                <a:spcPct val="150000"/>
              </a:lnSpc>
              <a:buFont typeface="Arial" panose="020B0604020202020204" pitchFamily="34" charset="0"/>
              <a:buChar char="•"/>
            </a:pPr>
            <a:r>
              <a:rPr lang="en-US" sz="1800" dirty="0"/>
              <a:t>Project Concept: Comprehensive Employment Platform/Portal The current employment portal lacks a personalized and adaptive approach to job matching and skill development. There is a need for an intelligent system that not only matches job seekers with potential employers but also identifies and suggests training courses to bridge skill gaps.</a:t>
            </a:r>
          </a:p>
          <a:p>
            <a:pPr algn="just">
              <a:lnSpc>
                <a:spcPct val="150000"/>
              </a:lnSpc>
              <a:buFont typeface="Arial" panose="020B0604020202020204" pitchFamily="34" charset="0"/>
              <a:buChar char="•"/>
            </a:pPr>
            <a:r>
              <a:rPr lang="en-US" sz="1800" dirty="0"/>
              <a:t> We wish to design a competency diagnostic which would ask a series of questions to students to test their competence and based on their scores in the test, recommend jobs to them and also appropriate training courses to them to cover the gaps in their skill curve. Requirements: 1. AI-Powered Job/Training Recommendation System: </a:t>
            </a:r>
          </a:p>
          <a:p>
            <a:pPr algn="just">
              <a:lnSpc>
                <a:spcPct val="150000"/>
              </a:lnSpc>
              <a:buFont typeface="Arial" panose="020B0604020202020204" pitchFamily="34" charset="0"/>
              <a:buChar char="•"/>
            </a:pPr>
            <a:r>
              <a:rPr lang="en-US" sz="1800" dirty="0"/>
              <a:t>Implement an AI-based recommendation system trained on multiple data points (e.g., skills, experience, preferences) to analyze job seekers' profiles and recommend suitable job opportunities. </a:t>
            </a:r>
          </a:p>
          <a:p>
            <a:pPr algn="just">
              <a:lnSpc>
                <a:spcPct val="150000"/>
              </a:lnSpc>
              <a:buFont typeface="Arial" panose="020B0604020202020204" pitchFamily="34" charset="0"/>
              <a:buChar char="•"/>
            </a:pPr>
            <a:r>
              <a:rPr lang="en-US" sz="1800" dirty="0"/>
              <a:t> Training Course Recommendations: Suggest relevant online courses, workshops, and training programs based on the desired job roles. 2. Skill Gap Analysis and Recommendations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463584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AE222E4-315C-2138-BC10-2D2501F3D937}"/>
              </a:ext>
            </a:extLst>
          </p:cNvPr>
          <p:cNvSpPr>
            <a:spLocks noGrp="1"/>
          </p:cNvSpPr>
          <p:nvPr>
            <p:ph idx="4294967295"/>
          </p:nvPr>
        </p:nvSpPr>
        <p:spPr>
          <a:xfrm>
            <a:off x="1652153" y="881495"/>
            <a:ext cx="10245438" cy="5228360"/>
          </a:xfrm>
        </p:spPr>
        <p:txBody>
          <a:bodyPr>
            <a:noAutofit/>
          </a:bodyPr>
          <a:lstStyle/>
          <a:p>
            <a:pPr algn="just">
              <a:lnSpc>
                <a:spcPct val="150000"/>
              </a:lnSpc>
            </a:pPr>
            <a:r>
              <a:rPr lang="en-US" sz="1800" dirty="0"/>
              <a:t> Personalized Suggestions: Provide tailored recommendations for online courses, workshops, and training programs to help job seekers upskill and close identified gaps. 3. Adaptive Learning Pathways:  Personalized Learning: Develop adaptive learning pathways based on the job seeker's progress and feedback. </a:t>
            </a:r>
          </a:p>
          <a:p>
            <a:pPr algn="just">
              <a:lnSpc>
                <a:spcPct val="150000"/>
              </a:lnSpc>
            </a:pPr>
            <a:r>
              <a:rPr lang="en-US" sz="1800" dirty="0"/>
              <a:t> Content Variety: Offer a mix of micro-courses, webinars, and hands-on projects relevant to the job market to enhance learning and skill development. 4. Real-Time Job Market Insights based on candidate’s skills and competencies:  Dashboard: Create a dashboard displaying real-time data on trending jobs, skills in demand, and salary benchmarks.</a:t>
            </a:r>
          </a:p>
          <a:p>
            <a:pPr algn="just">
              <a:lnSpc>
                <a:spcPct val="150000"/>
              </a:lnSpc>
            </a:pPr>
            <a:r>
              <a:rPr lang="en-US" sz="1800" dirty="0"/>
              <a:t> Data Analytics: Use data analytics to provide insights into job market trends and forecast future skill requirements. 5. Skills Verification and Certification: Skill Assessments: Implement a system for verifying skills and certifying competencies through assessments and tests.\</a:t>
            </a:r>
          </a:p>
          <a:p>
            <a:pPr algn="just">
              <a:lnSpc>
                <a:spcPct val="150000"/>
              </a:lnSpc>
            </a:pPr>
            <a:r>
              <a:rPr lang="en-US" sz="1800" dirty="0"/>
              <a:t> Badges and Certifications: Offer badges and certifications that candidates can display on their profiles and share on social media platforms like LinkedIn. 6. Resume Wizard • Automated Resume Building: Develop a resume wizard to help candidates automatically build their resumes based on their profiles, ensuring a professional and comprehensive presentation of their skills and experiences.</a:t>
            </a:r>
            <a:endParaRPr lang="en-IN" sz="1800" dirty="0"/>
          </a:p>
        </p:txBody>
      </p:sp>
    </p:spTree>
    <p:extLst>
      <p:ext uri="{BB962C8B-B14F-4D97-AF65-F5344CB8AC3E}">
        <p14:creationId xmlns:p14="http://schemas.microsoft.com/office/powerpoint/2010/main" val="474532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40B668D-4E00-2601-B191-F4CF6984A37E}"/>
              </a:ext>
            </a:extLst>
          </p:cNvPr>
          <p:cNvSpPr>
            <a:spLocks noGrp="1"/>
          </p:cNvSpPr>
          <p:nvPr>
            <p:ph idx="4294967295"/>
          </p:nvPr>
        </p:nvSpPr>
        <p:spPr>
          <a:xfrm>
            <a:off x="1620982" y="363682"/>
            <a:ext cx="10300855" cy="5756564"/>
          </a:xfrm>
        </p:spPr>
        <p:txBody>
          <a:bodyPr>
            <a:noAutofit/>
          </a:bodyPr>
          <a:lstStyle/>
          <a:p>
            <a:pPr algn="just">
              <a:lnSpc>
                <a:spcPct val="150000"/>
              </a:lnSpc>
            </a:pPr>
            <a:r>
              <a:rPr lang="en-US" sz="1800" dirty="0"/>
              <a:t>7. Community and Peer Support  Automated Resume Building: Develop a resume wizard to help candidates automatically build their resumes based on their profiles, ensuring a professional and comprehensive presentation of their skills and experiences.</a:t>
            </a:r>
          </a:p>
          <a:p>
            <a:pPr algn="just">
              <a:lnSpc>
                <a:spcPct val="150000"/>
              </a:lnSpc>
            </a:pPr>
            <a:r>
              <a:rPr lang="en-US" sz="1800" dirty="0"/>
              <a:t>Community Forum: Integrate a community forum where individuals can share experiences, ask questions, and receive support from peers and mentors.  Virtual Events: Organize virtual events, workshops, and webinars focused on employment and career development, including special sessions for people with special needs.</a:t>
            </a:r>
          </a:p>
          <a:p>
            <a:pPr algn="just">
              <a:lnSpc>
                <a:spcPct val="150000"/>
              </a:lnSpc>
            </a:pPr>
            <a:r>
              <a:rPr lang="en-US" sz="1800" dirty="0"/>
              <a:t> Expected Outcome: The system will facilitate a personalized job matching process and offer targeted skill development recommendations, helping job seekers become more competitive in the job market. NOTE : This is an innovation opportunity and students are encouraged to think out of the box to develop solutions which can be presented in newer ways + which can address the needs in out of the box ways for a certain industry OR makes the platform generic.</a:t>
            </a:r>
          </a:p>
          <a:p>
            <a:pPr algn="just">
              <a:lnSpc>
                <a:spcPct val="150000"/>
              </a:lnSpc>
            </a:pPr>
            <a:r>
              <a:rPr lang="en-US" sz="1800" dirty="0"/>
              <a:t> Above description serves as a guide to specify essential needs that can be satisfied for the developed solution and is not limited only to the scope described.</a:t>
            </a:r>
            <a:endParaRPr lang="en-IN" sz="1800" dirty="0"/>
          </a:p>
        </p:txBody>
      </p:sp>
    </p:spTree>
    <p:extLst>
      <p:ext uri="{BB962C8B-B14F-4D97-AF65-F5344CB8AC3E}">
        <p14:creationId xmlns:p14="http://schemas.microsoft.com/office/powerpoint/2010/main" val="4655767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9D928C-F909-75A1-3CD7-3B85F4BD2DDD}"/>
              </a:ext>
            </a:extLst>
          </p:cNvPr>
          <p:cNvSpPr>
            <a:spLocks noGrp="1"/>
          </p:cNvSpPr>
          <p:nvPr>
            <p:ph type="title" idx="4294967295"/>
          </p:nvPr>
        </p:nvSpPr>
        <p:spPr>
          <a:xfrm>
            <a:off x="0" y="-460375"/>
            <a:ext cx="10058400" cy="1449388"/>
          </a:xfrm>
        </p:spPr>
        <p:txBody>
          <a:bodyPr/>
          <a:lstStyle/>
          <a:p>
            <a:r>
              <a:rPr lang="en-US" dirty="0"/>
              <a:t>Objective</a:t>
            </a:r>
            <a:endParaRPr lang="en-IN" dirty="0"/>
          </a:p>
        </p:txBody>
      </p:sp>
      <p:sp>
        <p:nvSpPr>
          <p:cNvPr id="3" name="Content Placeholder 2">
            <a:extLst>
              <a:ext uri="{FF2B5EF4-FFF2-40B4-BE49-F238E27FC236}">
                <a16:creationId xmlns:a16="http://schemas.microsoft.com/office/drawing/2014/main" id="{4447C9E6-31C6-5BA7-814B-893322AB1FF9}"/>
              </a:ext>
            </a:extLst>
          </p:cNvPr>
          <p:cNvSpPr>
            <a:spLocks noGrp="1"/>
          </p:cNvSpPr>
          <p:nvPr>
            <p:ph idx="4294967295"/>
          </p:nvPr>
        </p:nvSpPr>
        <p:spPr>
          <a:xfrm>
            <a:off x="1321377" y="723468"/>
            <a:ext cx="9549245" cy="5033096"/>
          </a:xfrm>
        </p:spPr>
        <p:txBody>
          <a:bodyPr>
            <a:noAutofit/>
          </a:bodyPr>
          <a:lstStyle/>
          <a:p>
            <a:pPr algn="just">
              <a:lnSpc>
                <a:spcPct val="150000"/>
              </a:lnSpc>
              <a:buFont typeface="Arial" panose="020B0604020202020204" pitchFamily="34" charset="0"/>
              <a:buChar char="•"/>
            </a:pPr>
            <a:r>
              <a:rPr lang="en-US" sz="1800" dirty="0"/>
              <a:t>the system aims to create a standardized competency framework that clearly defines the skills and behaviors necessary for success in specific roles, ensuring consistency in assessments across the board.</a:t>
            </a:r>
          </a:p>
          <a:p>
            <a:pPr algn="just">
              <a:lnSpc>
                <a:spcPct val="150000"/>
              </a:lnSpc>
              <a:buFont typeface="Arial" panose="020B0604020202020204" pitchFamily="34" charset="0"/>
              <a:buChar char="•"/>
            </a:pPr>
            <a:r>
              <a:rPr lang="en-US" sz="1800" dirty="0"/>
              <a:t> Secondly, it seeks to provide objective and quantifiable data on candidates, facilitating informed decision-making and reducing bias in the hiring process. Additionally, the calculator is designed to identify both strengths and areas for development for each candidate, enabling personalized development plans that align with organizational goals.</a:t>
            </a:r>
          </a:p>
          <a:p>
            <a:pPr algn="just">
              <a:lnSpc>
                <a:spcPct val="150000"/>
              </a:lnSpc>
              <a:buFont typeface="Arial" panose="020B0604020202020204" pitchFamily="34" charset="0"/>
              <a:buChar char="•"/>
            </a:pPr>
            <a:r>
              <a:rPr lang="en-US" sz="1800" dirty="0"/>
              <a:t> Another key objective is to streamline the assessment process, making it efficient and user-friendly for both evaluators and candidates, while also generating comprehensive reports that offer actionable insights. </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058852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A4B41F-4A49-06D9-0FB8-C334373E838A}"/>
              </a:ext>
            </a:extLst>
          </p:cNvPr>
          <p:cNvSpPr>
            <a:spLocks noGrp="1"/>
          </p:cNvSpPr>
          <p:nvPr>
            <p:ph type="title" idx="4294967295"/>
          </p:nvPr>
        </p:nvSpPr>
        <p:spPr>
          <a:xfrm>
            <a:off x="0" y="-460375"/>
            <a:ext cx="10058400" cy="1449388"/>
          </a:xfrm>
        </p:spPr>
        <p:txBody>
          <a:bodyPr/>
          <a:lstStyle/>
          <a:p>
            <a:r>
              <a:rPr lang="en-US" dirty="0"/>
              <a:t>Existing System</a:t>
            </a:r>
            <a:endParaRPr lang="en-IN" dirty="0"/>
          </a:p>
        </p:txBody>
      </p:sp>
      <p:sp>
        <p:nvSpPr>
          <p:cNvPr id="3" name="Content Placeholder 2">
            <a:extLst>
              <a:ext uri="{FF2B5EF4-FFF2-40B4-BE49-F238E27FC236}">
                <a16:creationId xmlns:a16="http://schemas.microsoft.com/office/drawing/2014/main" id="{46FB43AD-85E8-1BFB-B855-BDCC3EEC3E48}"/>
              </a:ext>
            </a:extLst>
          </p:cNvPr>
          <p:cNvSpPr>
            <a:spLocks noGrp="1"/>
          </p:cNvSpPr>
          <p:nvPr>
            <p:ph idx="4294967295"/>
          </p:nvPr>
        </p:nvSpPr>
        <p:spPr>
          <a:xfrm>
            <a:off x="1052513" y="492125"/>
            <a:ext cx="11139487" cy="5873750"/>
          </a:xfrm>
        </p:spPr>
        <p:txBody>
          <a:bodyPr>
            <a:noAutofit/>
          </a:bodyPr>
          <a:lstStyle/>
          <a:p>
            <a:pPr algn="just">
              <a:lnSpc>
                <a:spcPct val="150000"/>
              </a:lnSpc>
              <a:buFont typeface="Arial" panose="020B0604020202020204" pitchFamily="34" charset="0"/>
              <a:buChar char="•"/>
            </a:pPr>
            <a:r>
              <a:rPr lang="en-US" sz="1800" dirty="0"/>
              <a:t>One of the challenges of current </a:t>
            </a:r>
            <a:r>
              <a:rPr lang="en-US" sz="1800" dirty="0" err="1"/>
              <a:t>organisations</a:t>
            </a:r>
            <a:r>
              <a:rPr lang="en-US" sz="1800" dirty="0"/>
              <a:t> is the demand for qualified and talented employees as it puts the </a:t>
            </a:r>
            <a:r>
              <a:rPr lang="en-US" sz="1800" dirty="0" err="1"/>
              <a:t>labour</a:t>
            </a:r>
            <a:r>
              <a:rPr lang="en-US" sz="1800" dirty="0"/>
              <a:t> market environment and increasing competition in the bottleneck to be more flexible to rapid environmental changes, because new products are quickly copied and profit market is threatened (Hughes and Weisbrod, 2016; Nazari-</a:t>
            </a:r>
            <a:r>
              <a:rPr lang="en-US" sz="1800" dirty="0" err="1"/>
              <a:t>Shirkouhi</a:t>
            </a:r>
            <a:r>
              <a:rPr lang="en-US" sz="1800" dirty="0"/>
              <a:t> et al., 2013, 2015, 2017). Therefore, highly skilled and high-quality human resource is the only thing that is almost impossible to copy and repeat. </a:t>
            </a:r>
          </a:p>
          <a:p>
            <a:pPr algn="just">
              <a:lnSpc>
                <a:spcPct val="150000"/>
              </a:lnSpc>
              <a:buFont typeface="Arial" panose="020B0604020202020204" pitchFamily="34" charset="0"/>
              <a:buChar char="•"/>
            </a:pPr>
            <a:r>
              <a:rPr lang="en-US" sz="1800" dirty="0"/>
              <a:t>Thus, </a:t>
            </a:r>
            <a:r>
              <a:rPr lang="en-US" sz="1800" dirty="0" err="1"/>
              <a:t>organisations</a:t>
            </a:r>
            <a:r>
              <a:rPr lang="en-US" sz="1800" dirty="0"/>
              <a:t> focus on treasury of talents to provide a source of competitive advantage over other competitors. With the loss or retirement of managers and professionals and consequently a severe shortage of talents, </a:t>
            </a:r>
            <a:r>
              <a:rPr lang="en-US" sz="1800" dirty="0" err="1"/>
              <a:t>organisations</a:t>
            </a:r>
            <a:r>
              <a:rPr lang="en-US" sz="1800" dirty="0"/>
              <a:t> will face many problems (Talukdar, 2017). Over the past decade, talent retention problem has increased in all </a:t>
            </a:r>
            <a:r>
              <a:rPr lang="en-US" sz="1800" dirty="0" err="1"/>
              <a:t>organisations</a:t>
            </a:r>
            <a:r>
              <a:rPr lang="en-US" sz="1800" dirty="0"/>
              <a:t>. At present, talent management and prevention of talent migration is one of the most problematic issues for </a:t>
            </a:r>
            <a:r>
              <a:rPr lang="en-US" sz="1800" dirty="0" err="1"/>
              <a:t>organisations</a:t>
            </a:r>
            <a:r>
              <a:rPr lang="en-US" sz="1800" dirty="0"/>
              <a:t> (Narwal and Yadav, 2017).</a:t>
            </a:r>
          </a:p>
          <a:p>
            <a:pPr algn="just">
              <a:lnSpc>
                <a:spcPct val="150000"/>
              </a:lnSpc>
              <a:buFont typeface="Arial" panose="020B0604020202020204" pitchFamily="34" charset="0"/>
              <a:buChar char="•"/>
            </a:pPr>
            <a:r>
              <a:rPr lang="en-US" sz="1800" dirty="0"/>
              <a:t> In fact, the ability to recruit, hire, retain, train, develop and </a:t>
            </a:r>
            <a:r>
              <a:rPr lang="en-US" sz="1800" dirty="0" err="1"/>
              <a:t>utilise</a:t>
            </a:r>
            <a:r>
              <a:rPr lang="en-US" sz="1800" dirty="0"/>
              <a:t> capabilities of people at all levels of the </a:t>
            </a:r>
            <a:r>
              <a:rPr lang="en-US" sz="1800" dirty="0" err="1"/>
              <a:t>organisation</a:t>
            </a:r>
            <a:r>
              <a:rPr lang="en-US" sz="1800" dirty="0"/>
              <a:t> can be considered as one of the sustainable competitive advantages of an </a:t>
            </a:r>
            <a:r>
              <a:rPr lang="en-US" sz="1800" dirty="0" err="1"/>
              <a:t>organisation</a:t>
            </a:r>
            <a:r>
              <a:rPr lang="en-US" sz="1800" dirty="0"/>
              <a:t>. </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353819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BB1902-BDAA-9B03-1F29-A53360BE5E2A}"/>
              </a:ext>
            </a:extLst>
          </p:cNvPr>
          <p:cNvSpPr>
            <a:spLocks noGrp="1"/>
          </p:cNvSpPr>
          <p:nvPr>
            <p:ph type="title" idx="4294967295"/>
          </p:nvPr>
        </p:nvSpPr>
        <p:spPr>
          <a:xfrm>
            <a:off x="0" y="-460375"/>
            <a:ext cx="10058400" cy="1449388"/>
          </a:xfrm>
        </p:spPr>
        <p:txBody>
          <a:bodyPr/>
          <a:lstStyle/>
          <a:p>
            <a:r>
              <a:rPr lang="en-US" dirty="0"/>
              <a:t>Disadvantage</a:t>
            </a:r>
            <a:endParaRPr lang="en-IN" dirty="0"/>
          </a:p>
        </p:txBody>
      </p:sp>
      <p:sp>
        <p:nvSpPr>
          <p:cNvPr id="3" name="Content Placeholder 2">
            <a:extLst>
              <a:ext uri="{FF2B5EF4-FFF2-40B4-BE49-F238E27FC236}">
                <a16:creationId xmlns:a16="http://schemas.microsoft.com/office/drawing/2014/main" id="{59A00DC6-2B53-AD33-9CF9-2A2C8E0D7DCF}"/>
              </a:ext>
            </a:extLst>
          </p:cNvPr>
          <p:cNvSpPr>
            <a:spLocks noGrp="1"/>
          </p:cNvSpPr>
          <p:nvPr>
            <p:ph idx="4294967295"/>
          </p:nvPr>
        </p:nvSpPr>
        <p:spPr>
          <a:xfrm>
            <a:off x="1427018" y="1176049"/>
            <a:ext cx="10764982" cy="6431973"/>
          </a:xfrm>
        </p:spPr>
        <p:txBody>
          <a:bodyPr>
            <a:normAutofit fontScale="92500"/>
          </a:bodyPr>
          <a:lstStyle/>
          <a:p>
            <a:pPr algn="just">
              <a:lnSpc>
                <a:spcPct val="150000"/>
              </a:lnSpc>
            </a:pPr>
            <a:r>
              <a:rPr lang="en-US" sz="1900" b="1" dirty="0"/>
              <a:t>Subjectivity in Scoring</a:t>
            </a:r>
            <a:r>
              <a:rPr lang="en-US" sz="1900" dirty="0"/>
              <a:t>: Competency assessments often rely on subjective judgments from evaluators. Different assessors might have varying interpretations of competencies, leading to inconsistent scores and potentially biased evaluations.</a:t>
            </a:r>
          </a:p>
          <a:p>
            <a:pPr algn="just">
              <a:lnSpc>
                <a:spcPct val="150000"/>
              </a:lnSpc>
            </a:pPr>
            <a:r>
              <a:rPr lang="en-US" sz="1900" b="1" dirty="0"/>
              <a:t>Over-Simplification</a:t>
            </a:r>
            <a:r>
              <a:rPr lang="en-US" sz="1900" dirty="0"/>
              <a:t>: Reducing complex skills and behaviors to numerical scores can oversimplify the richness of human competencies. Important nuances may be lost in the process, leading to incomplete assessments.</a:t>
            </a:r>
          </a:p>
          <a:p>
            <a:pPr algn="just">
              <a:lnSpc>
                <a:spcPct val="150000"/>
              </a:lnSpc>
            </a:pPr>
            <a:r>
              <a:rPr lang="en-US" sz="1900" b="1" dirty="0"/>
              <a:t>Limited Contextual Understanding</a:t>
            </a:r>
            <a:r>
              <a:rPr lang="en-US" sz="1900" dirty="0"/>
              <a:t>: Competencies are often context-dependent. A candidate may excel in one environment but struggle in another. The calculator may not adequately capture these contextual factors, leading to misinterpretations.</a:t>
            </a:r>
          </a:p>
          <a:p>
            <a:pPr algn="just">
              <a:lnSpc>
                <a:spcPct val="150000"/>
              </a:lnSpc>
            </a:pPr>
            <a:r>
              <a:rPr lang="en-US" sz="1900" b="1" dirty="0"/>
              <a:t>Potential for Misuse</a:t>
            </a:r>
            <a:r>
              <a:rPr lang="en-US" sz="1900" dirty="0"/>
              <a:t>: If used inappropriately, the calculator could lead to decisions based solely on scores without considering other important factors, such as cultural fit, motivation, and potential for growth.</a:t>
            </a:r>
          </a:p>
          <a:p>
            <a:pPr algn="just">
              <a:lnSpc>
                <a:spcPct val="150000"/>
              </a:lnSpc>
            </a:pPr>
            <a:r>
              <a:rPr lang="en-US" sz="1900" b="1" dirty="0"/>
              <a:t>Focus on Deficits Rather than Strengths</a:t>
            </a:r>
            <a:r>
              <a:rPr lang="en-US" sz="1900" dirty="0"/>
              <a:t>: The diagnostic approach may highlight weaknesses more than strengths. This could negatively impact candidate morale and lead to a lack of focus on development opportunities.</a:t>
            </a:r>
          </a:p>
          <a:p>
            <a:endParaRPr lang="en-US" sz="800" dirty="0"/>
          </a:p>
          <a:p>
            <a:endParaRPr lang="en-US" sz="1000" dirty="0"/>
          </a:p>
          <a:p>
            <a:endParaRPr lang="en-US" sz="1100" dirty="0"/>
          </a:p>
          <a:p>
            <a:endParaRPr lang="en-US" sz="1400" dirty="0"/>
          </a:p>
          <a:p>
            <a:pPr>
              <a:lnSpc>
                <a:spcPct val="150000"/>
              </a:lnSpc>
              <a:buFont typeface="Arial" panose="020B0604020202020204" pitchFamily="34" charset="0"/>
              <a:buChar char="•"/>
            </a:pP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13265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1AAEF1-5D31-6B5A-B739-52377D5A46BB}"/>
              </a:ext>
            </a:extLst>
          </p:cNvPr>
          <p:cNvSpPr>
            <a:spLocks noGrp="1"/>
          </p:cNvSpPr>
          <p:nvPr>
            <p:ph type="title" idx="4294967295"/>
          </p:nvPr>
        </p:nvSpPr>
        <p:spPr>
          <a:xfrm>
            <a:off x="678873" y="-461386"/>
            <a:ext cx="10058400" cy="1449388"/>
          </a:xfrm>
        </p:spPr>
        <p:txBody>
          <a:bodyPr/>
          <a:lstStyle/>
          <a:p>
            <a:r>
              <a:rPr lang="en-US" b="1" dirty="0"/>
              <a:t>PROPOSED SYSTEM :</a:t>
            </a:r>
            <a:endParaRPr lang="en-IN" dirty="0"/>
          </a:p>
        </p:txBody>
      </p:sp>
      <p:sp>
        <p:nvSpPr>
          <p:cNvPr id="3" name="Content Placeholder 2">
            <a:extLst>
              <a:ext uri="{FF2B5EF4-FFF2-40B4-BE49-F238E27FC236}">
                <a16:creationId xmlns:a16="http://schemas.microsoft.com/office/drawing/2014/main" id="{8CB787A7-0C8D-683D-E7A2-5E8836CFAB2A}"/>
              </a:ext>
            </a:extLst>
          </p:cNvPr>
          <p:cNvSpPr>
            <a:spLocks noGrp="1"/>
          </p:cNvSpPr>
          <p:nvPr>
            <p:ph idx="4294967295"/>
          </p:nvPr>
        </p:nvSpPr>
        <p:spPr>
          <a:xfrm>
            <a:off x="1454727" y="964334"/>
            <a:ext cx="10494818" cy="4929332"/>
          </a:xfrm>
        </p:spPr>
        <p:txBody>
          <a:bodyPr>
            <a:noAutofit/>
          </a:bodyPr>
          <a:lstStyle/>
          <a:p>
            <a:pPr algn="just">
              <a:lnSpc>
                <a:spcPct val="150000"/>
              </a:lnSpc>
              <a:buFont typeface="Arial" panose="020B0604020202020204" pitchFamily="34" charset="0"/>
              <a:buChar char="•"/>
            </a:pPr>
            <a:r>
              <a:rPr lang="en-US" sz="1800" dirty="0"/>
              <a:t>This proposed system integrates multiple modules, including a comprehensive competency framework, robust assessment criteria, and an intuitive candidate profile interface, enabling evaluators to effectively gauge the skills and competencies of potential hires. </a:t>
            </a:r>
          </a:p>
          <a:p>
            <a:pPr algn="just">
              <a:lnSpc>
                <a:spcPct val="150000"/>
              </a:lnSpc>
              <a:buFont typeface="Arial" panose="020B0604020202020204" pitchFamily="34" charset="0"/>
              <a:buChar char="•"/>
            </a:pPr>
            <a:r>
              <a:rPr lang="en-US" sz="1800" dirty="0"/>
              <a:t>The scoring and evaluation module automates the calculation of competency scores, providing clear visual analytics to illustrate candidate strengths and weaknesses.</a:t>
            </a:r>
          </a:p>
          <a:p>
            <a:pPr algn="just">
              <a:lnSpc>
                <a:spcPct val="150000"/>
              </a:lnSpc>
              <a:buFont typeface="Arial" panose="020B0604020202020204" pitchFamily="34" charset="0"/>
              <a:buChar char="•"/>
            </a:pPr>
            <a:r>
              <a:rPr lang="en-US" sz="1800" dirty="0"/>
              <a:t> Furthermore, the system generates detailed reports that offer actionable insights and tailored development plans for candidates, fostering a culture of continuous improvement. </a:t>
            </a:r>
          </a:p>
          <a:p>
            <a:pPr algn="just">
              <a:lnSpc>
                <a:spcPct val="150000"/>
              </a:lnSpc>
              <a:buFont typeface="Arial" panose="020B0604020202020204" pitchFamily="34" charset="0"/>
              <a:buChar char="•"/>
            </a:pPr>
            <a:r>
              <a:rPr lang="en-US" sz="1800" dirty="0"/>
              <a:t>With user-friendly interfaces and seamless integration capabilities with existing HR systems, the calculator ensures that organizations can make data-driven hiring decisions while aligning candidate competencies with strategic business objectives.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506124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4A2289-E354-FF60-A728-C5141EDFC700}"/>
              </a:ext>
            </a:extLst>
          </p:cNvPr>
          <p:cNvSpPr>
            <a:spLocks noGrp="1"/>
          </p:cNvSpPr>
          <p:nvPr>
            <p:ph type="title" idx="4294967295"/>
          </p:nvPr>
        </p:nvSpPr>
        <p:spPr>
          <a:xfrm>
            <a:off x="384463" y="-439594"/>
            <a:ext cx="10058400" cy="1449388"/>
          </a:xfrm>
        </p:spPr>
        <p:txBody>
          <a:bodyPr>
            <a:normAutofit/>
          </a:bodyPr>
          <a:lstStyle/>
          <a:p>
            <a:r>
              <a:rPr lang="en-US" dirty="0"/>
              <a:t>Advantage</a:t>
            </a:r>
            <a:endParaRPr lang="en-IN" dirty="0"/>
          </a:p>
        </p:txBody>
      </p:sp>
      <p:sp>
        <p:nvSpPr>
          <p:cNvPr id="3" name="Content Placeholder 2">
            <a:extLst>
              <a:ext uri="{FF2B5EF4-FFF2-40B4-BE49-F238E27FC236}">
                <a16:creationId xmlns:a16="http://schemas.microsoft.com/office/drawing/2014/main" id="{23D26C47-0968-8D73-88A8-951D61FB667A}"/>
              </a:ext>
            </a:extLst>
          </p:cNvPr>
          <p:cNvSpPr>
            <a:spLocks noGrp="1"/>
          </p:cNvSpPr>
          <p:nvPr>
            <p:ph idx="4294967295"/>
          </p:nvPr>
        </p:nvSpPr>
        <p:spPr>
          <a:xfrm>
            <a:off x="1402340" y="1246909"/>
            <a:ext cx="10789660" cy="5829445"/>
          </a:xfrm>
        </p:spPr>
        <p:txBody>
          <a:bodyPr>
            <a:normAutofit/>
          </a:bodyPr>
          <a:lstStyle/>
          <a:p>
            <a:pPr algn="just">
              <a:lnSpc>
                <a:spcPct val="150000"/>
              </a:lnSpc>
            </a:pPr>
            <a:r>
              <a:rPr lang="en-US" sz="1800" b="1" dirty="0"/>
              <a:t>Standardized Assessment</a:t>
            </a:r>
            <a:r>
              <a:rPr lang="en-US" sz="1800" dirty="0"/>
              <a:t>: The calculator provides a standardized method for evaluating competencies, ensuring that all candidates are assessed against the same criteria, which promotes fairness and consistency in the hiring process.</a:t>
            </a:r>
          </a:p>
          <a:p>
            <a:pPr algn="just">
              <a:lnSpc>
                <a:spcPct val="150000"/>
              </a:lnSpc>
            </a:pPr>
            <a:r>
              <a:rPr lang="en-US" sz="1800" b="1" dirty="0"/>
              <a:t>Objective Data</a:t>
            </a:r>
            <a:r>
              <a:rPr lang="en-US" sz="1800" dirty="0"/>
              <a:t>: By quantifying competencies with scores, the tool offers objective data that can help reduce biases that often come with subjective evaluations. This can lead to more informed decision-making.</a:t>
            </a:r>
          </a:p>
          <a:p>
            <a:pPr algn="just">
              <a:lnSpc>
                <a:spcPct val="150000"/>
              </a:lnSpc>
            </a:pPr>
            <a:r>
              <a:rPr lang="en-US" sz="1800" b="1" dirty="0"/>
              <a:t>Clear Competency Framework</a:t>
            </a:r>
            <a:r>
              <a:rPr lang="en-US" sz="1800" dirty="0"/>
              <a:t>: It helps organizations define and articulate the competencies that are critical for success in specific roles. This clarity can guide both hiring and employee development processes.</a:t>
            </a:r>
          </a:p>
          <a:p>
            <a:pPr algn="just">
              <a:lnSpc>
                <a:spcPct val="150000"/>
              </a:lnSpc>
            </a:pPr>
            <a:r>
              <a:rPr lang="en-US" sz="1800" b="1" dirty="0"/>
              <a:t>Identifying Strengths and Weaknesses</a:t>
            </a:r>
            <a:r>
              <a:rPr lang="en-US" sz="1800" dirty="0"/>
              <a:t>: The assessment allows organizations to identify candidates’ strengths and areas for improvement, enabling targeted development plans and tailored training programs.</a:t>
            </a:r>
          </a:p>
          <a:p>
            <a:pPr algn="just">
              <a:lnSpc>
                <a:spcPct val="150000"/>
              </a:lnSpc>
            </a:pPr>
            <a:r>
              <a:rPr lang="en-US" sz="1800" b="1" dirty="0"/>
              <a:t>Enhanced Recruitment Process</a:t>
            </a:r>
            <a:r>
              <a:rPr lang="en-US" sz="1800" dirty="0"/>
              <a:t>: Using a competency-based approach can streamline the recruitment process by allowing employers to focus on candidates who possess the necessary skills and behaviors, improving the overall quality of hires.</a:t>
            </a:r>
          </a:p>
          <a:p>
            <a:endParaRPr lang="en-US" sz="1100" dirty="0"/>
          </a:p>
          <a:p>
            <a:endParaRPr lang="en-US" sz="1400" dirty="0"/>
          </a:p>
          <a:p>
            <a:pPr algn="just">
              <a:lnSpc>
                <a:spcPct val="150000"/>
              </a:lnSpc>
              <a:buFont typeface="Arial" panose="020B0604020202020204" pitchFamily="34" charset="0"/>
              <a:buChar char="•"/>
            </a:pP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044304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7340B6-3714-D840-78C5-F0705D262952}"/>
              </a:ext>
            </a:extLst>
          </p:cNvPr>
          <p:cNvSpPr>
            <a:spLocks noGrp="1"/>
          </p:cNvSpPr>
          <p:nvPr>
            <p:ph type="title" idx="4294967295"/>
          </p:nvPr>
        </p:nvSpPr>
        <p:spPr>
          <a:xfrm>
            <a:off x="571500" y="-461241"/>
            <a:ext cx="10058400" cy="1449388"/>
          </a:xfrm>
        </p:spPr>
        <p:txBody>
          <a:bodyPr/>
          <a:lstStyle/>
          <a:p>
            <a:r>
              <a:rPr lang="en-US" dirty="0"/>
              <a:t>Introduction</a:t>
            </a:r>
            <a:endParaRPr lang="en-IN" dirty="0"/>
          </a:p>
        </p:txBody>
      </p:sp>
      <p:sp>
        <p:nvSpPr>
          <p:cNvPr id="3" name="Content Placeholder 2">
            <a:extLst>
              <a:ext uri="{FF2B5EF4-FFF2-40B4-BE49-F238E27FC236}">
                <a16:creationId xmlns:a16="http://schemas.microsoft.com/office/drawing/2014/main" id="{EA8B1101-19E3-C0FC-9A04-1A113CFF17FF}"/>
              </a:ext>
            </a:extLst>
          </p:cNvPr>
          <p:cNvSpPr>
            <a:spLocks noGrp="1"/>
          </p:cNvSpPr>
          <p:nvPr>
            <p:ph idx="4294967295"/>
          </p:nvPr>
        </p:nvSpPr>
        <p:spPr>
          <a:xfrm>
            <a:off x="1350817" y="570202"/>
            <a:ext cx="10661073" cy="5717596"/>
          </a:xfrm>
        </p:spPr>
        <p:txBody>
          <a:bodyPr>
            <a:normAutofit/>
          </a:bodyPr>
          <a:lstStyle/>
          <a:p>
            <a:pPr algn="just">
              <a:lnSpc>
                <a:spcPct val="150000"/>
              </a:lnSpc>
              <a:buFont typeface="Arial" panose="020B0604020202020204" pitchFamily="34" charset="0"/>
              <a:buChar char="•"/>
            </a:pPr>
            <a:r>
              <a:rPr lang="en-US" sz="1800" dirty="0"/>
              <a:t>Currently, </a:t>
            </a:r>
            <a:r>
              <a:rPr lang="en-US" sz="1800" dirty="0" err="1"/>
              <a:t>organisations</a:t>
            </a:r>
            <a:r>
              <a:rPr lang="en-US" sz="1800" dirty="0"/>
              <a:t> must be able to identify competent personnel, provide them with the training and experience they need, and recruit and consequently retain the human resources required (Rutledge et al., 2016). </a:t>
            </a:r>
          </a:p>
          <a:p>
            <a:pPr algn="just">
              <a:lnSpc>
                <a:spcPct val="150000"/>
              </a:lnSpc>
              <a:buFont typeface="Arial" panose="020B0604020202020204" pitchFamily="34" charset="0"/>
              <a:buChar char="•"/>
            </a:pPr>
            <a:r>
              <a:rPr lang="en-US" sz="1800" dirty="0"/>
              <a:t>Recruiting competent human resources has recently become one of the biggest challenges for </a:t>
            </a:r>
            <a:r>
              <a:rPr lang="en-US" sz="1800" dirty="0" err="1"/>
              <a:t>organisations</a:t>
            </a:r>
            <a:r>
              <a:rPr lang="en-US" sz="1800" dirty="0"/>
              <a:t>; </a:t>
            </a:r>
            <a:r>
              <a:rPr lang="en-US" sz="1800" dirty="0" err="1"/>
              <a:t>organisations</a:t>
            </a:r>
            <a:r>
              <a:rPr lang="en-US" sz="1800" dirty="0"/>
              <a:t>, both private and public, regard the development and retention of their talented employees as vital. </a:t>
            </a:r>
          </a:p>
          <a:p>
            <a:pPr algn="just">
              <a:lnSpc>
                <a:spcPct val="150000"/>
              </a:lnSpc>
              <a:buFont typeface="Arial" panose="020B0604020202020204" pitchFamily="34" charset="0"/>
              <a:buChar char="•"/>
            </a:pPr>
            <a:r>
              <a:rPr lang="en-US" sz="1800" dirty="0"/>
              <a:t>Human resources (HR) are considered as the capital of </a:t>
            </a:r>
            <a:r>
              <a:rPr lang="en-US" sz="1800" dirty="0" err="1"/>
              <a:t>organisations</a:t>
            </a:r>
            <a:r>
              <a:rPr lang="en-US" sz="1800" dirty="0"/>
              <a:t>; it is evident that humans are the main factor in survival of </a:t>
            </a:r>
            <a:r>
              <a:rPr lang="en-US" sz="1800" dirty="0" err="1"/>
              <a:t>organisations</a:t>
            </a:r>
            <a:r>
              <a:rPr lang="en-US" sz="1800" dirty="0"/>
              <a:t> in competition. With complexity of environment and diversity of cultures and occupations in </a:t>
            </a:r>
            <a:r>
              <a:rPr lang="en-US" sz="1800" dirty="0" err="1"/>
              <a:t>organisations</a:t>
            </a:r>
            <a:r>
              <a:rPr lang="en-US" sz="1800" dirty="0"/>
              <a:t>, the role of human resources has also gradually changed. </a:t>
            </a:r>
          </a:p>
          <a:p>
            <a:pPr algn="just">
              <a:lnSpc>
                <a:spcPct val="150000"/>
              </a:lnSpc>
              <a:buFont typeface="Arial" panose="020B0604020202020204" pitchFamily="34" charset="0"/>
              <a:buChar char="•"/>
            </a:pPr>
            <a:r>
              <a:rPr lang="en-US" sz="1800" dirty="0"/>
              <a:t>Current </a:t>
            </a:r>
            <a:r>
              <a:rPr lang="en-US" sz="1800" dirty="0" err="1"/>
              <a:t>organisations</a:t>
            </a:r>
            <a:r>
              <a:rPr lang="en-US" sz="1800" dirty="0"/>
              <a:t> need creative, flexible and responsive forces, who can bring great wealth to the </a:t>
            </a:r>
            <a:r>
              <a:rPr lang="en-US" sz="1800" dirty="0" err="1"/>
              <a:t>organisation</a:t>
            </a:r>
            <a:r>
              <a:rPr lang="en-US" sz="1800" dirty="0"/>
              <a:t> by giving a plan and idea. On the other hand, it is more difficult than before to identify, attract and retain these talents in the organization.</a:t>
            </a:r>
            <a:endParaRPr lang="en-IN" sz="1800" dirty="0"/>
          </a:p>
        </p:txBody>
      </p:sp>
    </p:spTree>
    <p:extLst>
      <p:ext uri="{BB962C8B-B14F-4D97-AF65-F5344CB8AC3E}">
        <p14:creationId xmlns:p14="http://schemas.microsoft.com/office/powerpoint/2010/main" val="3342761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98DC49E-EFF3-066E-B2D6-F2798C537B1A}"/>
              </a:ext>
            </a:extLst>
          </p:cNvPr>
          <p:cNvSpPr>
            <a:spLocks noGrp="1"/>
          </p:cNvSpPr>
          <p:nvPr>
            <p:ph idx="4294967295"/>
          </p:nvPr>
        </p:nvSpPr>
        <p:spPr>
          <a:xfrm>
            <a:off x="1381991" y="402070"/>
            <a:ext cx="10525125" cy="5635625"/>
          </a:xfrm>
        </p:spPr>
        <p:txBody>
          <a:bodyPr>
            <a:normAutofit/>
          </a:bodyPr>
          <a:lstStyle/>
          <a:p>
            <a:pPr algn="just">
              <a:lnSpc>
                <a:spcPct val="150000"/>
              </a:lnSpc>
              <a:buFont typeface="Arial" panose="020B0604020202020204" pitchFamily="34" charset="0"/>
              <a:buChar char="•"/>
            </a:pPr>
            <a:r>
              <a:rPr lang="en-US" sz="1800" dirty="0"/>
              <a:t>Human resource management (HRM) is defined as identification, selection, recruitment, training and development of human resources in order to achieve </a:t>
            </a:r>
            <a:r>
              <a:rPr lang="en-US" sz="1800" dirty="0" err="1"/>
              <a:t>organisational</a:t>
            </a:r>
            <a:r>
              <a:rPr lang="en-US" sz="1800" dirty="0"/>
              <a:t> goals (</a:t>
            </a:r>
            <a:r>
              <a:rPr lang="en-US" sz="1800" dirty="0" err="1"/>
              <a:t>Gholipour</a:t>
            </a:r>
            <a:r>
              <a:rPr lang="en-US" sz="1800" dirty="0"/>
              <a:t>, 2013).</a:t>
            </a:r>
          </a:p>
          <a:p>
            <a:pPr algn="just">
              <a:lnSpc>
                <a:spcPct val="150000"/>
              </a:lnSpc>
              <a:buFont typeface="Arial" panose="020B0604020202020204" pitchFamily="34" charset="0"/>
              <a:buChar char="•"/>
            </a:pPr>
            <a:r>
              <a:rPr lang="en-US" sz="1800" dirty="0"/>
              <a:t> Currently, </a:t>
            </a:r>
            <a:r>
              <a:rPr lang="en-US" sz="1800" dirty="0" err="1"/>
              <a:t>organisations</a:t>
            </a:r>
            <a:r>
              <a:rPr lang="en-US" sz="1800" dirty="0"/>
              <a:t> consider their employees as an important strategic resource to achieve their goals; thus, investment in activities which empower employees, improve their skills and motivate them will increase ability of the </a:t>
            </a:r>
            <a:r>
              <a:rPr lang="en-US" sz="1800" dirty="0" err="1"/>
              <a:t>organisation</a:t>
            </a:r>
            <a:r>
              <a:rPr lang="en-US" sz="1800" dirty="0"/>
              <a:t> to deal with these challenges (Noe, 2002; </a:t>
            </a:r>
            <a:r>
              <a:rPr lang="en-US" sz="1800" dirty="0" err="1"/>
              <a:t>Wudhikarn</a:t>
            </a:r>
            <a:r>
              <a:rPr lang="en-US" sz="1800" dirty="0"/>
              <a:t>, 2015).</a:t>
            </a:r>
          </a:p>
          <a:p>
            <a:pPr algn="just">
              <a:lnSpc>
                <a:spcPct val="150000"/>
              </a:lnSpc>
              <a:buFont typeface="Arial" panose="020B0604020202020204" pitchFamily="34" charset="0"/>
              <a:buChar char="•"/>
            </a:pPr>
            <a:r>
              <a:rPr lang="en-US" sz="1800" dirty="0"/>
              <a:t> According to Martin (2006), it is essential to identify and develop managerial competencies under these circumstances, because various industries, particularly service industries such as banks, are strikingly faced with problems such as </a:t>
            </a:r>
            <a:r>
              <a:rPr lang="en-US" sz="1800" dirty="0" err="1"/>
              <a:t>labour</a:t>
            </a:r>
            <a:r>
              <a:rPr lang="en-US" sz="1800" dirty="0"/>
              <a:t> shortages, high quit rates, inadequate skills, and competency gap, particularly at managerial levels. </a:t>
            </a:r>
          </a:p>
          <a:p>
            <a:pPr algn="just">
              <a:lnSpc>
                <a:spcPct val="150000"/>
              </a:lnSpc>
              <a:buFont typeface="Arial" panose="020B0604020202020204" pitchFamily="34" charset="0"/>
              <a:buChar char="•"/>
            </a:pPr>
            <a:r>
              <a:rPr lang="en-US" sz="1800" dirty="0"/>
              <a:t>Moreover, strong relationships and overlaps between different HR sub-systems require reciprocal reinforcement of each of these subsystems for systematic and dynamic structure of HR system. One of the best approaches to achieving this is to apply a competency approach in HRM and planning. </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334685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2FF58E-A04A-EEE6-0BF4-764251107DA0}"/>
              </a:ext>
            </a:extLst>
          </p:cNvPr>
          <p:cNvSpPr>
            <a:spLocks noGrp="1"/>
          </p:cNvSpPr>
          <p:nvPr>
            <p:ph type="title" idx="4294967295"/>
          </p:nvPr>
        </p:nvSpPr>
        <p:spPr>
          <a:xfrm>
            <a:off x="0" y="-377825"/>
            <a:ext cx="10058400" cy="1449388"/>
          </a:xfrm>
        </p:spPr>
        <p:txBody>
          <a:bodyPr/>
          <a:lstStyle/>
          <a:p>
            <a:r>
              <a:rPr lang="en-IN" dirty="0"/>
              <a:t>MODULES</a:t>
            </a:r>
          </a:p>
        </p:txBody>
      </p:sp>
      <p:sp>
        <p:nvSpPr>
          <p:cNvPr id="3" name="Content Placeholder 2">
            <a:extLst>
              <a:ext uri="{FF2B5EF4-FFF2-40B4-BE49-F238E27FC236}">
                <a16:creationId xmlns:a16="http://schemas.microsoft.com/office/drawing/2014/main" id="{A04BFE57-A035-9503-2968-D41208C8F3BF}"/>
              </a:ext>
            </a:extLst>
          </p:cNvPr>
          <p:cNvSpPr>
            <a:spLocks noGrp="1"/>
          </p:cNvSpPr>
          <p:nvPr>
            <p:ph idx="4294967295"/>
          </p:nvPr>
        </p:nvSpPr>
        <p:spPr>
          <a:xfrm>
            <a:off x="2954482" y="2280083"/>
            <a:ext cx="10058400" cy="4022725"/>
          </a:xfrm>
        </p:spPr>
        <p:txBody>
          <a:bodyPr>
            <a:normAutofit/>
          </a:bodyPr>
          <a:lstStyle/>
          <a:p>
            <a:pPr algn="just">
              <a:lnSpc>
                <a:spcPct val="150000"/>
              </a:lnSpc>
              <a:buFont typeface="Arial" panose="020B0604020202020204" pitchFamily="34" charset="0"/>
              <a:buChar char="•"/>
            </a:pPr>
            <a:r>
              <a:rPr lang="en-US" sz="2800" b="1" dirty="0"/>
              <a:t>Competency Framework Module</a:t>
            </a:r>
          </a:p>
          <a:p>
            <a:pPr algn="just">
              <a:lnSpc>
                <a:spcPct val="150000"/>
              </a:lnSpc>
              <a:buFont typeface="Arial" panose="020B0604020202020204" pitchFamily="34" charset="0"/>
              <a:buChar char="•"/>
            </a:pPr>
            <a:r>
              <a:rPr lang="en-US" sz="2800" b="1" dirty="0"/>
              <a:t>Assessment Criteria Module</a:t>
            </a:r>
          </a:p>
          <a:p>
            <a:pPr algn="just">
              <a:lnSpc>
                <a:spcPct val="150000"/>
              </a:lnSpc>
              <a:buFont typeface="Arial" panose="020B0604020202020204" pitchFamily="34" charset="0"/>
              <a:buChar char="•"/>
            </a:pPr>
            <a:r>
              <a:rPr lang="en-US" sz="2800" b="1" dirty="0"/>
              <a:t>Candidate Profile Module</a:t>
            </a:r>
          </a:p>
          <a:p>
            <a:pPr algn="just">
              <a:lnSpc>
                <a:spcPct val="150000"/>
              </a:lnSpc>
              <a:buFont typeface="Arial" panose="020B0604020202020204" pitchFamily="34" charset="0"/>
              <a:buChar char="•"/>
            </a:pPr>
            <a:r>
              <a:rPr lang="en-US" sz="2800" b="1" dirty="0"/>
              <a:t>Scoring and Evaluation Module</a:t>
            </a:r>
          </a:p>
          <a:p>
            <a:pPr algn="just">
              <a:lnSpc>
                <a:spcPct val="150000"/>
              </a:lnSpc>
              <a:buFont typeface="Arial" panose="020B0604020202020204" pitchFamily="34" charset="0"/>
              <a:buChar char="•"/>
            </a:pPr>
            <a:endParaRPr lang="en-US" sz="2800" b="1" dirty="0"/>
          </a:p>
          <a:p>
            <a:pPr algn="just">
              <a:lnSpc>
                <a:spcPct val="150000"/>
              </a:lnSpc>
              <a:buFont typeface="Arial" panose="020B0604020202020204" pitchFamily="34" charset="0"/>
              <a:buChar char="•"/>
            </a:pPr>
            <a:endParaRPr lang="en-US" sz="2800" b="1" dirty="0"/>
          </a:p>
          <a:p>
            <a:pPr algn="just">
              <a:lnSpc>
                <a:spcPct val="150000"/>
              </a:lnSpc>
              <a:buFont typeface="Arial" panose="020B0604020202020204" pitchFamily="34" charset="0"/>
              <a:buChar char="•"/>
            </a:pPr>
            <a:endParaRPr lang="en-US" sz="2800" b="1" dirty="0"/>
          </a:p>
          <a:p>
            <a:pPr algn="just">
              <a:lnSpc>
                <a:spcPct val="150000"/>
              </a:lnSpc>
              <a:buFont typeface="Arial" panose="020B0604020202020204" pitchFamily="34" charset="0"/>
              <a:buChar char="•"/>
            </a:pPr>
            <a:endParaRPr lang="en-IN"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8873846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912F1-4655-D6F0-BCEB-FA6C4D3EB195}"/>
              </a:ext>
            </a:extLst>
          </p:cNvPr>
          <p:cNvSpPr>
            <a:spLocks noGrp="1"/>
          </p:cNvSpPr>
          <p:nvPr>
            <p:ph type="title" idx="4294967295"/>
          </p:nvPr>
        </p:nvSpPr>
        <p:spPr>
          <a:xfrm>
            <a:off x="810491" y="-50007"/>
            <a:ext cx="10058400" cy="1449388"/>
          </a:xfrm>
        </p:spPr>
        <p:txBody>
          <a:bodyPr/>
          <a:lstStyle/>
          <a:p>
            <a:r>
              <a:rPr lang="en-US" b="1" dirty="0"/>
              <a:t>Competency Framework Module</a:t>
            </a:r>
            <a:br>
              <a:rPr lang="en-US" b="1" dirty="0"/>
            </a:br>
            <a:endParaRPr lang="en-IN" dirty="0"/>
          </a:p>
        </p:txBody>
      </p:sp>
      <p:sp>
        <p:nvSpPr>
          <p:cNvPr id="3" name="Content Placeholder 2">
            <a:extLst>
              <a:ext uri="{FF2B5EF4-FFF2-40B4-BE49-F238E27FC236}">
                <a16:creationId xmlns:a16="http://schemas.microsoft.com/office/drawing/2014/main" id="{91BE7953-73D4-EAA4-EFCC-A3C5C6355F37}"/>
              </a:ext>
            </a:extLst>
          </p:cNvPr>
          <p:cNvSpPr>
            <a:spLocks noGrp="1"/>
          </p:cNvSpPr>
          <p:nvPr>
            <p:ph idx="4294967295"/>
          </p:nvPr>
        </p:nvSpPr>
        <p:spPr>
          <a:xfrm>
            <a:off x="2085831" y="117042"/>
            <a:ext cx="11228387" cy="5318125"/>
          </a:xfrm>
        </p:spPr>
        <p:txBody>
          <a:bodyPr>
            <a:normAutofit/>
          </a:bodyPr>
          <a:lstStyle/>
          <a:p>
            <a:pPr>
              <a:lnSpc>
                <a:spcPct val="150000"/>
              </a:lnSpc>
              <a:buFont typeface="Arial" panose="020B0604020202020204" pitchFamily="34" charset="0"/>
              <a:buChar char="•"/>
            </a:pPr>
            <a:r>
              <a:rPr lang="en-US" sz="1800" b="1" dirty="0"/>
              <a:t>Purpose</a:t>
            </a:r>
            <a:r>
              <a:rPr lang="en-US" sz="1800" dirty="0"/>
              <a:t>: Define the competencies relevant to the organization or specific roles.</a:t>
            </a:r>
          </a:p>
          <a:p>
            <a:pPr>
              <a:lnSpc>
                <a:spcPct val="150000"/>
              </a:lnSpc>
              <a:buFont typeface="Arial" panose="020B0604020202020204" pitchFamily="34" charset="0"/>
              <a:buChar char="•"/>
            </a:pPr>
            <a:r>
              <a:rPr lang="en-US" sz="1800" b="1" dirty="0"/>
              <a:t>Components</a:t>
            </a:r>
            <a:r>
              <a:rPr lang="en-US" sz="1800" dirty="0"/>
              <a:t>:</a:t>
            </a:r>
          </a:p>
          <a:p>
            <a:pPr marL="742950" lvl="1" indent="-285750">
              <a:lnSpc>
                <a:spcPct val="150000"/>
              </a:lnSpc>
              <a:buFont typeface="Arial" panose="020B0604020202020204" pitchFamily="34" charset="0"/>
              <a:buChar char="•"/>
            </a:pPr>
            <a:r>
              <a:rPr lang="en-US" sz="1800" dirty="0"/>
              <a:t>List of competencies (e.g., communication, leadership, teamwork).</a:t>
            </a:r>
          </a:p>
          <a:p>
            <a:pPr marL="742950" lvl="1" indent="-285750">
              <a:lnSpc>
                <a:spcPct val="150000"/>
              </a:lnSpc>
              <a:buFont typeface="Arial" panose="020B0604020202020204" pitchFamily="34" charset="0"/>
              <a:buChar char="•"/>
            </a:pPr>
            <a:r>
              <a:rPr lang="en-US" sz="1800" dirty="0"/>
              <a:t>Definitions and descriptions of each competency.</a:t>
            </a:r>
          </a:p>
          <a:p>
            <a:pPr marL="742950" lvl="1" indent="-285750">
              <a:lnSpc>
                <a:spcPct val="150000"/>
              </a:lnSpc>
              <a:buFont typeface="Arial" panose="020B0604020202020204" pitchFamily="34" charset="0"/>
              <a:buChar char="•"/>
            </a:pPr>
            <a:r>
              <a:rPr lang="en-US" sz="1800" dirty="0"/>
              <a:t>Competency levels (e.g., novice, intermediate, advanced).</a:t>
            </a:r>
          </a:p>
          <a:p>
            <a:endParaRPr lang="en-IN" dirty="0"/>
          </a:p>
        </p:txBody>
      </p:sp>
    </p:spTree>
    <p:extLst>
      <p:ext uri="{BB962C8B-B14F-4D97-AF65-F5344CB8AC3E}">
        <p14:creationId xmlns:p14="http://schemas.microsoft.com/office/powerpoint/2010/main" val="20159732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283CC5-657A-3D09-DB1B-577B1829AF57}"/>
              </a:ext>
            </a:extLst>
          </p:cNvPr>
          <p:cNvSpPr>
            <a:spLocks noGrp="1"/>
          </p:cNvSpPr>
          <p:nvPr>
            <p:ph type="title" idx="4294967295"/>
          </p:nvPr>
        </p:nvSpPr>
        <p:spPr>
          <a:xfrm>
            <a:off x="685800" y="203777"/>
            <a:ext cx="10058400" cy="1449388"/>
          </a:xfrm>
        </p:spPr>
        <p:txBody>
          <a:bodyPr>
            <a:normAutofit fontScale="90000"/>
          </a:bodyPr>
          <a:lstStyle/>
          <a:p>
            <a:r>
              <a:rPr lang="en-US" sz="4400" b="1" dirty="0"/>
              <a:t>Assessment Criteria Module</a:t>
            </a:r>
            <a:br>
              <a:rPr lang="en-US" sz="3200" b="1" dirty="0"/>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FE1FE50C-2AC5-9763-5AA4-C8ADE9B67032}"/>
              </a:ext>
            </a:extLst>
          </p:cNvPr>
          <p:cNvSpPr>
            <a:spLocks noGrp="1"/>
          </p:cNvSpPr>
          <p:nvPr>
            <p:ph idx="4294967295"/>
          </p:nvPr>
        </p:nvSpPr>
        <p:spPr>
          <a:xfrm>
            <a:off x="2236788" y="0"/>
            <a:ext cx="11441112" cy="5467350"/>
          </a:xfrm>
        </p:spPr>
        <p:txBody>
          <a:bodyPr>
            <a:normAutofit/>
          </a:bodyPr>
          <a:lstStyle/>
          <a:p>
            <a:pPr algn="just">
              <a:lnSpc>
                <a:spcPct val="150000"/>
              </a:lnSpc>
              <a:buFont typeface="Arial" panose="020B0604020202020204" pitchFamily="34" charset="0"/>
              <a:buChar char="•"/>
            </a:pPr>
            <a:r>
              <a:rPr lang="en-US" sz="1800" b="1" dirty="0"/>
              <a:t>Purpose</a:t>
            </a:r>
            <a:r>
              <a:rPr lang="en-US" sz="1800" dirty="0"/>
              <a:t>: Establish criteria for evaluating competencies.</a:t>
            </a:r>
          </a:p>
          <a:p>
            <a:pPr algn="just">
              <a:lnSpc>
                <a:spcPct val="150000"/>
              </a:lnSpc>
              <a:buFont typeface="Arial" panose="020B0604020202020204" pitchFamily="34" charset="0"/>
              <a:buChar char="•"/>
            </a:pPr>
            <a:r>
              <a:rPr lang="en-US" sz="1800" b="1" dirty="0"/>
              <a:t>Components</a:t>
            </a:r>
            <a:r>
              <a:rPr lang="en-US" sz="1800" dirty="0"/>
              <a:t>:</a:t>
            </a:r>
          </a:p>
          <a:p>
            <a:pPr marL="742950" lvl="1" indent="-285750" algn="just">
              <a:lnSpc>
                <a:spcPct val="150000"/>
              </a:lnSpc>
              <a:buFont typeface="Arial" panose="020B0604020202020204" pitchFamily="34" charset="0"/>
              <a:buChar char="•"/>
            </a:pPr>
            <a:r>
              <a:rPr lang="en-US" sz="1800" dirty="0"/>
              <a:t>Scoring rubrics (e.g., numerical scale, descriptive ratings).</a:t>
            </a:r>
          </a:p>
          <a:p>
            <a:pPr marL="742950" lvl="1" indent="-285750" algn="just">
              <a:lnSpc>
                <a:spcPct val="150000"/>
              </a:lnSpc>
              <a:buFont typeface="Arial" panose="020B0604020202020204" pitchFamily="34" charset="0"/>
              <a:buChar char="•"/>
            </a:pPr>
            <a:r>
              <a:rPr lang="en-US" sz="1800" dirty="0"/>
              <a:t>Behavioral indicators for each competency at different levels.</a:t>
            </a:r>
          </a:p>
          <a:p>
            <a:pPr marL="742950" lvl="1" indent="-285750" algn="just">
              <a:lnSpc>
                <a:spcPct val="150000"/>
              </a:lnSpc>
              <a:buFont typeface="Arial" panose="020B0604020202020204" pitchFamily="34" charset="0"/>
              <a:buChar char="•"/>
            </a:pPr>
            <a:r>
              <a:rPr lang="en-US" sz="1800" dirty="0"/>
              <a:t>Examples of positive and negative behaviors related to each competency.</a:t>
            </a:r>
          </a:p>
          <a:p>
            <a:pPr>
              <a:lnSpc>
                <a:spcPct val="120000"/>
              </a:lnSpc>
            </a:pPr>
            <a:endParaRPr lang="en-IN" dirty="0"/>
          </a:p>
        </p:txBody>
      </p:sp>
    </p:spTree>
    <p:extLst>
      <p:ext uri="{BB962C8B-B14F-4D97-AF65-F5344CB8AC3E}">
        <p14:creationId xmlns:p14="http://schemas.microsoft.com/office/powerpoint/2010/main" val="1739376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47D0D5-7AAB-43E7-28F9-4EAA862F64F7}"/>
              </a:ext>
            </a:extLst>
          </p:cNvPr>
          <p:cNvSpPr>
            <a:spLocks noGrp="1"/>
          </p:cNvSpPr>
          <p:nvPr>
            <p:ph type="title" idx="4294967295"/>
          </p:nvPr>
        </p:nvSpPr>
        <p:spPr>
          <a:xfrm>
            <a:off x="526473" y="234806"/>
            <a:ext cx="10058400" cy="1449388"/>
          </a:xfrm>
        </p:spPr>
        <p:txBody>
          <a:bodyPr>
            <a:normAutofit fontScale="90000"/>
          </a:bodyPr>
          <a:lstStyle/>
          <a:p>
            <a:r>
              <a:rPr lang="en-US" sz="4400" b="1" dirty="0"/>
              <a:t>Candidate Profile Module</a:t>
            </a:r>
            <a:br>
              <a:rPr lang="en-US" sz="3200" b="1" dirty="0"/>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D8D3C916-2FD3-E64F-AF57-F378A0F14625}"/>
              </a:ext>
            </a:extLst>
          </p:cNvPr>
          <p:cNvSpPr>
            <a:spLocks noGrp="1"/>
          </p:cNvSpPr>
          <p:nvPr>
            <p:ph idx="4294967295"/>
          </p:nvPr>
        </p:nvSpPr>
        <p:spPr>
          <a:xfrm>
            <a:off x="2337955" y="0"/>
            <a:ext cx="10217150" cy="5511800"/>
          </a:xfrm>
        </p:spPr>
        <p:txBody>
          <a:bodyPr>
            <a:normAutofit/>
          </a:bodyPr>
          <a:lstStyle/>
          <a:p>
            <a:pPr algn="just">
              <a:lnSpc>
                <a:spcPct val="150000"/>
              </a:lnSpc>
              <a:buFont typeface="Arial" panose="020B0604020202020204" pitchFamily="34" charset="0"/>
              <a:buChar char="•"/>
            </a:pPr>
            <a:r>
              <a:rPr lang="en-US" sz="1800" b="1" dirty="0"/>
              <a:t>Purpose</a:t>
            </a:r>
            <a:r>
              <a:rPr lang="en-US" sz="1800" dirty="0"/>
              <a:t>: Gather and organize candidate information.</a:t>
            </a:r>
          </a:p>
          <a:p>
            <a:pPr algn="just">
              <a:lnSpc>
                <a:spcPct val="150000"/>
              </a:lnSpc>
              <a:buFont typeface="Arial" panose="020B0604020202020204" pitchFamily="34" charset="0"/>
              <a:buChar char="•"/>
            </a:pPr>
            <a:r>
              <a:rPr lang="en-US" sz="1800" b="1" dirty="0"/>
              <a:t>Components</a:t>
            </a:r>
            <a:r>
              <a:rPr lang="en-US" sz="1800" dirty="0"/>
              <a:t>:</a:t>
            </a:r>
          </a:p>
          <a:p>
            <a:pPr marL="742950" lvl="1" indent="-285750" algn="just">
              <a:lnSpc>
                <a:spcPct val="150000"/>
              </a:lnSpc>
              <a:buFont typeface="Arial" panose="020B0604020202020204" pitchFamily="34" charset="0"/>
              <a:buChar char="•"/>
            </a:pPr>
            <a:r>
              <a:rPr lang="en-US" sz="1800" dirty="0"/>
              <a:t>Candidate demographic information (name, position, date of assessment).</a:t>
            </a:r>
          </a:p>
          <a:p>
            <a:pPr marL="742950" lvl="1" indent="-285750" algn="just">
              <a:lnSpc>
                <a:spcPct val="150000"/>
              </a:lnSpc>
              <a:buFont typeface="Arial" panose="020B0604020202020204" pitchFamily="34" charset="0"/>
              <a:buChar char="•"/>
            </a:pPr>
            <a:r>
              <a:rPr lang="en-US" sz="1800" dirty="0"/>
              <a:t>Sections to input scores for each competency.</a:t>
            </a:r>
          </a:p>
          <a:p>
            <a:pPr marL="742950" lvl="1" indent="-285750" algn="just">
              <a:lnSpc>
                <a:spcPct val="150000"/>
              </a:lnSpc>
              <a:buFont typeface="Arial" panose="020B0604020202020204" pitchFamily="34" charset="0"/>
              <a:buChar char="•"/>
            </a:pPr>
            <a:r>
              <a:rPr lang="en-US" sz="1800" dirty="0"/>
              <a:t>Space for comments and qualitative feedback from assessors.</a:t>
            </a:r>
          </a:p>
          <a:p>
            <a:endParaRPr lang="en-IN" dirty="0"/>
          </a:p>
        </p:txBody>
      </p:sp>
    </p:spTree>
    <p:extLst>
      <p:ext uri="{BB962C8B-B14F-4D97-AF65-F5344CB8AC3E}">
        <p14:creationId xmlns:p14="http://schemas.microsoft.com/office/powerpoint/2010/main" val="14158529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5175FA-5A3A-7B92-790C-808B61D1241C}"/>
              </a:ext>
            </a:extLst>
          </p:cNvPr>
          <p:cNvSpPr>
            <a:spLocks noGrp="1"/>
          </p:cNvSpPr>
          <p:nvPr>
            <p:ph type="title" idx="4294967295"/>
          </p:nvPr>
        </p:nvSpPr>
        <p:spPr>
          <a:xfrm>
            <a:off x="768927" y="277234"/>
            <a:ext cx="10058400" cy="1449388"/>
          </a:xfrm>
        </p:spPr>
        <p:txBody>
          <a:bodyPr>
            <a:noAutofit/>
          </a:bodyPr>
          <a:lstStyle/>
          <a:p>
            <a:r>
              <a:rPr lang="en-US" b="1" dirty="0"/>
              <a:t>Scoring and Evaluation Module</a:t>
            </a:r>
            <a:br>
              <a:rPr lang="en-US" b="1" dirty="0"/>
            </a:br>
            <a:br>
              <a:rPr lang="en-IN"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435DE7D8-93D5-39E8-5E3D-27A7B75F04B8}"/>
              </a:ext>
            </a:extLst>
          </p:cNvPr>
          <p:cNvSpPr>
            <a:spLocks noGrp="1"/>
          </p:cNvSpPr>
          <p:nvPr>
            <p:ph idx="4294967295"/>
          </p:nvPr>
        </p:nvSpPr>
        <p:spPr>
          <a:xfrm>
            <a:off x="2774373" y="265692"/>
            <a:ext cx="10185400" cy="4865687"/>
          </a:xfrm>
        </p:spPr>
        <p:txBody>
          <a:bodyPr>
            <a:normAutofit/>
          </a:bodyPr>
          <a:lstStyle/>
          <a:p>
            <a:pPr algn="just">
              <a:lnSpc>
                <a:spcPct val="150000"/>
              </a:lnSpc>
              <a:buFont typeface="Arial" panose="020B0604020202020204" pitchFamily="34" charset="0"/>
              <a:buChar char="•"/>
            </a:pPr>
            <a:r>
              <a:rPr lang="en-US" sz="1800" b="1" dirty="0"/>
              <a:t>Purpose</a:t>
            </a:r>
            <a:r>
              <a:rPr lang="en-US" sz="1800" dirty="0"/>
              <a:t>: Calculate and analyze scores based on assessments.</a:t>
            </a:r>
          </a:p>
          <a:p>
            <a:pPr algn="just">
              <a:lnSpc>
                <a:spcPct val="150000"/>
              </a:lnSpc>
              <a:buFont typeface="Arial" panose="020B0604020202020204" pitchFamily="34" charset="0"/>
              <a:buChar char="•"/>
            </a:pPr>
            <a:r>
              <a:rPr lang="en-US" sz="1800" b="1" dirty="0"/>
              <a:t>Components</a:t>
            </a:r>
            <a:r>
              <a:rPr lang="en-US" sz="1800" dirty="0"/>
              <a:t>:</a:t>
            </a:r>
          </a:p>
          <a:p>
            <a:pPr marL="742950" lvl="1" indent="-285750" algn="just">
              <a:lnSpc>
                <a:spcPct val="150000"/>
              </a:lnSpc>
              <a:buFont typeface="Arial" panose="020B0604020202020204" pitchFamily="34" charset="0"/>
              <a:buChar char="•"/>
            </a:pPr>
            <a:r>
              <a:rPr lang="en-US" sz="1800" dirty="0"/>
              <a:t>Automated scoring calculation based on input data.</a:t>
            </a:r>
          </a:p>
          <a:p>
            <a:pPr marL="742950" lvl="1" indent="-285750" algn="just">
              <a:lnSpc>
                <a:spcPct val="150000"/>
              </a:lnSpc>
              <a:buFont typeface="Arial" panose="020B0604020202020204" pitchFamily="34" charset="0"/>
              <a:buChar char="•"/>
            </a:pPr>
            <a:r>
              <a:rPr lang="en-US" sz="1800" dirty="0"/>
              <a:t>Visual representation of competency scores (e.g., graphs, charts).</a:t>
            </a:r>
          </a:p>
          <a:p>
            <a:pPr marL="742950" lvl="1" indent="-285750" algn="just">
              <a:lnSpc>
                <a:spcPct val="150000"/>
              </a:lnSpc>
              <a:buFont typeface="Arial" panose="020B0604020202020204" pitchFamily="34" charset="0"/>
              <a:buChar char="•"/>
            </a:pPr>
            <a:r>
              <a:rPr lang="en-US" sz="1800" dirty="0"/>
              <a:t>Overall competency score and breakdown by individual competencies.</a:t>
            </a:r>
          </a:p>
          <a:p>
            <a:pPr>
              <a:lnSpc>
                <a:spcPct val="100000"/>
              </a:lnSpc>
            </a:pPr>
            <a:endParaRPr lang="en-IN" dirty="0"/>
          </a:p>
        </p:txBody>
      </p:sp>
    </p:spTree>
    <p:extLst>
      <p:ext uri="{BB962C8B-B14F-4D97-AF65-F5344CB8AC3E}">
        <p14:creationId xmlns:p14="http://schemas.microsoft.com/office/powerpoint/2010/main" val="273316683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DD2DD7-D182-DC0B-419B-74BB6864944E}"/>
              </a:ext>
            </a:extLst>
          </p:cNvPr>
          <p:cNvSpPr>
            <a:spLocks noGrp="1"/>
          </p:cNvSpPr>
          <p:nvPr>
            <p:ph type="title" idx="4294967295"/>
          </p:nvPr>
        </p:nvSpPr>
        <p:spPr>
          <a:xfrm>
            <a:off x="207818" y="-262948"/>
            <a:ext cx="10058400" cy="1449388"/>
          </a:xfrm>
        </p:spPr>
        <p:txBody>
          <a:bodyPr/>
          <a:lstStyle/>
          <a:p>
            <a:r>
              <a:rPr lang="en-IN" dirty="0"/>
              <a:t>Software Details</a:t>
            </a:r>
          </a:p>
        </p:txBody>
      </p:sp>
      <p:sp>
        <p:nvSpPr>
          <p:cNvPr id="3" name="Content Placeholder 2">
            <a:extLst>
              <a:ext uri="{FF2B5EF4-FFF2-40B4-BE49-F238E27FC236}">
                <a16:creationId xmlns:a16="http://schemas.microsoft.com/office/drawing/2014/main" id="{636CBC3A-715C-07AE-7F69-126DCE1F319A}"/>
              </a:ext>
            </a:extLst>
          </p:cNvPr>
          <p:cNvSpPr>
            <a:spLocks noGrp="1"/>
          </p:cNvSpPr>
          <p:nvPr>
            <p:ph idx="4294967295"/>
          </p:nvPr>
        </p:nvSpPr>
        <p:spPr>
          <a:xfrm>
            <a:off x="1808018" y="724477"/>
            <a:ext cx="9590088" cy="4491038"/>
          </a:xfrm>
        </p:spPr>
        <p:txBody>
          <a:bodyPr/>
          <a:lstStyle/>
          <a:p>
            <a:pPr algn="just">
              <a:lnSpc>
                <a:spcPct val="150000"/>
              </a:lnSpc>
              <a:buFont typeface="Arial" panose="020B0604020202020204" pitchFamily="34" charset="0"/>
              <a:buChar char="•"/>
            </a:pPr>
            <a:r>
              <a:rPr lang="en-US" sz="1800" dirty="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buFont typeface="Arial" panose="020B0604020202020204" pitchFamily="34" charset="0"/>
              <a:buChar char="•"/>
            </a:pPr>
            <a:r>
              <a:rPr lang="en-US" sz="1800" dirty="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57587274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F8AF3E-29E2-E389-8C6B-7F22354DE799}"/>
              </a:ext>
            </a:extLst>
          </p:cNvPr>
          <p:cNvSpPr>
            <a:spLocks noGrp="1"/>
          </p:cNvSpPr>
          <p:nvPr>
            <p:ph type="title" idx="4294967295"/>
          </p:nvPr>
        </p:nvSpPr>
        <p:spPr>
          <a:xfrm>
            <a:off x="602673" y="-371475"/>
            <a:ext cx="10058400" cy="1449388"/>
          </a:xfrm>
        </p:spPr>
        <p:txBody>
          <a:bodyPr/>
          <a:lstStyle/>
          <a:p>
            <a:r>
              <a:rPr lang="en-IN" dirty="0"/>
              <a:t>Front End</a:t>
            </a:r>
          </a:p>
        </p:txBody>
      </p:sp>
      <p:sp>
        <p:nvSpPr>
          <p:cNvPr id="3" name="Content Placeholder 2">
            <a:extLst>
              <a:ext uri="{FF2B5EF4-FFF2-40B4-BE49-F238E27FC236}">
                <a16:creationId xmlns:a16="http://schemas.microsoft.com/office/drawing/2014/main" id="{558C517E-684B-6917-77EC-67EC70447F0E}"/>
              </a:ext>
            </a:extLst>
          </p:cNvPr>
          <p:cNvSpPr>
            <a:spLocks noGrp="1"/>
          </p:cNvSpPr>
          <p:nvPr>
            <p:ph idx="4294967295"/>
          </p:nvPr>
        </p:nvSpPr>
        <p:spPr>
          <a:xfrm>
            <a:off x="1787236" y="953222"/>
            <a:ext cx="9161463" cy="4232275"/>
          </a:xfrm>
        </p:spPr>
        <p:txBody>
          <a:bodyPr>
            <a:normAutofit lnSpcReduction="10000"/>
          </a:bodyPr>
          <a:lstStyle/>
          <a:p>
            <a:pPr algn="just">
              <a:lnSpc>
                <a:spcPct val="150000"/>
              </a:lnSpc>
              <a:buFont typeface="Arial" panose="020B0604020202020204" pitchFamily="34" charset="0"/>
              <a:buChar char="•"/>
            </a:pPr>
            <a:r>
              <a:rPr lang="en-US" sz="1800" dirty="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buFont typeface="Arial" panose="020B0604020202020204" pitchFamily="34" charset="0"/>
              <a:buChar char="•"/>
            </a:pPr>
            <a:r>
              <a:rPr lang="en-US" sz="1800" dirty="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85522747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B4DE54-EB6F-29DA-279B-45DEF712FB96}"/>
              </a:ext>
            </a:extLst>
          </p:cNvPr>
          <p:cNvSpPr>
            <a:spLocks noGrp="1"/>
          </p:cNvSpPr>
          <p:nvPr>
            <p:ph type="title" idx="4294967295"/>
          </p:nvPr>
        </p:nvSpPr>
        <p:spPr>
          <a:xfrm>
            <a:off x="259772" y="-460375"/>
            <a:ext cx="10058400" cy="1449388"/>
          </a:xfrm>
        </p:spPr>
        <p:txBody>
          <a:bodyPr/>
          <a:lstStyle/>
          <a:p>
            <a:r>
              <a:rPr lang="en-IN" dirty="0"/>
              <a:t>Database</a:t>
            </a:r>
          </a:p>
        </p:txBody>
      </p:sp>
      <p:sp>
        <p:nvSpPr>
          <p:cNvPr id="3" name="Content Placeholder 2">
            <a:extLst>
              <a:ext uri="{FF2B5EF4-FFF2-40B4-BE49-F238E27FC236}">
                <a16:creationId xmlns:a16="http://schemas.microsoft.com/office/drawing/2014/main" id="{4D08F02A-EA92-97C9-7FB0-3F89626CB4C5}"/>
              </a:ext>
            </a:extLst>
          </p:cNvPr>
          <p:cNvSpPr>
            <a:spLocks noGrp="1"/>
          </p:cNvSpPr>
          <p:nvPr>
            <p:ph idx="4294967295"/>
          </p:nvPr>
        </p:nvSpPr>
        <p:spPr>
          <a:xfrm>
            <a:off x="1392382" y="1243879"/>
            <a:ext cx="10058400" cy="4022725"/>
          </a:xfrm>
        </p:spPr>
        <p:txBody>
          <a:bodyPr/>
          <a:lstStyle/>
          <a:p>
            <a:pPr algn="just">
              <a:lnSpc>
                <a:spcPct val="150000"/>
              </a:lnSpc>
              <a:buFont typeface="Arial" panose="020B0604020202020204" pitchFamily="34" charset="0"/>
              <a:buChar char="•"/>
            </a:pPr>
            <a:r>
              <a:rPr lang="en-US" sz="1800" dirty="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50000"/>
              </a:lnSpc>
              <a:buFont typeface="Arial" panose="020B0604020202020204" pitchFamily="34" charset="0"/>
              <a:buChar char="•"/>
            </a:pPr>
            <a:r>
              <a:rPr lang="en-US" sz="1800" dirty="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50000"/>
              </a:lnSpc>
              <a:buFont typeface="Arial" panose="020B0604020202020204" pitchFamily="34" charset="0"/>
              <a:buChar char="•"/>
            </a:pPr>
            <a:r>
              <a:rPr lang="en-US" sz="1800" dirty="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255070122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6EB23C-DFBC-07F0-D8E2-733451EE856F}"/>
              </a:ext>
            </a:extLst>
          </p:cNvPr>
          <p:cNvSpPr>
            <a:spLocks noGrp="1"/>
          </p:cNvSpPr>
          <p:nvPr>
            <p:ph type="title" idx="4294967295"/>
          </p:nvPr>
        </p:nvSpPr>
        <p:spPr>
          <a:xfrm>
            <a:off x="623455" y="-315481"/>
            <a:ext cx="10058400" cy="1449388"/>
          </a:xfrm>
        </p:spPr>
        <p:txBody>
          <a:bodyPr/>
          <a:lstStyle/>
          <a:p>
            <a:r>
              <a:rPr lang="en-IN" dirty="0"/>
              <a:t>Cloud Web Server</a:t>
            </a:r>
          </a:p>
        </p:txBody>
      </p:sp>
      <p:sp>
        <p:nvSpPr>
          <p:cNvPr id="3" name="Content Placeholder 2">
            <a:extLst>
              <a:ext uri="{FF2B5EF4-FFF2-40B4-BE49-F238E27FC236}">
                <a16:creationId xmlns:a16="http://schemas.microsoft.com/office/drawing/2014/main" id="{4808F221-6B8F-F347-7971-D1064E9E1C3B}"/>
              </a:ext>
            </a:extLst>
          </p:cNvPr>
          <p:cNvSpPr>
            <a:spLocks noGrp="1"/>
          </p:cNvSpPr>
          <p:nvPr>
            <p:ph idx="4294967295"/>
          </p:nvPr>
        </p:nvSpPr>
        <p:spPr>
          <a:xfrm>
            <a:off x="1572490" y="992981"/>
            <a:ext cx="10058400" cy="4872038"/>
          </a:xfrm>
        </p:spPr>
        <p:txBody>
          <a:bodyPr/>
          <a:lstStyle/>
          <a:p>
            <a:pPr algn="just">
              <a:lnSpc>
                <a:spcPct val="150000"/>
              </a:lnSpc>
              <a:buFont typeface="Arial" panose="020B0604020202020204" pitchFamily="34" charset="0"/>
              <a:buChar char="•"/>
            </a:pPr>
            <a:r>
              <a:rPr lang="en-US" sz="1800" dirty="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50000"/>
              </a:lnSpc>
              <a:buFont typeface="Arial" panose="020B0604020202020204" pitchFamily="34" charset="0"/>
              <a:buChar char="•"/>
            </a:pPr>
            <a:r>
              <a:rPr lang="en-US" sz="1800" dirty="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50000"/>
              </a:lnSpc>
              <a:buFont typeface="Arial" panose="020B0604020202020204" pitchFamily="34" charset="0"/>
              <a:buChar char="•"/>
            </a:pPr>
            <a:r>
              <a:rPr lang="en-US" sz="1800" dirty="0">
                <a:cs typeface="Times New Roman" panose="02020603050405020304" pitchFamily="18" charset="0"/>
              </a:rPr>
              <a:t>It provides a flexible environment for the developers which allows them to work on projects from anywhere using any device with internet access.</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136877573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F66E50-C1DA-CAD3-62FA-A339F332CA9E}"/>
              </a:ext>
            </a:extLst>
          </p:cNvPr>
          <p:cNvSpPr>
            <a:spLocks noGrp="1"/>
          </p:cNvSpPr>
          <p:nvPr>
            <p:ph type="title" idx="4294967295"/>
          </p:nvPr>
        </p:nvSpPr>
        <p:spPr>
          <a:xfrm>
            <a:off x="1143000" y="-221385"/>
            <a:ext cx="10058400" cy="1449388"/>
          </a:xfrm>
        </p:spPr>
        <p:txBody>
          <a:bodyPr/>
          <a:lstStyle/>
          <a:p>
            <a:r>
              <a:rPr lang="en-US" b="1" dirty="0"/>
              <a:t>SOFTWARE REQUIREMENTS:</a:t>
            </a:r>
            <a:endParaRPr lang="en-IN" dirty="0"/>
          </a:p>
        </p:txBody>
      </p:sp>
      <p:sp>
        <p:nvSpPr>
          <p:cNvPr id="3" name="Content Placeholder 2">
            <a:extLst>
              <a:ext uri="{FF2B5EF4-FFF2-40B4-BE49-F238E27FC236}">
                <a16:creationId xmlns:a16="http://schemas.microsoft.com/office/drawing/2014/main" id="{214F7A0F-AB04-9D9E-B582-C47760B7A19F}"/>
              </a:ext>
            </a:extLst>
          </p:cNvPr>
          <p:cNvSpPr>
            <a:spLocks noGrp="1"/>
          </p:cNvSpPr>
          <p:nvPr>
            <p:ph idx="4294967295"/>
          </p:nvPr>
        </p:nvSpPr>
        <p:spPr>
          <a:xfrm>
            <a:off x="3345873" y="0"/>
            <a:ext cx="10058400" cy="4022725"/>
          </a:xfrm>
        </p:spPr>
        <p:txBody>
          <a:bodyPr/>
          <a:lstStyle/>
          <a:p>
            <a:pPr algn="just">
              <a:lnSpc>
                <a:spcPct val="150000"/>
              </a:lnSpc>
              <a:buFont typeface="Arial" panose="020B0604020202020204" pitchFamily="34" charset="0"/>
              <a:buChar char="•"/>
            </a:pPr>
            <a:endParaRPr lang="en-US" sz="2000" dirty="0">
              <a:cs typeface="Times New Roman" pitchFamily="18" charset="0"/>
            </a:endParaRPr>
          </a:p>
          <a:p>
            <a:pPr lvl="0" algn="just">
              <a:lnSpc>
                <a:spcPct val="150000"/>
              </a:lnSpc>
              <a:buFont typeface="Arial" panose="020B0604020202020204" pitchFamily="34" charset="0"/>
              <a:buChar char="•"/>
            </a:pPr>
            <a:r>
              <a:rPr lang="en-US" sz="2000" dirty="0">
                <a:cs typeface="Times New Roman" pitchFamily="18" charset="0"/>
              </a:rPr>
              <a:t>Operating System	: Windows 10</a:t>
            </a:r>
          </a:p>
          <a:p>
            <a:pPr lvl="0" algn="just">
              <a:lnSpc>
                <a:spcPct val="150000"/>
              </a:lnSpc>
              <a:buFont typeface="Arial" panose="020B0604020202020204" pitchFamily="34" charset="0"/>
              <a:buChar char="•"/>
            </a:pPr>
            <a:r>
              <a:rPr lang="en-US" sz="2000" dirty="0">
                <a:cs typeface="Times New Roman" pitchFamily="18" charset="0"/>
              </a:rPr>
              <a:t>Language	               :PYTHON Google </a:t>
            </a:r>
            <a:r>
              <a:rPr lang="en-US" sz="2000" dirty="0" err="1">
                <a:cs typeface="Times New Roman" pitchFamily="18" charset="0"/>
              </a:rPr>
              <a:t>Colab</a:t>
            </a:r>
            <a:endParaRPr lang="en-US" sz="2000" dirty="0">
              <a:cs typeface="Times New Roman" pitchFamily="18" charset="0"/>
            </a:endParaRPr>
          </a:p>
          <a:p>
            <a:endParaRPr lang="en-IN" dirty="0"/>
          </a:p>
        </p:txBody>
      </p:sp>
    </p:spTree>
    <p:extLst>
      <p:ext uri="{BB962C8B-B14F-4D97-AF65-F5344CB8AC3E}">
        <p14:creationId xmlns:p14="http://schemas.microsoft.com/office/powerpoint/2010/main" val="86483092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B34E0F-1CAA-1BFF-61C2-D338CE0EF440}"/>
              </a:ext>
            </a:extLst>
          </p:cNvPr>
          <p:cNvSpPr>
            <a:spLocks noGrp="1"/>
          </p:cNvSpPr>
          <p:nvPr>
            <p:ph type="title" idx="4294967295"/>
          </p:nvPr>
        </p:nvSpPr>
        <p:spPr>
          <a:xfrm>
            <a:off x="955964" y="-366713"/>
            <a:ext cx="10058400" cy="1449388"/>
          </a:xfrm>
        </p:spPr>
        <p:txBody>
          <a:bodyPr/>
          <a:lstStyle/>
          <a:p>
            <a:r>
              <a:rPr lang="en-US" b="1" dirty="0"/>
              <a:t>HARDWARE REQUIREMENTS:</a:t>
            </a:r>
            <a:endParaRPr lang="en-IN" dirty="0"/>
          </a:p>
        </p:txBody>
      </p:sp>
      <p:sp>
        <p:nvSpPr>
          <p:cNvPr id="3" name="Content Placeholder 2">
            <a:extLst>
              <a:ext uri="{FF2B5EF4-FFF2-40B4-BE49-F238E27FC236}">
                <a16:creationId xmlns:a16="http://schemas.microsoft.com/office/drawing/2014/main" id="{3E411FD9-583D-31D8-1779-E08C7AB1B422}"/>
              </a:ext>
            </a:extLst>
          </p:cNvPr>
          <p:cNvSpPr>
            <a:spLocks noGrp="1"/>
          </p:cNvSpPr>
          <p:nvPr>
            <p:ph idx="4294967295"/>
          </p:nvPr>
        </p:nvSpPr>
        <p:spPr>
          <a:xfrm>
            <a:off x="3179619" y="659101"/>
            <a:ext cx="10058400" cy="4022725"/>
          </a:xfrm>
        </p:spPr>
        <p:txBody>
          <a:bodyPr/>
          <a:lstStyle/>
          <a:p>
            <a:pPr algn="just">
              <a:lnSpc>
                <a:spcPct val="150000"/>
              </a:lnSpc>
              <a:buFont typeface="Arial" panose="020B0604020202020204" pitchFamily="34" charset="0"/>
              <a:buChar char="•"/>
            </a:pPr>
            <a:r>
              <a:rPr lang="en-US" sz="2000" dirty="0">
                <a:latin typeface="+mj-lt"/>
                <a:cs typeface="Times New Roman" pitchFamily="18" charset="0"/>
              </a:rPr>
              <a:t>Keyboard</a:t>
            </a:r>
          </a:p>
          <a:p>
            <a:pPr algn="just">
              <a:lnSpc>
                <a:spcPct val="150000"/>
              </a:lnSpc>
              <a:buFont typeface="Arial" panose="020B0604020202020204" pitchFamily="34" charset="0"/>
              <a:buChar char="•"/>
            </a:pPr>
            <a:r>
              <a:rPr lang="en-US" sz="2000" dirty="0">
                <a:latin typeface="+mj-lt"/>
                <a:cs typeface="Times New Roman" pitchFamily="18" charset="0"/>
              </a:rPr>
              <a:t>Mouse </a:t>
            </a:r>
          </a:p>
          <a:p>
            <a:pPr algn="just">
              <a:lnSpc>
                <a:spcPct val="150000"/>
              </a:lnSpc>
              <a:buFont typeface="Arial" panose="020B0604020202020204" pitchFamily="34" charset="0"/>
              <a:buChar char="•"/>
            </a:pPr>
            <a:r>
              <a:rPr lang="en-US" sz="2000" dirty="0" err="1">
                <a:latin typeface="+mj-lt"/>
                <a:cs typeface="Times New Roman" pitchFamily="18" charset="0"/>
              </a:rPr>
              <a:t>Harddisk</a:t>
            </a:r>
            <a:r>
              <a:rPr lang="en-US" sz="2000" dirty="0">
                <a:latin typeface="+mj-lt"/>
                <a:cs typeface="Times New Roman" pitchFamily="18" charset="0"/>
              </a:rPr>
              <a:t>	</a:t>
            </a:r>
          </a:p>
          <a:p>
            <a:pPr algn="just">
              <a:lnSpc>
                <a:spcPct val="150000"/>
              </a:lnSpc>
              <a:buFont typeface="Arial" panose="020B0604020202020204" pitchFamily="34" charset="0"/>
              <a:buChar char="•"/>
            </a:pPr>
            <a:r>
              <a:rPr lang="en-US" sz="2000" dirty="0">
                <a:latin typeface="+mj-lt"/>
                <a:cs typeface="Times New Roman" pitchFamily="18" charset="0"/>
              </a:rPr>
              <a:t>Ram	</a:t>
            </a:r>
          </a:p>
          <a:p>
            <a:endParaRPr lang="en-IN" dirty="0"/>
          </a:p>
        </p:txBody>
      </p:sp>
    </p:spTree>
    <p:extLst>
      <p:ext uri="{BB962C8B-B14F-4D97-AF65-F5344CB8AC3E}">
        <p14:creationId xmlns:p14="http://schemas.microsoft.com/office/powerpoint/2010/main" val="227938605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4ED166-9586-2619-9A54-B5E298470AE0}"/>
              </a:ext>
            </a:extLst>
          </p:cNvPr>
          <p:cNvSpPr>
            <a:spLocks noGrp="1"/>
          </p:cNvSpPr>
          <p:nvPr>
            <p:ph type="title" idx="4294967295"/>
          </p:nvPr>
        </p:nvSpPr>
        <p:spPr>
          <a:xfrm>
            <a:off x="0" y="-460375"/>
            <a:ext cx="10058400" cy="1449388"/>
          </a:xfrm>
        </p:spPr>
        <p:txBody>
          <a:bodyPr/>
          <a:lstStyle/>
          <a:p>
            <a:r>
              <a:rPr lang="en-US" dirty="0"/>
              <a:t>CONCLUSION</a:t>
            </a:r>
            <a:endParaRPr lang="en-IN" dirty="0"/>
          </a:p>
        </p:txBody>
      </p:sp>
      <p:sp>
        <p:nvSpPr>
          <p:cNvPr id="3" name="Content Placeholder 2">
            <a:extLst>
              <a:ext uri="{FF2B5EF4-FFF2-40B4-BE49-F238E27FC236}">
                <a16:creationId xmlns:a16="http://schemas.microsoft.com/office/drawing/2014/main" id="{9A13F28A-8BE4-B296-D662-B603448AEF8B}"/>
              </a:ext>
            </a:extLst>
          </p:cNvPr>
          <p:cNvSpPr>
            <a:spLocks noGrp="1"/>
          </p:cNvSpPr>
          <p:nvPr>
            <p:ph idx="4294967295"/>
          </p:nvPr>
        </p:nvSpPr>
        <p:spPr>
          <a:xfrm>
            <a:off x="1208808" y="620424"/>
            <a:ext cx="10983192" cy="5821939"/>
          </a:xfrm>
        </p:spPr>
        <p:txBody>
          <a:bodyPr>
            <a:noAutofit/>
          </a:bodyPr>
          <a:lstStyle/>
          <a:p>
            <a:pPr algn="just">
              <a:lnSpc>
                <a:spcPct val="150000"/>
              </a:lnSpc>
              <a:buFont typeface="Arial" panose="020B0604020202020204" pitchFamily="34" charset="0"/>
              <a:buChar char="•"/>
            </a:pPr>
            <a:r>
              <a:rPr lang="en-US" sz="1800" dirty="0"/>
              <a:t>To improve competency-based recruitment system, it is suggested to conduct studies to develop a competency-based recruitment model by using grounded theory. This approach can provide HR managers with a process and local model based on which they can implement and use the competency-based recruitment system. </a:t>
            </a:r>
          </a:p>
          <a:p>
            <a:pPr algn="just">
              <a:lnSpc>
                <a:spcPct val="150000"/>
              </a:lnSpc>
              <a:buFont typeface="Arial" panose="020B0604020202020204" pitchFamily="34" charset="0"/>
              <a:buChar char="•"/>
            </a:pPr>
            <a:r>
              <a:rPr lang="en-US" sz="1800" dirty="0"/>
              <a:t>In addition, future studies are suggested to identify proper criteria for recruiting alternative forces using succession studies to meet the competency-based recruitment and provide HR managers with executive plans. These studies can help </a:t>
            </a:r>
            <a:r>
              <a:rPr lang="en-US" sz="1800" dirty="0" err="1"/>
              <a:t>optimise</a:t>
            </a:r>
            <a:r>
              <a:rPr lang="en-US" sz="1800" dirty="0"/>
              <a:t> succession programs in the </a:t>
            </a:r>
            <a:r>
              <a:rPr lang="en-US" sz="1800" dirty="0" err="1"/>
              <a:t>organisation</a:t>
            </a:r>
            <a:r>
              <a:rPr lang="en-US" sz="1800" dirty="0"/>
              <a:t>. </a:t>
            </a:r>
          </a:p>
          <a:p>
            <a:pPr algn="just">
              <a:lnSpc>
                <a:spcPct val="150000"/>
              </a:lnSpc>
              <a:buFont typeface="Arial" panose="020B0604020202020204" pitchFamily="34" charset="0"/>
              <a:buChar char="•"/>
            </a:pPr>
            <a:r>
              <a:rPr lang="en-US" sz="1800" dirty="0"/>
              <a:t>On the other hand, future studies are suggested to provide HR managers with a clear image of barriers to implementation of competency-based recruitment system.</a:t>
            </a:r>
          </a:p>
          <a:p>
            <a:pPr algn="just">
              <a:lnSpc>
                <a:spcPct val="150000"/>
              </a:lnSpc>
              <a:buFont typeface="Arial" panose="020B0604020202020204" pitchFamily="34" charset="0"/>
              <a:buChar char="•"/>
            </a:pPr>
            <a:r>
              <a:rPr lang="en-US" sz="1800" dirty="0"/>
              <a:t> A limitation of this study is that findings cannot be </a:t>
            </a:r>
            <a:r>
              <a:rPr lang="en-US" sz="1800" dirty="0" err="1"/>
              <a:t>generalised</a:t>
            </a:r>
            <a:r>
              <a:rPr lang="en-US" sz="1800" dirty="0"/>
              <a:t> to </a:t>
            </a:r>
            <a:r>
              <a:rPr lang="en-US" sz="1800" dirty="0" err="1"/>
              <a:t>organisations</a:t>
            </a:r>
            <a:r>
              <a:rPr lang="en-US" sz="1800" dirty="0"/>
              <a:t> other than financial or banking institutions, because data of this study was </a:t>
            </a:r>
            <a:r>
              <a:rPr lang="en-US" sz="1800" dirty="0" err="1"/>
              <a:t>analysed</a:t>
            </a:r>
            <a:r>
              <a:rPr lang="en-US" sz="1800" dirty="0"/>
              <a:t> in the context of financial and banking institutions and cannot be </a:t>
            </a:r>
            <a:r>
              <a:rPr lang="en-US" sz="1800" dirty="0" err="1"/>
              <a:t>generalised</a:t>
            </a:r>
            <a:r>
              <a:rPr lang="en-US" sz="1800" dirty="0"/>
              <a:t> to other </a:t>
            </a:r>
            <a:r>
              <a:rPr lang="en-US" sz="1800" dirty="0" err="1"/>
              <a:t>organisations</a:t>
            </a:r>
            <a:r>
              <a:rPr lang="en-US" sz="1800" dirty="0"/>
              <a:t>. </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422670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arallax">
  <a:themeElements>
    <a:clrScheme name="Parallax">
      <a:dk1>
        <a:sysClr val="windowText" lastClr="000000"/>
      </a:dk1>
      <a:lt1>
        <a:sysClr val="window" lastClr="FFFFFF"/>
      </a:lt1>
      <a:dk2>
        <a:srgbClr val="212121"/>
      </a:dk2>
      <a:lt2>
        <a:srgbClr val="CDD0D1"/>
      </a:lt2>
      <a:accent1>
        <a:srgbClr val="30ACEC"/>
      </a:accent1>
      <a:accent2>
        <a:srgbClr val="80C34F"/>
      </a:accent2>
      <a:accent3>
        <a:srgbClr val="E29D3E"/>
      </a:accent3>
      <a:accent4>
        <a:srgbClr val="D64A3B"/>
      </a:accent4>
      <a:accent5>
        <a:srgbClr val="D64787"/>
      </a:accent5>
      <a:accent6>
        <a:srgbClr val="A666E1"/>
      </a:accent6>
      <a:hlink>
        <a:srgbClr val="3085ED"/>
      </a:hlink>
      <a:folHlink>
        <a:srgbClr val="82B6F4"/>
      </a:folHlink>
    </a:clrScheme>
    <a:fontScheme name="Parallax">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lax">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name="Parallax" id="{3388167B-A2EB-4685-9635-1831D9AEF8C4}" vid="{4F7A876A-7598-49CA-AFC8-8EDA2551E4A7}"/>
    </a:ext>
  </a:extLst>
</a:theme>
</file>

<file path=docProps/app.xml><?xml version="1.0" encoding="utf-8"?>
<Properties xmlns="http://schemas.openxmlformats.org/officeDocument/2006/extended-properties" xmlns:vt="http://schemas.openxmlformats.org/officeDocument/2006/docPropsVTypes">
  <Template>Parallax</Template>
  <TotalTime>84</TotalTime>
  <Words>2638</Words>
  <Application>Microsoft Office PowerPoint</Application>
  <PresentationFormat>Widescreen</PresentationFormat>
  <Paragraphs>111</Paragraphs>
  <Slides>23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Corbel</vt:lpstr>
      <vt:lpstr>Times New Roman</vt:lpstr>
      <vt:lpstr>Parallax</vt:lpstr>
      <vt:lpstr>PowerPoint Presentation</vt:lpstr>
      <vt:lpstr>Abstract</vt:lpstr>
      <vt:lpstr>PowerPoint Presentation</vt:lpstr>
      <vt:lpstr>PowerPoint Presentation</vt:lpstr>
      <vt:lpstr>Objective</vt:lpstr>
      <vt:lpstr>Existing System</vt:lpstr>
      <vt:lpstr>Disadvantage</vt:lpstr>
      <vt:lpstr>PROPOSED SYSTEM :</vt:lpstr>
      <vt:lpstr>Advantage</vt:lpstr>
      <vt:lpstr>Introduction</vt:lpstr>
      <vt:lpstr>PowerPoint Presentation</vt:lpstr>
      <vt:lpstr>MODULES</vt:lpstr>
      <vt:lpstr>Competency Framework Module </vt:lpstr>
      <vt:lpstr>Assessment Criteria Module  </vt:lpstr>
      <vt:lpstr>Candidate Profile Module  </vt:lpstr>
      <vt:lpstr>Scoring and Evaluation Module  </vt:lpstr>
      <vt:lpstr>Software Details</vt:lpstr>
      <vt:lpstr>Front End</vt:lpstr>
      <vt:lpstr>Database</vt:lpstr>
      <vt:lpstr>Cloud Web Server</vt:lpstr>
      <vt:lpstr>SOFTWARE REQUIREMENTS:</vt:lpstr>
      <vt:lpstr>HARDWARE REQUIREMENTS:</vt:lpstr>
      <vt:lpstr>CONCLUSION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vishalrameshv13@gmail.com</dc:creator>
  <cp:lastModifiedBy>vishalrameshv13@gmail.com</cp:lastModifiedBy>
  <cp:revision>56</cp:revision>
  <dcterms:created xsi:type="dcterms:W3CDTF">2024-08-14T12:13:16Z</dcterms:created>
  <dcterms:modified xsi:type="dcterms:W3CDTF">2024-11-10T17:55:25Z</dcterms:modified>
</cp:coreProperties>
</file>