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8" r:id="rId4"/>
    <p:sldId id="27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093932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36936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0118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74550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68370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27-10-2024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72420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27-10-2024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96864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21884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73583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480103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385393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614452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83557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339823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480823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75249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27-10-2024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73010616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457200" y="2391766"/>
            <a:ext cx="9484301" cy="954107"/>
          </a:xfrm>
          <a:prstGeom prst="rect">
            <a:avLst/>
          </a:prstGeom>
          <a:noFill/>
        </p:spPr>
        <p:txBody>
          <a:bodyPr wrap="square">
            <a:spAutoFit/>
          </a:bodyPr>
          <a:lstStyle/>
          <a:p>
            <a:pPr algn="ctr"/>
            <a:r>
              <a:rPr lang="en-US" sz="2800" dirty="0"/>
              <a:t>AI-Powered Student Assistance </a:t>
            </a:r>
            <a:r>
              <a:rPr lang="en-US" sz="2800" dirty="0" err="1"/>
              <a:t>Chatbot</a:t>
            </a:r>
            <a:r>
              <a:rPr lang="en-US" sz="2800" dirty="0"/>
              <a:t> for Department of Technical Education, Government of Rajasthan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24691"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24691" y="883227"/>
            <a:ext cx="9653153" cy="5766955"/>
          </a:xfrm>
        </p:spPr>
        <p:txBody>
          <a:bodyPr>
            <a:noAutofit/>
          </a:bodyPr>
          <a:lstStyle/>
          <a:p>
            <a:pPr algn="just">
              <a:lnSpc>
                <a:spcPct val="150000"/>
              </a:lnSpc>
            </a:pPr>
            <a:r>
              <a:rPr lang="en-US" sz="1700" dirty="0"/>
              <a:t>Background: There are numerous engineering and polytechnic institutes in Rajasthan running under the Department of Technical Education, Government of Rajasthan. Notably, during the admission process, there is a significant increase in enquiries from various groups, including students, their parents, and other stakeholders.</a:t>
            </a:r>
          </a:p>
          <a:p>
            <a:pPr algn="just">
              <a:lnSpc>
                <a:spcPct val="150000"/>
              </a:lnSpc>
            </a:pPr>
            <a:r>
              <a:rPr lang="en-US" sz="1700" dirty="0"/>
              <a:t> These enquiries cover a wide range of queries related to admission process, eligibility criteria, information about different colleges, fee structure, curriculum , scholarship , hostel facilities, previous year's college and branch-specific allotments placement opportunities and many more. Currently, stakeholders have </a:t>
            </a:r>
            <a:r>
              <a:rPr lang="en-US" sz="1700" dirty="0" err="1"/>
              <a:t>tocontact</a:t>
            </a:r>
            <a:r>
              <a:rPr lang="en-US" sz="1700" dirty="0"/>
              <a:t> colleges individually through phone or email, and sometimes even visit the colleges personally. </a:t>
            </a:r>
          </a:p>
          <a:p>
            <a:pPr algn="just">
              <a:lnSpc>
                <a:spcPct val="150000"/>
              </a:lnSpc>
            </a:pPr>
            <a:r>
              <a:rPr lang="en-US" sz="1700" dirty="0"/>
              <a:t>This process is not only cumbersome for the stakeholders but also demanding to pool manpower for the colleges to manage these inquiries. Detailed Description: With the continuous rise in enquiries, it is becoming increasingly difficult for the colleges to respond promptly and effectively using traditional communication methods.</a:t>
            </a: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AB60C2-5054-2B89-0A57-D8544E65F0CB}"/>
              </a:ext>
            </a:extLst>
          </p:cNvPr>
          <p:cNvSpPr>
            <a:spLocks noGrp="1"/>
          </p:cNvSpPr>
          <p:nvPr>
            <p:ph idx="4294967295"/>
          </p:nvPr>
        </p:nvSpPr>
        <p:spPr>
          <a:xfrm>
            <a:off x="280556" y="435696"/>
            <a:ext cx="9112826" cy="6287221"/>
          </a:xfrm>
        </p:spPr>
        <p:txBody>
          <a:bodyPr>
            <a:normAutofit fontScale="92500" lnSpcReduction="20000"/>
          </a:bodyPr>
          <a:lstStyle/>
          <a:p>
            <a:pPr algn="just">
              <a:lnSpc>
                <a:spcPct val="160000"/>
              </a:lnSpc>
            </a:pPr>
            <a:r>
              <a:rPr lang="en-US" dirty="0"/>
              <a:t> To address this issue more efficiently and ensure timely assistance for everyone, there is a pressing need to adopt new technological solutions. One effective approach is to develop an AI-powered chatbot at centralized level that would serve as a virtual assistant, available 24/7 to answer a wide range of questions. </a:t>
            </a:r>
          </a:p>
          <a:p>
            <a:pPr algn="just">
              <a:lnSpc>
                <a:spcPct val="160000"/>
              </a:lnSpc>
            </a:pPr>
            <a:r>
              <a:rPr lang="en-US" sz="1800" dirty="0"/>
              <a:t>By automating responses to common enquiries, the chatbot would significantly enhance the accessibility to important information and allow staff to focus on handling more complex queries and other critical tasks. </a:t>
            </a:r>
          </a:p>
          <a:p>
            <a:pPr algn="just">
              <a:lnSpc>
                <a:spcPct val="160000"/>
              </a:lnSpc>
            </a:pPr>
            <a:r>
              <a:rPr lang="en-US" sz="1800" dirty="0"/>
              <a:t>For example, the chatbot would provide insights into information about various engineering and polytechnic colleges that falls under the jurisdiction of Department of Technical Education, and guide users through the admission processes, explain fee structures, share curriculum updates, provide details about available scholarships, share alumni information, and share information on job placement opportunities </a:t>
            </a:r>
            <a:r>
              <a:rPr lang="en-US" sz="1800" dirty="0" err="1"/>
              <a:t>etc</a:t>
            </a:r>
            <a:r>
              <a:rPr lang="en-US" sz="1800" dirty="0"/>
              <a:t> </a:t>
            </a:r>
          </a:p>
          <a:p>
            <a:pPr algn="just">
              <a:lnSpc>
                <a:spcPct val="160000"/>
              </a:lnSpc>
            </a:pPr>
            <a:r>
              <a:rPr lang="en-US" sz="1800" dirty="0"/>
              <a:t>This will empower the technical education department because of the ease of providing information, help and advice instantly to prospective students, their parents, and all interested parties. The required information provided by all colleges can be integrated with ease in software.</a:t>
            </a:r>
            <a:endParaRPr lang="en-US" dirty="0"/>
          </a:p>
          <a:p>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99625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CDF41E-5B27-B368-0D32-A1894417F22D}"/>
              </a:ext>
            </a:extLst>
          </p:cNvPr>
          <p:cNvSpPr>
            <a:spLocks noGrp="1"/>
          </p:cNvSpPr>
          <p:nvPr>
            <p:ph idx="4294967295"/>
          </p:nvPr>
        </p:nvSpPr>
        <p:spPr>
          <a:xfrm>
            <a:off x="436418" y="238270"/>
            <a:ext cx="9050482" cy="6827549"/>
          </a:xfrm>
        </p:spPr>
        <p:txBody>
          <a:bodyPr>
            <a:noAutofit/>
          </a:bodyPr>
          <a:lstStyle/>
          <a:p>
            <a:pPr algn="just">
              <a:lnSpc>
                <a:spcPct val="150000"/>
              </a:lnSpc>
            </a:pPr>
            <a:r>
              <a:rPr lang="en-US" sz="1700" dirty="0"/>
              <a:t>Expected Solutions: 1. Efficient Information Retrieval: The chatbot should rapidly access and provide accurate information from a comprehensive database on topics such as admissions, fees, scholarships, recommendations based on previous years cutoff, minimizing the need for human assistance.</a:t>
            </a:r>
          </a:p>
          <a:p>
            <a:pPr algn="just">
              <a:lnSpc>
                <a:spcPct val="150000"/>
              </a:lnSpc>
            </a:pPr>
            <a:r>
              <a:rPr lang="en-US" sz="1700" dirty="0"/>
              <a:t> Incorporate Natural Language Processing (NLP) to support voice based assistance in English languages and can be extended in Hindi and other regional languages ensuring wide accessibility and understanding. 2. Enhanced User Experience: Design an intuitive interface that allows users to navigate easily and find information quickly.</a:t>
            </a:r>
          </a:p>
          <a:p>
            <a:pPr algn="just">
              <a:lnSpc>
                <a:spcPct val="150000"/>
              </a:lnSpc>
            </a:pPr>
            <a:r>
              <a:rPr lang="en-US" sz="1700" dirty="0"/>
              <a:t> The interface should be straightforward, accessible on common platform, and capable of understanding natural language, ensuring user-friendliness. 3. Reduced Workload: By automating responses to Frequently Asked Questions (FAQ’s), the chatbot will reduce the workload on department staff, allowing them to concentrate on more complex and urgent tasks.</a:t>
            </a:r>
          </a:p>
          <a:p>
            <a:pPr algn="just">
              <a:lnSpc>
                <a:spcPct val="150000"/>
              </a:lnSpc>
            </a:pPr>
            <a:r>
              <a:rPr lang="en-US" sz="1700" dirty="0"/>
              <a:t> 4. Data Insights: The chatbot will gather valuable data from user interactions, helping the department to identify common concerns and optimize it’s services based on these insights.</a:t>
            </a:r>
            <a:endParaRPr lang="en-IN" sz="1700" dirty="0"/>
          </a:p>
        </p:txBody>
      </p:sp>
    </p:spTree>
    <p:extLst>
      <p:ext uri="{BB962C8B-B14F-4D97-AF65-F5344CB8AC3E}">
        <p14:creationId xmlns:p14="http://schemas.microsoft.com/office/powerpoint/2010/main" val="3857698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62345" y="79952"/>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0" y="831273"/>
            <a:ext cx="9549245" cy="5600700"/>
          </a:xfrm>
        </p:spPr>
        <p:txBody>
          <a:bodyPr>
            <a:noAutofit/>
          </a:bodyPr>
          <a:lstStyle/>
          <a:p>
            <a:pPr algn="just">
              <a:lnSpc>
                <a:spcPct val="150000"/>
              </a:lnSpc>
            </a:pPr>
            <a:r>
              <a:rPr lang="en-US" sz="1700" dirty="0"/>
              <a:t>The project aims and objectives that will be achieved after completion of this project are discussed in this subchapter.</a:t>
            </a:r>
          </a:p>
          <a:p>
            <a:pPr algn="just">
              <a:lnSpc>
                <a:spcPct val="150000"/>
              </a:lnSpc>
            </a:pPr>
            <a:r>
              <a:rPr lang="en-US" sz="1700" dirty="0"/>
              <a:t> The aims and objectives are as follows: - Offer Guidance and Support: Goal: Make it possible for the chatbot to respond quickly and accurately to inquiries regarding classes, programs, campus amenities, deadlines, and other pertinent university-related topics. </a:t>
            </a:r>
          </a:p>
          <a:p>
            <a:pPr algn="just">
              <a:lnSpc>
                <a:spcPct val="150000"/>
              </a:lnSpc>
            </a:pPr>
            <a:r>
              <a:rPr lang="en-US" sz="1700" dirty="0"/>
              <a:t>- Resolve Grievances of Students: Goal: Integrate a grievance-managing module into the chatbot so that it can comprehend and handle student complaints while pointing them in the direction of the right resources or support services.</a:t>
            </a:r>
          </a:p>
          <a:p>
            <a:pPr algn="just">
              <a:lnSpc>
                <a:spcPct val="150000"/>
              </a:lnSpc>
            </a:pPr>
            <a:r>
              <a:rPr lang="en-US" sz="1700" dirty="0"/>
              <a:t> - Assistance with Course Registration: Goal: Create a module that walks students through available courses, prerequisites, and possible schedules to help them with the course registration process.</a:t>
            </a:r>
          </a:p>
          <a:p>
            <a:pPr algn="just">
              <a:lnSpc>
                <a:spcPct val="150000"/>
              </a:lnSpc>
            </a:pPr>
            <a:r>
              <a:rPr lang="en-US" sz="1700" dirty="0"/>
              <a:t> - Support in Multiple Languages: Goal: Provide multilingual assistance to meet the needs of the varied student body while maintaining accessibility and diversity.</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90344"/>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66714" y="1049482"/>
            <a:ext cx="9089013" cy="5164282"/>
          </a:xfrm>
        </p:spPr>
        <p:txBody>
          <a:bodyPr>
            <a:normAutofit/>
          </a:bodyPr>
          <a:lstStyle/>
          <a:p>
            <a:pPr algn="just">
              <a:lnSpc>
                <a:spcPct val="150000"/>
              </a:lnSpc>
              <a:buFont typeface="Arial" panose="020B0604020202020204" pitchFamily="34" charset="0"/>
              <a:buChar char="•"/>
            </a:pPr>
            <a:r>
              <a:rPr lang="en-US" sz="1700" dirty="0"/>
              <a:t>The chatbot's support will be more personalized by using algorithms for continuous learning to match each student's demands. Immersion learning experiences could be possible through integration with cutting-edge technologies like virtual reality and augmented reality. </a:t>
            </a:r>
          </a:p>
          <a:p>
            <a:pPr algn="just">
              <a:lnSpc>
                <a:spcPct val="150000"/>
              </a:lnSpc>
              <a:buFont typeface="Arial" panose="020B0604020202020204" pitchFamily="34" charset="0"/>
              <a:buChar char="•"/>
            </a:pPr>
            <a:r>
              <a:rPr lang="en-US" sz="1700" dirty="0"/>
              <a:t>With its ability to facilitate real-time cooperation, the chatbot has the potential to link students worldwide and promote a cooperative learning atmosphere. The chatbot may investigate predictive analytics as AI and ML technologies advance in order to foresee student demands and proactively provide pertinent information.</a:t>
            </a:r>
          </a:p>
          <a:p>
            <a:pPr algn="just">
              <a:lnSpc>
                <a:spcPct val="150000"/>
              </a:lnSpc>
              <a:buFont typeface="Arial" panose="020B0604020202020204" pitchFamily="34" charset="0"/>
              <a:buChar char="•"/>
            </a:pPr>
            <a:r>
              <a:rPr lang="en-US" sz="1700" dirty="0"/>
              <a:t> All things considered, there is potential for the chatbot to develop into a clever, versatile, and useful friend in the future.</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111125"/>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207818" y="1070264"/>
            <a:ext cx="9642764" cy="4957041"/>
          </a:xfrm>
        </p:spPr>
        <p:txBody>
          <a:bodyPr>
            <a:normAutofit/>
          </a:bodyPr>
          <a:lstStyle/>
          <a:p>
            <a:pPr algn="just">
              <a:lnSpc>
                <a:spcPct val="150000"/>
              </a:lnSpc>
              <a:buFont typeface="Arial" panose="020B0604020202020204" pitchFamily="34" charset="0"/>
              <a:buChar char="•"/>
            </a:pPr>
            <a:r>
              <a:rPr lang="en-US" sz="1700" b="1" dirty="0"/>
              <a:t>Narrow Scope</a:t>
            </a:r>
            <a:r>
              <a:rPr lang="en-US" sz="1700" dirty="0"/>
              <a:t>: Chatbots often struggle to understand nuanced questions or complex issues that require human judgment or contextual understanding.</a:t>
            </a:r>
          </a:p>
          <a:p>
            <a:pPr algn="just">
              <a:lnSpc>
                <a:spcPct val="150000"/>
              </a:lnSpc>
              <a:buFont typeface="Arial" panose="020B0604020202020204" pitchFamily="34" charset="0"/>
              <a:buChar char="•"/>
            </a:pPr>
            <a:r>
              <a:rPr lang="en-US" sz="1700" b="1" dirty="0"/>
              <a:t>Dependence on Data Quality</a:t>
            </a:r>
            <a:r>
              <a:rPr lang="en-US" sz="1700" dirty="0"/>
              <a:t>: The effectiveness of a chatbot relies heavily on the quality of the data used for training. Poor or biased data can lead to subpar performance.</a:t>
            </a:r>
          </a:p>
          <a:p>
            <a:pPr algn="just">
              <a:lnSpc>
                <a:spcPct val="150000"/>
              </a:lnSpc>
              <a:buFont typeface="Arial" panose="020B0604020202020204" pitchFamily="34" charset="0"/>
              <a:buChar char="•"/>
            </a:pPr>
            <a:r>
              <a:rPr lang="en-US" sz="1700" b="1" dirty="0"/>
              <a:t>Generic Responses</a:t>
            </a:r>
            <a:r>
              <a:rPr lang="en-US" sz="1700" dirty="0"/>
              <a:t>: AI chatbots may provide responses that do not consider individual student needs, backgrounds, or learning styles, making the assistance feel impersonal.</a:t>
            </a:r>
          </a:p>
          <a:p>
            <a:pPr algn="just">
              <a:lnSpc>
                <a:spcPct val="150000"/>
              </a:lnSpc>
              <a:buFont typeface="Arial" panose="020B0604020202020204" pitchFamily="34" charset="0"/>
              <a:buChar char="•"/>
            </a:pPr>
            <a:r>
              <a:rPr lang="en-US" sz="1700" b="1" dirty="0"/>
              <a:t>Skepticism towards AI</a:t>
            </a:r>
            <a:r>
              <a:rPr lang="en-US" sz="1700" dirty="0"/>
              <a:t>: Some students or educators may be hesitant to use AI-driven tools, preferring traditional human interactions due to trust or comfort issues.</a:t>
            </a:r>
          </a:p>
          <a:p>
            <a:pPr algn="just">
              <a:lnSpc>
                <a:spcPct val="150000"/>
              </a:lnSpc>
              <a:buFont typeface="Arial" panose="020B0604020202020204" pitchFamily="34" charset="0"/>
              <a:buChar char="•"/>
            </a:pPr>
            <a:r>
              <a:rPr lang="en-US" sz="1700" b="1" dirty="0"/>
              <a:t>Data Privacy</a:t>
            </a:r>
            <a:r>
              <a:rPr lang="en-US" sz="1700" dirty="0"/>
              <a:t>: Collecting and processing student data raises concerns about privacy and security, particularly regarding sensitive information.</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97428" y="993485"/>
            <a:ext cx="9549245" cy="5542397"/>
          </a:xfrm>
        </p:spPr>
        <p:txBody>
          <a:bodyPr>
            <a:normAutofit/>
          </a:bodyPr>
          <a:lstStyle/>
          <a:p>
            <a:pPr algn="just">
              <a:lnSpc>
                <a:spcPct val="150000"/>
              </a:lnSpc>
            </a:pPr>
            <a:r>
              <a:rPr lang="en-US" sz="1700" dirty="0"/>
              <a:t>This intelligent chatbot will be designed to handle a wide range of inquiries, from course guidance and admissions to academic support and career counseling. </a:t>
            </a:r>
          </a:p>
          <a:p>
            <a:pPr algn="just">
              <a:lnSpc>
                <a:spcPct val="150000"/>
              </a:lnSpc>
            </a:pPr>
            <a:r>
              <a:rPr lang="en-US" sz="1700" dirty="0"/>
              <a:t>Leveraging natural language processing and machine learning algorithms, the chatbot will understand and respond to student queries in real time, ensuring that students receive accurate information and support tailored to their individual needs.</a:t>
            </a:r>
          </a:p>
          <a:p>
            <a:pPr algn="just">
              <a:lnSpc>
                <a:spcPct val="150000"/>
              </a:lnSpc>
            </a:pPr>
            <a:r>
              <a:rPr lang="en-US" sz="1700" dirty="0"/>
              <a:t>The system will feature multiple modules, including an information and FAQs module to address common questions, a course guidance module to recommend programs based on student interests, and an administrative support module to assist with fee payments and document management.</a:t>
            </a:r>
          </a:p>
          <a:p>
            <a:pPr algn="just">
              <a:lnSpc>
                <a:spcPct val="150000"/>
              </a:lnSpc>
            </a:pPr>
            <a:r>
              <a:rPr lang="en-US" sz="1700" dirty="0"/>
              <a:t> Additionally, it will incorporate a feedback mechanism, allowing students to share their experiences and suggestions for improvement, thereby creating a continuous feedback loop for enhancing the chatbot's capabilities.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151968" y="995939"/>
            <a:ext cx="9594705" cy="5477597"/>
          </a:xfrm>
        </p:spPr>
        <p:txBody>
          <a:bodyPr>
            <a:normAutofit/>
          </a:bodyPr>
          <a:lstStyle/>
          <a:p>
            <a:pPr algn="just">
              <a:lnSpc>
                <a:spcPct val="150000"/>
              </a:lnSpc>
            </a:pPr>
            <a:r>
              <a:rPr lang="en-US" sz="1700" b="1" dirty="0"/>
              <a:t>Round-the-Clock Support</a:t>
            </a:r>
            <a:r>
              <a:rPr lang="en-US" sz="1700" dirty="0"/>
              <a:t>: The chatbot can provide assistance to students at any time of the day, accommodating those who may need help outside of traditional office hours.</a:t>
            </a:r>
          </a:p>
          <a:p>
            <a:pPr algn="just">
              <a:lnSpc>
                <a:spcPct val="150000"/>
              </a:lnSpc>
            </a:pPr>
            <a:r>
              <a:rPr lang="en-US" sz="1700" b="1" dirty="0"/>
              <a:t>Handling Large Volumes</a:t>
            </a:r>
            <a:r>
              <a:rPr lang="en-US" sz="1700" dirty="0"/>
              <a:t>: A chatbot can interact with multiple students simultaneously, making it a scalable solution during peak times, such as enrollment periods or exam seasons.</a:t>
            </a:r>
          </a:p>
          <a:p>
            <a:pPr algn="just">
              <a:lnSpc>
                <a:spcPct val="150000"/>
              </a:lnSpc>
            </a:pPr>
            <a:r>
              <a:rPr lang="en-US" sz="1700" b="1" dirty="0"/>
              <a:t> Uniform Responses</a:t>
            </a:r>
            <a:r>
              <a:rPr lang="en-US" sz="1700" dirty="0"/>
              <a:t>: The chatbot can ensure that all students receive the same information, reducing inconsistencies and potential confusion regarding policies or procedures.</a:t>
            </a:r>
          </a:p>
          <a:p>
            <a:pPr algn="just">
              <a:lnSpc>
                <a:spcPct val="150000"/>
              </a:lnSpc>
            </a:pPr>
            <a:r>
              <a:rPr lang="en-US" sz="1700" b="1" dirty="0"/>
              <a:t>Tailored Recommendations</a:t>
            </a:r>
            <a:r>
              <a:rPr lang="en-US" sz="1700" dirty="0"/>
              <a:t>: By analyzing student interactions and preferences, the chatbot can provide personalized suggestions for courses, resources, and learning materials.</a:t>
            </a:r>
          </a:p>
          <a:p>
            <a:pPr algn="just">
              <a:lnSpc>
                <a:spcPct val="150000"/>
              </a:lnSpc>
            </a:pPr>
            <a:r>
              <a:rPr lang="en-US" sz="1700" b="1" dirty="0"/>
              <a:t>Interactive Learning</a:t>
            </a:r>
            <a:r>
              <a:rPr lang="en-US" sz="1700" dirty="0"/>
              <a:t>: Engaging with a chatbot can make the learning experience more interactive, helping to keep students motivated and involved.</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36814" y="953365"/>
            <a:ext cx="9621982" cy="5322743"/>
          </a:xfrm>
        </p:spPr>
        <p:txBody>
          <a:bodyPr>
            <a:normAutofit/>
          </a:bodyPr>
          <a:lstStyle/>
          <a:p>
            <a:pPr algn="just">
              <a:lnSpc>
                <a:spcPct val="150000"/>
              </a:lnSpc>
            </a:pPr>
            <a:r>
              <a:rPr lang="en-US" sz="1700" dirty="0"/>
              <a:t>Universities are continuously looking for creative ways to improve student experience, support services, and participation in the ever-changing world of modern education.</a:t>
            </a:r>
          </a:p>
          <a:p>
            <a:pPr algn="just">
              <a:lnSpc>
                <a:spcPct val="150000"/>
              </a:lnSpc>
            </a:pPr>
            <a:r>
              <a:rPr lang="en-US" sz="1700" dirty="0"/>
              <a:t> Using Artificial Intelligence (AI) and Machine Learning (ML) technologies in a Student Assistance University Chatbot offers a state-of-the-art method for effectively handling complaints, questions, and information requests from students. </a:t>
            </a:r>
          </a:p>
          <a:p>
            <a:pPr algn="just">
              <a:lnSpc>
                <a:spcPct val="150000"/>
              </a:lnSpc>
            </a:pPr>
            <a:r>
              <a:rPr lang="en-US" sz="1700" dirty="0"/>
              <a:t>Rapid digital transformation has been observed in the education sector, where technological integration is essential to improving many facets of academic life. </a:t>
            </a:r>
          </a:p>
          <a:p>
            <a:pPr algn="just">
              <a:lnSpc>
                <a:spcPct val="150000"/>
              </a:lnSpc>
            </a:pPr>
            <a:r>
              <a:rPr lang="en-US" sz="1700" dirty="0"/>
              <a:t>The goal of this project is to create an intelligent chatbot that can effectively handle complaints from students in a learning environment. </a:t>
            </a:r>
          </a:p>
          <a:p>
            <a:pPr algn="just">
              <a:lnSpc>
                <a:spcPct val="150000"/>
              </a:lnSpc>
            </a:pPr>
            <a:r>
              <a:rPr lang="en-US" sz="1700" dirty="0" err="1"/>
              <a:t>FastAPI</a:t>
            </a:r>
            <a:r>
              <a:rPr lang="en-US" sz="1700" dirty="0"/>
              <a:t>, a cutting-edge, quick web framework for creating Python APIs, will be used to develop the chatbot, which will be equipped with machine learning tools to comprehend &amp; address.</a:t>
            </a:r>
            <a:endParaRPr lang="en-IN" sz="1700"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66255" y="402070"/>
            <a:ext cx="9341427" cy="5603875"/>
          </a:xfrm>
        </p:spPr>
        <p:txBody>
          <a:bodyPr>
            <a:normAutofit/>
          </a:bodyPr>
          <a:lstStyle/>
          <a:p>
            <a:pPr algn="just">
              <a:lnSpc>
                <a:spcPct val="150000"/>
              </a:lnSpc>
            </a:pPr>
            <a:r>
              <a:rPr lang="en-US" sz="1700" dirty="0"/>
              <a:t>The main goal of the project is to develop a smart and intuitive platform that allows students to easily report and settle complaints. </a:t>
            </a:r>
          </a:p>
          <a:p>
            <a:pPr algn="just">
              <a:lnSpc>
                <a:spcPct val="150000"/>
              </a:lnSpc>
            </a:pPr>
            <a:r>
              <a:rPr lang="en-US" sz="1700" dirty="0"/>
              <a:t>Students will be able to communicate their problems in a conversational manner with the chatbot because it is intended to comprehend natural language queries. Models for machine learning, like.</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20782" y="131330"/>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884218" y="1334511"/>
            <a:ext cx="10058400" cy="4022725"/>
          </a:xfrm>
        </p:spPr>
        <p:txBody>
          <a:bodyPr>
            <a:normAutofit/>
          </a:bodyPr>
          <a:lstStyle/>
          <a:p>
            <a:pPr algn="just">
              <a:lnSpc>
                <a:spcPct val="150000"/>
              </a:lnSpc>
              <a:buFont typeface="Arial" panose="020B0604020202020204" pitchFamily="34" charset="0"/>
              <a:buChar char="•"/>
            </a:pPr>
            <a:r>
              <a:rPr lang="en-IN" sz="2800" dirty="0"/>
              <a:t>Information and FAQs Module</a:t>
            </a:r>
          </a:p>
          <a:p>
            <a:pPr algn="just">
              <a:lnSpc>
                <a:spcPct val="150000"/>
              </a:lnSpc>
              <a:buFont typeface="Arial" panose="020B0604020202020204" pitchFamily="34" charset="0"/>
              <a:buChar char="•"/>
            </a:pPr>
            <a:r>
              <a:rPr lang="en-IN" sz="2800" dirty="0"/>
              <a:t>Course Guidance Module</a:t>
            </a:r>
          </a:p>
          <a:p>
            <a:pPr algn="just">
              <a:lnSpc>
                <a:spcPct val="150000"/>
              </a:lnSpc>
              <a:buFont typeface="Arial" panose="020B0604020202020204" pitchFamily="34" charset="0"/>
              <a:buChar char="•"/>
            </a:pPr>
            <a:r>
              <a:rPr lang="en-IN" sz="2800" dirty="0"/>
              <a:t>Admissions and </a:t>
            </a:r>
            <a:r>
              <a:rPr lang="en-IN" sz="2800" dirty="0" err="1"/>
              <a:t>Enrollment</a:t>
            </a:r>
            <a:r>
              <a:rPr lang="en-IN" sz="2800" dirty="0"/>
              <a:t> Module</a:t>
            </a:r>
          </a:p>
          <a:p>
            <a:pPr algn="just">
              <a:lnSpc>
                <a:spcPct val="150000"/>
              </a:lnSpc>
              <a:buFont typeface="Arial" panose="020B0604020202020204" pitchFamily="34" charset="0"/>
              <a:buChar char="•"/>
            </a:pPr>
            <a:r>
              <a:rPr lang="en-IN" sz="2800" dirty="0"/>
              <a:t>Academic Support Module</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405245" y="231269"/>
            <a:ext cx="10058400" cy="1449388"/>
          </a:xfrm>
        </p:spPr>
        <p:txBody>
          <a:bodyPr>
            <a:normAutofit fontScale="90000"/>
          </a:bodyPr>
          <a:lstStyle/>
          <a:p>
            <a:r>
              <a:rPr lang="en-US" sz="3100" b="1" dirty="0"/>
              <a:t>Information and FAQs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422184" y="955963"/>
            <a:ext cx="8024523" cy="6069013"/>
          </a:xfrm>
        </p:spPr>
        <p:txBody>
          <a:bodyPr>
            <a:normAutofit/>
          </a:bodyPr>
          <a:lstStyle/>
          <a:p>
            <a:pPr algn="just">
              <a:lnSpc>
                <a:spcPct val="150000"/>
              </a:lnSpc>
              <a:buFont typeface="Arial" panose="020B0604020202020204" pitchFamily="34" charset="0"/>
              <a:buChar char="•"/>
            </a:pPr>
            <a:r>
              <a:rPr lang="en-US" sz="1700" b="1" dirty="0"/>
              <a:t>General Information</a:t>
            </a:r>
            <a:r>
              <a:rPr lang="en-US" sz="1700" dirty="0"/>
              <a:t>: Provide information about courses, programs, and the structure of technical education.</a:t>
            </a:r>
          </a:p>
          <a:p>
            <a:pPr algn="just">
              <a:lnSpc>
                <a:spcPct val="150000"/>
              </a:lnSpc>
              <a:buFont typeface="Arial" panose="020B0604020202020204" pitchFamily="34" charset="0"/>
              <a:buChar char="•"/>
            </a:pPr>
            <a:r>
              <a:rPr lang="en-US" sz="1700" b="1" dirty="0"/>
              <a:t>Frequently Asked Questions</a:t>
            </a:r>
            <a:r>
              <a:rPr lang="en-US" sz="1700" dirty="0"/>
              <a:t>: Address common queries related to admissions, eligibility, fee structures, and examination processes.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80555" y="176645"/>
            <a:ext cx="10058400" cy="1449388"/>
          </a:xfrm>
        </p:spPr>
        <p:txBody>
          <a:bodyPr>
            <a:normAutofit fontScale="90000"/>
          </a:bodyPr>
          <a:lstStyle/>
          <a:p>
            <a:r>
              <a:rPr lang="en-IN" sz="3100" dirty="0"/>
              <a:t>Course Guidance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232694" y="1028701"/>
            <a:ext cx="8154121" cy="5518150"/>
          </a:xfrm>
        </p:spPr>
        <p:txBody>
          <a:bodyPr>
            <a:normAutofit/>
          </a:bodyPr>
          <a:lstStyle/>
          <a:p>
            <a:pPr algn="just">
              <a:lnSpc>
                <a:spcPct val="150000"/>
              </a:lnSpc>
              <a:buFont typeface="Arial" panose="020B0604020202020204" pitchFamily="34" charset="0"/>
              <a:buChar char="•"/>
            </a:pPr>
            <a:r>
              <a:rPr lang="en-US" sz="1700" b="1" dirty="0"/>
              <a:t>Course Recommendations</a:t>
            </a:r>
            <a:r>
              <a:rPr lang="en-US" sz="1700" dirty="0"/>
              <a:t>: Suggest courses based on student interests, previous qualifications, and career goals.</a:t>
            </a:r>
          </a:p>
          <a:p>
            <a:pPr algn="just">
              <a:lnSpc>
                <a:spcPct val="150000"/>
              </a:lnSpc>
              <a:buFont typeface="Arial" panose="020B0604020202020204" pitchFamily="34" charset="0"/>
              <a:buChar char="•"/>
            </a:pPr>
            <a:r>
              <a:rPr lang="en-US" sz="1700" b="1" dirty="0"/>
              <a:t>Syllabus and Curriculum Details</a:t>
            </a:r>
            <a:r>
              <a:rPr lang="en-US" sz="1700" dirty="0"/>
              <a:t>: Offer information about the syllabus, course duration, and key subjects covered in various programs.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224414"/>
            <a:ext cx="10058400" cy="1449388"/>
          </a:xfrm>
        </p:spPr>
        <p:txBody>
          <a:bodyPr>
            <a:normAutofit/>
          </a:bodyPr>
          <a:lstStyle/>
          <a:p>
            <a:r>
              <a:rPr lang="en-IN" sz="2800" dirty="0"/>
              <a:t>Admissions and </a:t>
            </a:r>
            <a:r>
              <a:rPr lang="en-IN" sz="2800" dirty="0" err="1"/>
              <a:t>Enrollment</a:t>
            </a:r>
            <a:r>
              <a:rPr lang="en-IN" sz="2800" dirty="0"/>
              <a:t> Module</a:t>
            </a:r>
            <a:br>
              <a:rPr lang="en-IN" sz="2800" dirty="0"/>
            </a:br>
            <a:br>
              <a:rPr lang="en-IN" sz="2800" b="1" dirty="0">
                <a:latin typeface="Times New Roman" panose="02020603050405020304" pitchFamily="18" charset="0"/>
                <a:cs typeface="Times New Roman" panose="02020603050405020304" pitchFamily="18" charset="0"/>
              </a:rPr>
            </a:br>
            <a:endParaRPr lang="en-IN" sz="2800"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132609" y="949108"/>
            <a:ext cx="7855527" cy="5206568"/>
          </a:xfrm>
        </p:spPr>
        <p:txBody>
          <a:bodyPr>
            <a:normAutofit/>
          </a:bodyPr>
          <a:lstStyle/>
          <a:p>
            <a:pPr algn="just">
              <a:lnSpc>
                <a:spcPct val="150000"/>
              </a:lnSpc>
              <a:buFont typeface="Arial" panose="020B0604020202020204" pitchFamily="34" charset="0"/>
              <a:buChar char="•"/>
            </a:pPr>
            <a:r>
              <a:rPr lang="en-US" sz="1700" b="1" dirty="0"/>
              <a:t>Application Process</a:t>
            </a:r>
            <a:r>
              <a:rPr lang="en-US" sz="1700" dirty="0"/>
              <a:t>: Guide students through the application and enrollment processes, including documentation required.</a:t>
            </a:r>
          </a:p>
          <a:p>
            <a:pPr algn="just">
              <a:lnSpc>
                <a:spcPct val="150000"/>
              </a:lnSpc>
              <a:buFont typeface="Arial" panose="020B0604020202020204" pitchFamily="34" charset="0"/>
              <a:buChar char="•"/>
            </a:pPr>
            <a:r>
              <a:rPr lang="en-US" sz="1700" b="1" dirty="0"/>
              <a:t>Deadlines and Notifications</a:t>
            </a:r>
            <a:r>
              <a:rPr lang="en-US" sz="1700" dirty="0"/>
              <a:t>: Provide information about important deadlines for applications, exams, and registrations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63500" y="186388"/>
            <a:ext cx="10058400" cy="1449388"/>
          </a:xfrm>
        </p:spPr>
        <p:txBody>
          <a:bodyPr>
            <a:normAutofit fontScale="90000"/>
          </a:bodyPr>
          <a:lstStyle/>
          <a:p>
            <a:r>
              <a:rPr lang="en-IN" sz="3100" dirty="0"/>
              <a:t>Academic Support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977900" y="911082"/>
            <a:ext cx="8229600" cy="4779241"/>
          </a:xfrm>
        </p:spPr>
        <p:txBody>
          <a:bodyPr>
            <a:normAutofit/>
          </a:bodyPr>
          <a:lstStyle/>
          <a:p>
            <a:pPr algn="just">
              <a:lnSpc>
                <a:spcPct val="150000"/>
              </a:lnSpc>
              <a:buFont typeface="Arial" panose="020B0604020202020204" pitchFamily="34" charset="0"/>
              <a:buChar char="•"/>
            </a:pPr>
            <a:r>
              <a:rPr lang="en-US" sz="1700" b="1" dirty="0"/>
              <a:t>Study Resources</a:t>
            </a:r>
            <a:r>
              <a:rPr lang="en-US" sz="1700" dirty="0"/>
              <a:t>: Share links to study materials, online resources, and e-books relevant to specific courses.</a:t>
            </a:r>
          </a:p>
          <a:p>
            <a:pPr algn="just">
              <a:lnSpc>
                <a:spcPct val="150000"/>
              </a:lnSpc>
              <a:buFont typeface="Arial" panose="020B0604020202020204" pitchFamily="34" charset="0"/>
              <a:buChar char="•"/>
            </a:pPr>
            <a:r>
              <a:rPr lang="en-US" sz="1700" b="1" dirty="0"/>
              <a:t>Tutoring and Mentorship</a:t>
            </a:r>
            <a:r>
              <a:rPr lang="en-US" sz="1700" dirty="0"/>
              <a:t>: Connect students with tutors or mentors for additional academic support</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259773" y="142298"/>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65018" y="1074918"/>
            <a:ext cx="8302336" cy="4708164"/>
          </a:xfrm>
        </p:spPr>
        <p:txBody>
          <a:bodyPr/>
          <a:lstStyle/>
          <a:p>
            <a:pPr algn="just">
              <a:lnSpc>
                <a:spcPct val="150000"/>
              </a:lnSpc>
            </a:pPr>
            <a:r>
              <a:rPr lang="en-US" sz="17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7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7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76646"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50718" y="984395"/>
            <a:ext cx="8104909" cy="4294187"/>
          </a:xfrm>
        </p:spPr>
        <p:txBody>
          <a:bodyPr>
            <a:normAutofit lnSpcReduction="10000"/>
          </a:bodyPr>
          <a:lstStyle/>
          <a:p>
            <a:pPr algn="just">
              <a:lnSpc>
                <a:spcPct val="150000"/>
              </a:lnSpc>
            </a:pPr>
            <a:r>
              <a:rPr lang="en-US" sz="17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7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7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93518" y="152399"/>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436418" y="1088016"/>
            <a:ext cx="8905009" cy="4419167"/>
          </a:xfrm>
        </p:spPr>
        <p:txBody>
          <a:bodyPr/>
          <a:lstStyle/>
          <a:p>
            <a:pPr algn="just">
              <a:lnSpc>
                <a:spcPct val="150000"/>
              </a:lnSpc>
            </a:pPr>
            <a:r>
              <a:rPr lang="en-US" sz="17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7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7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7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66255" y="142297"/>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46809" y="988291"/>
            <a:ext cx="9071264" cy="5215082"/>
          </a:xfrm>
        </p:spPr>
        <p:txBody>
          <a:bodyPr/>
          <a:lstStyle/>
          <a:p>
            <a:pPr algn="just">
              <a:lnSpc>
                <a:spcPct val="150000"/>
              </a:lnSpc>
            </a:pPr>
            <a:r>
              <a:rPr lang="en-US" sz="17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7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700" dirty="0">
                <a:cs typeface="Times New Roman" panose="02020603050405020304" pitchFamily="18" charset="0"/>
              </a:rPr>
              <a:t>It provides a flexible environment for the developers which allows them to work on projects from anywhere using any device with internet access.</a:t>
            </a:r>
            <a:endParaRPr lang="en-IN" sz="17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01336" y="298162"/>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96292" y="614940"/>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53291" y="152833"/>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80309" y="1053957"/>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187037" y="121516"/>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187037" y="1004888"/>
            <a:ext cx="9798627" cy="5053012"/>
          </a:xfrm>
        </p:spPr>
        <p:txBody>
          <a:bodyPr>
            <a:noAutofit/>
          </a:bodyPr>
          <a:lstStyle/>
          <a:p>
            <a:pPr algn="just">
              <a:lnSpc>
                <a:spcPct val="150000"/>
              </a:lnSpc>
            </a:pPr>
            <a:r>
              <a:rPr lang="en-US" sz="1700" dirty="0"/>
              <a:t>The chatbot designed to help university students trained with their professors' notes to resolve doubts can have various applications and benefits in the educational field. Here are some of the possible applications: - </a:t>
            </a:r>
            <a:r>
              <a:rPr lang="en-US" sz="1700" dirty="0" err="1"/>
              <a:t>Personalised</a:t>
            </a:r>
            <a:r>
              <a:rPr lang="en-US" sz="1700" dirty="0"/>
              <a:t> Academic Support: It can offer </a:t>
            </a:r>
            <a:r>
              <a:rPr lang="en-US" sz="1700" dirty="0" err="1"/>
              <a:t>personalised</a:t>
            </a:r>
            <a:r>
              <a:rPr lang="en-US" sz="1700" dirty="0"/>
              <a:t> assistance, answering specific questions about study material and providing detailed clarifications.</a:t>
            </a:r>
          </a:p>
          <a:p>
            <a:pPr algn="just">
              <a:lnSpc>
                <a:spcPct val="150000"/>
              </a:lnSpc>
            </a:pPr>
            <a:r>
              <a:rPr lang="en-US" sz="1700" dirty="0"/>
              <a:t> This allows students to receive immediate help, contributing to a better understanding of concepts. Quick Access to Information: Students can use the chatbot to quickly access key information in their notes, avoiding the need to manually search through lengthy documents.</a:t>
            </a:r>
          </a:p>
          <a:p>
            <a:pPr algn="just">
              <a:lnSpc>
                <a:spcPct val="150000"/>
              </a:lnSpc>
            </a:pPr>
            <a:r>
              <a:rPr lang="en-US" sz="1700" dirty="0"/>
              <a:t> This saves time and makes it easier to review concepts before exams or assessments. - Reduced Teacher Workload: By providing automatic responses to common questions, the chatbot can reduce the workload of teachers, allowing them to focus on more complex and specific aspects of teaching.</a:t>
            </a:r>
            <a:endParaRPr lang="en-IN"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76</TotalTime>
  <Words>2305</Words>
  <Application>Microsoft Office PowerPoint</Application>
  <PresentationFormat>Widescreen</PresentationFormat>
  <Paragraphs>92</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Times New Roman</vt:lpstr>
      <vt:lpstr>Trebuchet MS</vt:lpstr>
      <vt:lpstr>Wingdings 3</vt:lpstr>
      <vt:lpstr>Facet</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Information and FAQs Module  </vt:lpstr>
      <vt:lpstr>Course Guidance Module  </vt:lpstr>
      <vt:lpstr>Admissions and Enrollment Module  </vt:lpstr>
      <vt:lpstr>Academic Support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50</cp:revision>
  <dcterms:created xsi:type="dcterms:W3CDTF">2024-08-14T12:13:16Z</dcterms:created>
  <dcterms:modified xsi:type="dcterms:W3CDTF">2024-10-27T11:23:20Z</dcterms:modified>
</cp:coreProperties>
</file>