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81" r:id="rId5"/>
    <p:sldId id="282"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5218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72616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6977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3360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19-10-2024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04279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19-10-2024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45025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23C765A-790E-4DDD-B720-A3DC44661A02}" type="datetimeFigureOut">
              <a:rPr lang="en-IN" smtClean="0"/>
              <a:t>19-10-2024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32735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23C765A-790E-4DDD-B720-A3DC44661A02}" type="datetimeFigureOut">
              <a:rPr lang="en-IN" smtClean="0"/>
              <a:t>19-10-2024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930526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19-10-2024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88774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70424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98635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23C765A-790E-4DDD-B720-A3DC44661A02}" type="datetimeFigureOut">
              <a:rPr lang="en-IN" smtClean="0"/>
              <a:t>19-10-2024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34AA5E-9EEF-4675-9141-69214F07058E}"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909665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3013363" y="2602468"/>
            <a:ext cx="7426902" cy="523220"/>
          </a:xfrm>
          <a:prstGeom prst="rect">
            <a:avLst/>
          </a:prstGeom>
          <a:noFill/>
        </p:spPr>
        <p:txBody>
          <a:bodyPr wrap="square">
            <a:spAutoFit/>
          </a:bodyPr>
          <a:lstStyle/>
          <a:p>
            <a:r>
              <a:rPr lang="en-IN" sz="2800" dirty="0"/>
              <a:t>Micro-Doppler based Target Classification</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694" y="1465118"/>
            <a:ext cx="9984612" cy="3324289"/>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0782" y="-564284"/>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623454" y="1144878"/>
            <a:ext cx="10712595" cy="5276850"/>
          </a:xfrm>
        </p:spPr>
        <p:txBody>
          <a:bodyPr>
            <a:normAutofit lnSpcReduction="10000"/>
          </a:bodyPr>
          <a:lstStyle/>
          <a:p>
            <a:pPr algn="just">
              <a:lnSpc>
                <a:spcPct val="150000"/>
              </a:lnSpc>
              <a:buFont typeface="Arial" panose="020B0604020202020204" pitchFamily="34" charset="0"/>
              <a:buChar char="•"/>
            </a:pPr>
            <a:r>
              <a:rPr lang="en-US" sz="1800" dirty="0"/>
              <a:t>Description: The world today has bought on a need to pay increased attention to safety and security issues, for example, search and rescue operations, surveillance, and protection of critical infrastructure. These tasks are often </a:t>
            </a:r>
            <a:r>
              <a:rPr lang="en-US" sz="1800" dirty="0" err="1"/>
              <a:t>labour</a:t>
            </a:r>
            <a:r>
              <a:rPr lang="en-US" sz="1800" dirty="0"/>
              <a:t> intensive and potentially dangerous. This provides an incentive to create systems that aid operators to gain situational awareness. In this regard, unmanned aerial vehicles, pose a significant threat to privacy and security. </a:t>
            </a:r>
          </a:p>
          <a:p>
            <a:pPr algn="just">
              <a:lnSpc>
                <a:spcPct val="150000"/>
              </a:lnSpc>
              <a:buFont typeface="Arial" panose="020B0604020202020204" pitchFamily="34" charset="0"/>
              <a:buChar char="•"/>
            </a:pPr>
            <a:r>
              <a:rPr lang="en-US" sz="1800" dirty="0"/>
              <a:t>To understand and assess this threat, classification between different drone models and types is required. One way in which this has been demonstrated experimentally is through this use of micro-Doppler information from radars. Normally birds and drones are often confused and there is need for a method which clarifies their corresponding class.</a:t>
            </a:r>
          </a:p>
          <a:p>
            <a:pPr algn="just">
              <a:lnSpc>
                <a:spcPct val="150000"/>
              </a:lnSpc>
              <a:buFont typeface="Arial" panose="020B0604020202020204" pitchFamily="34" charset="0"/>
              <a:buChar char="•"/>
            </a:pPr>
            <a:r>
              <a:rPr lang="en-US" sz="1800" dirty="0"/>
              <a:t> Background: Due to substantial increase in the number of affordable drones in the consumer market and their regrettable misuse, there is a need for efficient technology to detect drones in airspace. Drone and birds both include micro-Doppler signatures due to their propeller blade rotation and wing beats respectively.</a:t>
            </a:r>
          </a:p>
          <a:p>
            <a:pPr algn="just">
              <a:lnSpc>
                <a:spcPct val="150000"/>
              </a:lnSpc>
              <a:buFont typeface="Arial" panose="020B0604020202020204" pitchFamily="34" charset="0"/>
              <a:buChar char="•"/>
            </a:pPr>
            <a:endParaRPr lang="en-US" sz="1200" dirty="0"/>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518BB0-C365-B7C2-E9A6-03018B457ABB}"/>
              </a:ext>
            </a:extLst>
          </p:cNvPr>
          <p:cNvSpPr>
            <a:spLocks noGrp="1"/>
          </p:cNvSpPr>
          <p:nvPr>
            <p:ph idx="4294967295"/>
          </p:nvPr>
        </p:nvSpPr>
        <p:spPr>
          <a:xfrm>
            <a:off x="685800" y="450345"/>
            <a:ext cx="10217727" cy="5957310"/>
          </a:xfrm>
        </p:spPr>
        <p:txBody>
          <a:bodyPr>
            <a:normAutofit/>
          </a:bodyPr>
          <a:lstStyle/>
          <a:p>
            <a:pPr algn="just">
              <a:lnSpc>
                <a:spcPct val="150000"/>
              </a:lnSpc>
              <a:buFont typeface="Arial" panose="020B0604020202020204" pitchFamily="34" charset="0"/>
              <a:buChar char="•"/>
            </a:pPr>
            <a:r>
              <a:rPr lang="en-US" sz="1800" dirty="0"/>
              <a:t>These distinctive features can then be used to differentiate a drone from a bird, along with studying them separately. Detailed Description: Classification of drones and non-drones using micro-Doppler signatures captured from Radar as a sensor.</a:t>
            </a:r>
          </a:p>
          <a:p>
            <a:pPr algn="just">
              <a:lnSpc>
                <a:spcPct val="150000"/>
              </a:lnSpc>
              <a:buFont typeface="Arial" panose="020B0604020202020204" pitchFamily="34" charset="0"/>
              <a:buChar char="•"/>
            </a:pPr>
            <a:r>
              <a:rPr lang="en-US" sz="1800" dirty="0"/>
              <a:t> Moving parts of an object produce modulated Doppler components called micro-Doppler. The modulated Doppler signature is presented as added components to the Doppler signature of the drone body. </a:t>
            </a:r>
          </a:p>
          <a:p>
            <a:pPr algn="just">
              <a:lnSpc>
                <a:spcPct val="150000"/>
              </a:lnSpc>
              <a:buFont typeface="Arial" panose="020B0604020202020204" pitchFamily="34" charset="0"/>
              <a:buChar char="•"/>
            </a:pPr>
            <a:r>
              <a:rPr lang="en-US" sz="1800" dirty="0"/>
              <a:t>Due to rotating blades, frequency modulated components, which are quite revealing, are produced. To observe the time varying micro-Doppler’s, received FMCW should be processed by Joint time-frequency analysis.</a:t>
            </a:r>
          </a:p>
          <a:p>
            <a:pPr algn="just">
              <a:lnSpc>
                <a:spcPct val="150000"/>
              </a:lnSpc>
              <a:buFont typeface="Arial" panose="020B0604020202020204" pitchFamily="34" charset="0"/>
              <a:buChar char="•"/>
            </a:pPr>
            <a:r>
              <a:rPr lang="en-US" sz="1800" dirty="0"/>
              <a:t> A Conventional air surveillance radar system(operating usually at L-Band or S-Band) can rely on the radar cross section(RCS) of an aircraft for detection, but this may not always provide reliable detection, but this may not always provide reliable detection in case of drones. </a:t>
            </a:r>
          </a:p>
          <a:p>
            <a:endParaRPr lang="en-IN" dirty="0"/>
          </a:p>
        </p:txBody>
      </p:sp>
    </p:spTree>
    <p:extLst>
      <p:ext uri="{BB962C8B-B14F-4D97-AF65-F5344CB8AC3E}">
        <p14:creationId xmlns:p14="http://schemas.microsoft.com/office/powerpoint/2010/main" val="4188920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B47556-CC40-4311-6A9D-EFE5B33EE098}"/>
              </a:ext>
            </a:extLst>
          </p:cNvPr>
          <p:cNvSpPr>
            <a:spLocks noGrp="1"/>
          </p:cNvSpPr>
          <p:nvPr>
            <p:ph sz="half" idx="4294967295"/>
          </p:nvPr>
        </p:nvSpPr>
        <p:spPr>
          <a:xfrm>
            <a:off x="872836" y="561110"/>
            <a:ext cx="9486900" cy="4468090"/>
          </a:xfrm>
        </p:spPr>
        <p:txBody>
          <a:bodyPr/>
          <a:lstStyle/>
          <a:p>
            <a:pPr algn="just">
              <a:lnSpc>
                <a:spcPct val="150000"/>
              </a:lnSpc>
              <a:buFont typeface="Arial" panose="020B0604020202020204" pitchFamily="34" charset="0"/>
              <a:buChar char="•"/>
            </a:pPr>
            <a:r>
              <a:rPr lang="en-US" sz="1800" dirty="0"/>
              <a:t>Even if a dedicated system is built to be sensitive enough to detect small object like a drone, just RCS information is not adequate. Birds have similar physical size to drones and also will fly at similar altitude and speeds. </a:t>
            </a:r>
          </a:p>
          <a:p>
            <a:pPr algn="just">
              <a:lnSpc>
                <a:spcPct val="150000"/>
              </a:lnSpc>
              <a:buFont typeface="Arial" panose="020B0604020202020204" pitchFamily="34" charset="0"/>
              <a:buChar char="•"/>
            </a:pPr>
            <a:r>
              <a:rPr lang="en-US" sz="1800" dirty="0"/>
              <a:t>A reliable drone detection radar system must have the capability to discriminate between a drone and a bird. And hence micro-Doppler signature analysis is the key parameter for classification.</a:t>
            </a:r>
          </a:p>
          <a:p>
            <a:pPr algn="just">
              <a:lnSpc>
                <a:spcPct val="150000"/>
              </a:lnSpc>
              <a:buFont typeface="Arial" panose="020B0604020202020204" pitchFamily="34" charset="0"/>
              <a:buChar char="•"/>
            </a:pPr>
            <a:r>
              <a:rPr lang="en-US" sz="1800" dirty="0"/>
              <a:t> Expected Solution: Input: The micro-Doppler signatures of drones and bird Output: Class of the object(Drone or Bird)</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21994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51955" y="-618116"/>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993777" y="1087150"/>
            <a:ext cx="10058400" cy="4939578"/>
          </a:xfrm>
        </p:spPr>
        <p:txBody>
          <a:bodyPr>
            <a:noAutofit/>
          </a:bodyPr>
          <a:lstStyle/>
          <a:p>
            <a:pPr algn="just">
              <a:lnSpc>
                <a:spcPct val="150000"/>
              </a:lnSpc>
              <a:buFont typeface="Arial" panose="020B0604020202020204" pitchFamily="34" charset="0"/>
              <a:buChar char="•"/>
            </a:pPr>
            <a:r>
              <a:rPr lang="en-US" sz="1800" dirty="0"/>
              <a:t>The primary objective is to accurately classify targets based on their micro-Doppler signatures, which provide rich information about their dynamic behavior, including translational and rotational movements. This technique is particularly useful in environments where traditional methods may struggle, such as in cluttered or low-visibility conditions.</a:t>
            </a:r>
          </a:p>
          <a:p>
            <a:pPr algn="just">
              <a:lnSpc>
                <a:spcPct val="150000"/>
              </a:lnSpc>
              <a:buFont typeface="Arial" panose="020B0604020202020204" pitchFamily="34" charset="0"/>
              <a:buChar char="•"/>
            </a:pPr>
            <a:r>
              <a:rPr lang="en-US" sz="1800" dirty="0"/>
              <a:t> By focusing on fine motion details, the approach seeks to improve target discrimination and reduce false positives in classification results. Additionally, it aims to develop real-time processing capabilities to facilitate immediate decision-making in applications such as surveillance, automotive safety, and human activity recognition.</a:t>
            </a:r>
          </a:p>
          <a:p>
            <a:pPr algn="just">
              <a:lnSpc>
                <a:spcPct val="150000"/>
              </a:lnSpc>
              <a:buFont typeface="Arial" panose="020B0604020202020204" pitchFamily="34" charset="0"/>
              <a:buChar char="•"/>
            </a:pPr>
            <a:r>
              <a:rPr lang="en-US" sz="1800" dirty="0"/>
              <a:t> Ultimately, the objective is to create robust, adaptable systems that can operate effectively across various scenarios, contributing to advancements in radar technology and enhancing situational awareness.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72737" y="-626629"/>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250156" y="857105"/>
            <a:ext cx="9691687" cy="5143789"/>
          </a:xfrm>
        </p:spPr>
        <p:txBody>
          <a:bodyPr>
            <a:normAutofit/>
          </a:bodyPr>
          <a:lstStyle/>
          <a:p>
            <a:pPr algn="just">
              <a:lnSpc>
                <a:spcPct val="150000"/>
              </a:lnSpc>
              <a:buFont typeface="Arial" panose="020B0604020202020204" pitchFamily="34" charset="0"/>
              <a:buChar char="•"/>
            </a:pPr>
            <a:r>
              <a:rPr lang="en-US" sz="1800" dirty="0"/>
              <a:t>In many scenarios, the sub-components of a target exhibit micro-motions such as rotation, vibration, tumbling, and coning, in addition to the target’s “bulk motion”. Examples of such micro-motions include rotating blades of a helicopter or multirotor, rotating blades of propeller of a fixed wing aircraft, swinging arms and legs of a pedestrian, and rotation of wind turbines.</a:t>
            </a:r>
          </a:p>
          <a:p>
            <a:pPr algn="just">
              <a:lnSpc>
                <a:spcPct val="150000"/>
              </a:lnSpc>
              <a:buFont typeface="Arial" panose="020B0604020202020204" pitchFamily="34" charset="0"/>
              <a:buChar char="•"/>
            </a:pPr>
            <a:r>
              <a:rPr lang="en-US" sz="1800" dirty="0"/>
              <a:t> The micro-motions induce Doppler modulations on the received signal known as micro-Doppler effect [4]. Micro-Doppler effect was first introduced in coherent laser detection and ranging systems [5]. Due to these modulations, sidebands are generated about the target’s Doppler frequency shift. </a:t>
            </a:r>
          </a:p>
          <a:p>
            <a:pPr algn="just">
              <a:lnSpc>
                <a:spcPct val="150000"/>
              </a:lnSpc>
              <a:buFont typeface="Arial" panose="020B0604020202020204" pitchFamily="34" charset="0"/>
              <a:buChar char="•"/>
            </a:pPr>
            <a:r>
              <a:rPr lang="en-US" sz="1800" dirty="0"/>
              <a:t>The micro-Doppler signature is the characteristic to a particular target’s micro-motion and hence it can be exploited for classification of different targets [4]. Figure 1 shows the simulated micro-Doppler signature of a running human with a radial speed of 2 m/s [6].</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83127" y="-501938"/>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17368" y="1040968"/>
            <a:ext cx="11357264" cy="5380614"/>
          </a:xfrm>
        </p:spPr>
        <p:txBody>
          <a:bodyPr>
            <a:normAutofit fontScale="92500"/>
          </a:bodyPr>
          <a:lstStyle/>
          <a:p>
            <a:pPr algn="just">
              <a:lnSpc>
                <a:spcPct val="150000"/>
              </a:lnSpc>
              <a:buFont typeface="Arial" panose="020B0604020202020204" pitchFamily="34" charset="0"/>
              <a:buChar char="•"/>
            </a:pPr>
            <a:r>
              <a:rPr lang="en-US" sz="1900" b="1" dirty="0"/>
              <a:t>Complexity of Signal Processing</a:t>
            </a:r>
            <a:r>
              <a:rPr lang="en-US" sz="1900" dirty="0"/>
              <a:t>: Micro-Doppler signals can be complex and require sophisticated algorithms for processing. This complexity can lead to longer computation times and increased power consumption.</a:t>
            </a:r>
          </a:p>
          <a:p>
            <a:pPr algn="just">
              <a:lnSpc>
                <a:spcPct val="150000"/>
              </a:lnSpc>
              <a:buFont typeface="Arial" panose="020B0604020202020204" pitchFamily="34" charset="0"/>
              <a:buChar char="•"/>
            </a:pPr>
            <a:r>
              <a:rPr lang="en-US" sz="1900" b="1" dirty="0"/>
              <a:t>Environmental Interference</a:t>
            </a:r>
            <a:r>
              <a:rPr lang="en-US" sz="1900" dirty="0"/>
              <a:t>: Micro-Doppler signatures can be affected by environmental factors, such as clutter, noise, and multipath propagation. This can degrade classification performance and lead to false positives or negatives.</a:t>
            </a:r>
          </a:p>
          <a:p>
            <a:pPr algn="just">
              <a:lnSpc>
                <a:spcPct val="150000"/>
              </a:lnSpc>
              <a:buFont typeface="Arial" panose="020B0604020202020204" pitchFamily="34" charset="0"/>
              <a:buChar char="•"/>
            </a:pPr>
            <a:r>
              <a:rPr lang="en-US" sz="1900" b="1" dirty="0"/>
              <a:t>Environmental Interference</a:t>
            </a:r>
            <a:r>
              <a:rPr lang="en-US" sz="1900" dirty="0"/>
              <a:t>: Micro-Doppler signatures can be affected by environmental factors, such as clutter, noise, and multipath propagation. This can degrade classification performance and lead to false positives or negatives.</a:t>
            </a:r>
          </a:p>
          <a:p>
            <a:pPr algn="just">
              <a:lnSpc>
                <a:spcPct val="150000"/>
              </a:lnSpc>
              <a:buFont typeface="Arial" panose="020B0604020202020204" pitchFamily="34" charset="0"/>
              <a:buChar char="•"/>
            </a:pPr>
            <a:r>
              <a:rPr lang="en-US" sz="1900" b="1" dirty="0"/>
              <a:t>Limited Range</a:t>
            </a:r>
            <a:r>
              <a:rPr lang="en-US" sz="1900" dirty="0"/>
              <a:t>: The effectiveness of micro-Doppler techniques may diminish at longer ranges. The Doppler shift becomes less pronounced with distance, which can complicate the classification of targets that are farther away.</a:t>
            </a:r>
          </a:p>
          <a:p>
            <a:pPr algn="just">
              <a:lnSpc>
                <a:spcPct val="150000"/>
              </a:lnSpc>
              <a:buFont typeface="Arial" panose="020B0604020202020204" pitchFamily="34" charset="0"/>
              <a:buChar char="•"/>
            </a:pPr>
            <a:r>
              <a:rPr lang="en-US" sz="1900" b="1" dirty="0"/>
              <a:t>Calibration Requirements</a:t>
            </a:r>
            <a:r>
              <a:rPr lang="en-US" sz="1900" dirty="0"/>
              <a:t>: Accurate classification may require careful calibration of the radar system and the environment, which can be time-consuming and may require specialized knowledge.</a:t>
            </a:r>
          </a:p>
          <a:p>
            <a:endParaRPr lang="en-US" sz="1600" dirty="0"/>
          </a:p>
          <a:p>
            <a:pPr>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544513"/>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571499" y="1177347"/>
            <a:ext cx="10297391" cy="4503305"/>
          </a:xfrm>
        </p:spPr>
        <p:txBody>
          <a:bodyPr>
            <a:normAutofit/>
          </a:bodyPr>
          <a:lstStyle/>
          <a:p>
            <a:pPr algn="just">
              <a:lnSpc>
                <a:spcPct val="150000"/>
              </a:lnSpc>
              <a:buFont typeface="Arial" panose="020B0604020202020204" pitchFamily="34" charset="0"/>
              <a:buChar char="•"/>
            </a:pPr>
            <a:r>
              <a:rPr lang="en-US" sz="1800" dirty="0"/>
              <a:t>For the detection of the micro-Doppler signatures from the received signal, covariance based </a:t>
            </a:r>
            <a:r>
              <a:rPr lang="en-US" sz="1800" dirty="0" err="1"/>
              <a:t>stransform</a:t>
            </a:r>
            <a:r>
              <a:rPr lang="en-US" sz="1800" dirty="0"/>
              <a:t> based algorithm has been shown in Fig.1 and explained below in stepwise manner: </a:t>
            </a:r>
          </a:p>
          <a:p>
            <a:pPr marL="400050" indent="-400050" algn="just">
              <a:lnSpc>
                <a:spcPct val="150000"/>
              </a:lnSpc>
              <a:buAutoNum type="romanLcParenBoth"/>
            </a:pPr>
            <a:r>
              <a:rPr lang="en-US" sz="1800" dirty="0"/>
              <a:t>Firstly the signal has been transmitted from the radar sensor and is received back to the receiver of the Radar sensor.</a:t>
            </a:r>
          </a:p>
          <a:p>
            <a:pPr marL="400050" indent="-400050" algn="just">
              <a:lnSpc>
                <a:spcPct val="150000"/>
              </a:lnSpc>
              <a:buAutoNum type="romanLcParenBoth"/>
            </a:pPr>
            <a:r>
              <a:rPr lang="en-US" sz="1800" dirty="0"/>
              <a:t>  Then, covariance based s-transform has been applied to plot the time-frequency representation or spectrograms of the received signal.</a:t>
            </a:r>
          </a:p>
          <a:p>
            <a:pPr marL="400050" indent="-400050" algn="just">
              <a:lnSpc>
                <a:spcPct val="150000"/>
              </a:lnSpc>
              <a:buAutoNum type="romanLcParenBoth"/>
            </a:pPr>
            <a:r>
              <a:rPr lang="en-US" sz="1800" dirty="0"/>
              <a:t> And then spectrograms of the detected and existing micro-Doppler signatures have been compared. If both are matched then target is detected else target is not detected.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93518" y="-616239"/>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01336" y="984106"/>
            <a:ext cx="11745191" cy="5188094"/>
          </a:xfrm>
        </p:spPr>
        <p:txBody>
          <a:bodyPr>
            <a:normAutofit lnSpcReduction="10000"/>
          </a:bodyPr>
          <a:lstStyle/>
          <a:p>
            <a:pPr algn="just">
              <a:lnSpc>
                <a:spcPct val="150000"/>
              </a:lnSpc>
              <a:buFont typeface="Arial" panose="020B0604020202020204" pitchFamily="34" charset="0"/>
              <a:buChar char="•"/>
            </a:pPr>
            <a:r>
              <a:rPr lang="en-US" sz="1800" b="1" dirty="0"/>
              <a:t>High Sensitivity to Small Movements</a:t>
            </a:r>
            <a:r>
              <a:rPr lang="en-US" sz="1800" dirty="0"/>
              <a:t>: Micro-Doppler analysis is highly sensitive to even small, nuanced motions of targets. This capability allows for the identification of distinct motion patterns that are unique to different types of objects.</a:t>
            </a:r>
          </a:p>
          <a:p>
            <a:pPr algn="just">
              <a:lnSpc>
                <a:spcPct val="150000"/>
              </a:lnSpc>
              <a:buFont typeface="Arial" panose="020B0604020202020204" pitchFamily="34" charset="0"/>
              <a:buChar char="•"/>
            </a:pPr>
            <a:r>
              <a:rPr lang="en-US" sz="1800" b="1" dirty="0"/>
              <a:t>Enhanced Target Discrimination</a:t>
            </a:r>
            <a:r>
              <a:rPr lang="en-US" sz="1800" dirty="0"/>
              <a:t>: By analyzing the micro-Doppler signatures, it is possible to differentiate between targets that may appear similar in conventional radar returns. This allows for better classification of various objects, including humans, vehicles, and animals.</a:t>
            </a:r>
          </a:p>
          <a:p>
            <a:pPr algn="just">
              <a:lnSpc>
                <a:spcPct val="150000"/>
              </a:lnSpc>
              <a:buFont typeface="Arial" panose="020B0604020202020204" pitchFamily="34" charset="0"/>
              <a:buChar char="•"/>
            </a:pPr>
            <a:r>
              <a:rPr lang="en-US" sz="1800" b="1" dirty="0"/>
              <a:t>Non-Destructive Testing</a:t>
            </a:r>
            <a:r>
              <a:rPr lang="en-US" sz="1800" dirty="0"/>
              <a:t>: Micro-Doppler techniques can be applied in non-invasive ways, allowing for classification without physical contact or interaction with the target.</a:t>
            </a:r>
          </a:p>
          <a:p>
            <a:pPr algn="just">
              <a:lnSpc>
                <a:spcPct val="150000"/>
              </a:lnSpc>
              <a:buFont typeface="Arial" panose="020B0604020202020204" pitchFamily="34" charset="0"/>
              <a:buChar char="•"/>
            </a:pPr>
            <a:r>
              <a:rPr lang="en-US" sz="1800" b="1" dirty="0"/>
              <a:t>Rich Information Content</a:t>
            </a:r>
            <a:r>
              <a:rPr lang="en-US" sz="1800" dirty="0"/>
              <a:t>: The micro-Doppler effect provides additional information about the target's motion, including rotational and translational dynamics. This extra data can significantly improve classification performance.</a:t>
            </a:r>
          </a:p>
          <a:p>
            <a:pPr algn="just">
              <a:lnSpc>
                <a:spcPct val="150000"/>
              </a:lnSpc>
              <a:buFont typeface="Arial" panose="020B0604020202020204" pitchFamily="34" charset="0"/>
              <a:buChar char="•"/>
            </a:pPr>
            <a:r>
              <a:rPr lang="en-US" sz="1800" b="1" dirty="0"/>
              <a:t>Real-Time Processing</a:t>
            </a:r>
            <a:r>
              <a:rPr lang="en-US" sz="1800" dirty="0"/>
              <a:t>: With advancements in hardware and algorithms, micro-Doppler techniques can be implemented in real time, enabling immediate classification and response.</a:t>
            </a:r>
          </a:p>
          <a:p>
            <a:pPr>
              <a:buFont typeface="Arial" panose="020B0604020202020204" pitchFamily="34" charset="0"/>
              <a:buChar char="•"/>
            </a:pPr>
            <a:endParaRPr lang="en-US" sz="1600"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724694"/>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67590" y="756840"/>
            <a:ext cx="10827327" cy="5344319"/>
          </a:xfrm>
        </p:spPr>
        <p:txBody>
          <a:bodyPr>
            <a:normAutofit/>
          </a:bodyPr>
          <a:lstStyle/>
          <a:p>
            <a:pPr algn="just">
              <a:lnSpc>
                <a:spcPct val="150000"/>
              </a:lnSpc>
              <a:buFont typeface="Arial" panose="020B0604020202020204" pitchFamily="34" charset="0"/>
              <a:buChar char="•"/>
            </a:pPr>
            <a:r>
              <a:rPr lang="en-US" sz="1800" dirty="0"/>
              <a:t>Target classification is one of the major radar tasks in a variety of military and security applications. Some of these applications use electro-optical (EO) sensors, such as video surveillance [1]. </a:t>
            </a:r>
          </a:p>
          <a:p>
            <a:pPr algn="just">
              <a:lnSpc>
                <a:spcPct val="150000"/>
              </a:lnSpc>
              <a:buFont typeface="Arial" panose="020B0604020202020204" pitchFamily="34" charset="0"/>
              <a:buChar char="•"/>
            </a:pPr>
            <a:r>
              <a:rPr lang="en-US" sz="1800" dirty="0"/>
              <a:t>Radars have some significant benefits compared to EO sensors in terms of immunity to severe weather and poor lighting conditions, low cost, and robustness. Classification between humans and animals is a challenging task due to their Doppler similarity. </a:t>
            </a:r>
          </a:p>
          <a:p>
            <a:pPr algn="just">
              <a:lnSpc>
                <a:spcPct val="150000"/>
              </a:lnSpc>
              <a:buFont typeface="Arial" panose="020B0604020202020204" pitchFamily="34" charset="0"/>
              <a:buChar char="•"/>
            </a:pPr>
            <a:r>
              <a:rPr lang="en-US" sz="1800" dirty="0"/>
              <a:t>However, they are nonrigid bodies, and therefore, different motions of their parts induce additional modulations to the radar echoes [2]. These modulations, denoted as micro-Doppler, were proposed in the literature for radar targets classification [3].</a:t>
            </a:r>
          </a:p>
          <a:p>
            <a:pPr algn="just">
              <a:lnSpc>
                <a:spcPct val="150000"/>
              </a:lnSpc>
              <a:buFont typeface="Arial" panose="020B0604020202020204" pitchFamily="34" charset="0"/>
              <a:buChar char="•"/>
            </a:pPr>
            <a:r>
              <a:rPr lang="en-US" sz="1800" dirty="0"/>
              <a:t> Object classification using feature extraction from </a:t>
            </a:r>
            <a:r>
              <a:rPr lang="en-US" sz="1800" dirty="0" err="1"/>
              <a:t>gridlike</a:t>
            </a:r>
            <a:r>
              <a:rPr lang="en-US" sz="1800" dirty="0"/>
              <a:t> data by convolutional neural networks (CNNs) has been extensively studied in the literature. [4], [5]. It was shown that CNN, trained by visual data can outperform human classification capabilities, under visual distortions [6], [5], [7] [8].</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66700" y="370898"/>
            <a:ext cx="11658600" cy="5905211"/>
          </a:xfrm>
        </p:spPr>
        <p:txBody>
          <a:bodyPr>
            <a:noAutofit/>
          </a:bodyPr>
          <a:lstStyle/>
          <a:p>
            <a:pPr algn="just">
              <a:lnSpc>
                <a:spcPct val="150000"/>
              </a:lnSpc>
              <a:buFont typeface="Arial" panose="020B0604020202020204" pitchFamily="34" charset="0"/>
              <a:buChar char="•"/>
            </a:pPr>
            <a:r>
              <a:rPr lang="en-US" sz="1800" dirty="0"/>
              <a:t>Majority of widely used training data sets contain objects that are </a:t>
            </a:r>
            <a:r>
              <a:rPr lang="en-US" sz="1800" dirty="0" err="1"/>
              <a:t>characterised</a:t>
            </a:r>
            <a:r>
              <a:rPr lang="en-US" sz="1800" dirty="0"/>
              <a:t> by visual features that are apparent for human classifier MNIST [9], ImageNet [10], CIFAR-10 [11]. The main task of the CNN classifier trained with such a dataset is to extract those distinguishing features. </a:t>
            </a:r>
          </a:p>
          <a:p>
            <a:pPr algn="just">
              <a:lnSpc>
                <a:spcPct val="150000"/>
              </a:lnSpc>
              <a:buFont typeface="Arial" panose="020B0604020202020204" pitchFamily="34" charset="0"/>
              <a:buChar char="•"/>
            </a:pPr>
            <a:r>
              <a:rPr lang="en-US" sz="1800" dirty="0"/>
              <a:t>Typically, radar “raw” data differs from these datasets because it does not contain identifiable features. Thus, the MAFAT radar dataset of moving humans and animals [12] was characterized only by an operational radar frequency. The radar measurements were collected from humans and animals moving at a similar radial velocity toward the radar. </a:t>
            </a:r>
          </a:p>
          <a:p>
            <a:pPr algn="just">
              <a:lnSpc>
                <a:spcPct val="150000"/>
              </a:lnSpc>
              <a:buFont typeface="Arial" panose="020B0604020202020204" pitchFamily="34" charset="0"/>
              <a:buChar char="•"/>
            </a:pPr>
            <a:r>
              <a:rPr lang="en-US" sz="1800" dirty="0"/>
              <a:t>Therefore, their classification using only spectral data is challenging, even for a human classifier. This work’s main idea is that the CNNs can learn some of a data’s distinguishable characteristics using sufficiently diverse training data. This work leverages the CNNs capabilities to extract the micro-Doppler signatures from the collected radar echoes to classify between animals and humans. </a:t>
            </a:r>
          </a:p>
          <a:p>
            <a:pPr algn="just">
              <a:lnSpc>
                <a:spcPct val="150000"/>
              </a:lnSpc>
              <a:buFont typeface="Arial" panose="020B0604020202020204" pitchFamily="34" charset="0"/>
              <a:buChar char="•"/>
            </a:pPr>
            <a:r>
              <a:rPr lang="en-US" sz="1800" dirty="0"/>
              <a:t>This work adopts some ingredients from the computer-vision deep learning (DL) for radar target classification: architectures, regularization methods to overcome the over-fitting phenomena, pre-processing methods to emphasize the distinguishing Doppler features, and data augmentations techniques to enrich the data’s diversity.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51955" y="-575252"/>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76846" y="1137084"/>
            <a:ext cx="10508673" cy="3902507"/>
          </a:xfrm>
        </p:spPr>
        <p:txBody>
          <a:bodyPr>
            <a:normAutofit/>
          </a:bodyPr>
          <a:lstStyle/>
          <a:p>
            <a:pPr algn="just">
              <a:lnSpc>
                <a:spcPct val="150000"/>
              </a:lnSpc>
              <a:buFont typeface="Arial" panose="020B0604020202020204" pitchFamily="34" charset="0"/>
              <a:buChar char="•"/>
            </a:pPr>
            <a:r>
              <a:rPr lang="en-IN" sz="2400" b="1" dirty="0"/>
              <a:t>Signal Acquisition Module</a:t>
            </a:r>
          </a:p>
          <a:p>
            <a:pPr algn="just">
              <a:lnSpc>
                <a:spcPct val="150000"/>
              </a:lnSpc>
              <a:buFont typeface="Arial" panose="020B0604020202020204" pitchFamily="34" charset="0"/>
              <a:buChar char="•"/>
            </a:pPr>
            <a:r>
              <a:rPr lang="en-IN" sz="2400" b="1" dirty="0"/>
              <a:t>Signal Processing Module</a:t>
            </a:r>
          </a:p>
          <a:p>
            <a:pPr algn="just">
              <a:lnSpc>
                <a:spcPct val="150000"/>
              </a:lnSpc>
              <a:buFont typeface="Arial" panose="020B0604020202020204" pitchFamily="34" charset="0"/>
              <a:buChar char="•"/>
            </a:pPr>
            <a:r>
              <a:rPr lang="en-IN" sz="2400" b="1" dirty="0"/>
              <a:t>Micro-Doppler Extraction Module</a:t>
            </a:r>
          </a:p>
          <a:p>
            <a:pPr algn="just">
              <a:lnSpc>
                <a:spcPct val="150000"/>
              </a:lnSpc>
              <a:buFont typeface="Arial" panose="020B0604020202020204" pitchFamily="34" charset="0"/>
              <a:buChar char="•"/>
            </a:pPr>
            <a:r>
              <a:rPr lang="en-IN" sz="2400" b="1" dirty="0"/>
              <a:t>Feature Extraction Module</a:t>
            </a: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28600" y="570778"/>
            <a:ext cx="10058400" cy="1449388"/>
          </a:xfrm>
        </p:spPr>
        <p:txBody>
          <a:bodyPr>
            <a:normAutofit fontScale="90000"/>
          </a:bodyPr>
          <a:lstStyle/>
          <a:p>
            <a:r>
              <a:rPr lang="en-IN" sz="4800" b="1" dirty="0"/>
              <a:t>Signal Acquisition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066799" y="1101436"/>
            <a:ext cx="10058401" cy="5185786"/>
          </a:xfrm>
        </p:spPr>
        <p:txBody>
          <a:bodyPr>
            <a:normAutofit/>
          </a:bodyPr>
          <a:lstStyle/>
          <a:p>
            <a:pPr algn="just">
              <a:lnSpc>
                <a:spcPct val="150000"/>
              </a:lnSpc>
              <a:buFont typeface="Arial" panose="020B0604020202020204" pitchFamily="34" charset="0"/>
              <a:buChar char="•"/>
            </a:pPr>
            <a:r>
              <a:rPr lang="en-US" sz="1800" b="1" dirty="0"/>
              <a:t>Function</a:t>
            </a:r>
            <a:r>
              <a:rPr lang="en-US" sz="1800" dirty="0"/>
              <a:t>: This module is responsible for capturing radar signals from the environment. It includes the radar hardware (e.g., antennas, transmitters, receivers) that emits radio waves and receives the reflected signals from targets.</a:t>
            </a:r>
          </a:p>
          <a:p>
            <a:pPr algn="just">
              <a:lnSpc>
                <a:spcPct val="150000"/>
              </a:lnSpc>
              <a:buFont typeface="Arial" panose="020B0604020202020204" pitchFamily="34" charset="0"/>
              <a:buChar char="•"/>
            </a:pPr>
            <a:r>
              <a:rPr lang="en-US" sz="1800" b="1" dirty="0"/>
              <a:t>Components</a:t>
            </a:r>
            <a:r>
              <a:rPr lang="en-US" sz="1800" dirty="0"/>
              <a:t>:</a:t>
            </a:r>
          </a:p>
          <a:p>
            <a:pPr marL="742950" lvl="1" indent="-285750" algn="just">
              <a:lnSpc>
                <a:spcPct val="150000"/>
              </a:lnSpc>
              <a:buFont typeface="Arial" panose="020B0604020202020204" pitchFamily="34" charset="0"/>
              <a:buChar char="•"/>
            </a:pPr>
            <a:r>
              <a:rPr lang="en-US" dirty="0"/>
              <a:t>Radar transceiver</a:t>
            </a:r>
          </a:p>
          <a:p>
            <a:pPr marL="742950" lvl="1" indent="-285750" algn="just">
              <a:lnSpc>
                <a:spcPct val="150000"/>
              </a:lnSpc>
              <a:buFont typeface="Arial" panose="020B0604020202020204" pitchFamily="34" charset="0"/>
              <a:buChar char="•"/>
            </a:pPr>
            <a:r>
              <a:rPr lang="en-US" dirty="0"/>
              <a:t>Signal conditioning circuitry (amplifiers, filters)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55864" y="539750"/>
            <a:ext cx="10058400" cy="1449388"/>
          </a:xfrm>
        </p:spPr>
        <p:txBody>
          <a:bodyPr>
            <a:normAutofit fontScale="90000"/>
          </a:bodyPr>
          <a:lstStyle/>
          <a:p>
            <a:r>
              <a:rPr lang="en-IN" sz="4800" b="1" dirty="0"/>
              <a:t>Signal Processing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38094" y="1049482"/>
            <a:ext cx="9671194" cy="5268768"/>
          </a:xfrm>
        </p:spPr>
        <p:txBody>
          <a:bodyPr>
            <a:normAutofit/>
          </a:bodyPr>
          <a:lstStyle/>
          <a:p>
            <a:pPr algn="just">
              <a:lnSpc>
                <a:spcPct val="150000"/>
              </a:lnSpc>
              <a:buFont typeface="Arial" panose="020B0604020202020204" pitchFamily="34" charset="0"/>
              <a:buChar char="•"/>
            </a:pPr>
            <a:r>
              <a:rPr lang="en-US" sz="1800" b="1" dirty="0"/>
              <a:t>Function</a:t>
            </a:r>
            <a:r>
              <a:rPr lang="en-US" sz="1800" dirty="0"/>
              <a:t>: The acquired raw radar signals are processed to extract useful information. This involves several steps, such as filtering, demodulation, and Fourier transforms.</a:t>
            </a:r>
          </a:p>
          <a:p>
            <a:pPr algn="just">
              <a:lnSpc>
                <a:spcPct val="150000"/>
              </a:lnSpc>
              <a:buFont typeface="Arial" panose="020B0604020202020204" pitchFamily="34" charset="0"/>
              <a:buChar char="•"/>
            </a:pPr>
            <a:r>
              <a:rPr lang="en-US" sz="1800" b="1" dirty="0"/>
              <a:t>Components</a:t>
            </a:r>
            <a:r>
              <a:rPr lang="en-US" sz="1800" dirty="0"/>
              <a:t>:</a:t>
            </a:r>
          </a:p>
          <a:p>
            <a:pPr marL="742950" lvl="1" indent="-285750" algn="just">
              <a:lnSpc>
                <a:spcPct val="150000"/>
              </a:lnSpc>
              <a:buFont typeface="Arial" panose="020B0604020202020204" pitchFamily="34" charset="0"/>
              <a:buChar char="•"/>
            </a:pPr>
            <a:r>
              <a:rPr lang="en-US" b="1" dirty="0"/>
              <a:t>Filtering</a:t>
            </a:r>
            <a:r>
              <a:rPr lang="en-US" dirty="0"/>
              <a:t>: To remove noise and enhance signal quality.</a:t>
            </a:r>
          </a:p>
          <a:p>
            <a:pPr marL="742950" lvl="1" indent="-285750" algn="just">
              <a:lnSpc>
                <a:spcPct val="150000"/>
              </a:lnSpc>
              <a:buFont typeface="Arial" panose="020B0604020202020204" pitchFamily="34" charset="0"/>
              <a:buChar char="•"/>
            </a:pPr>
            <a:r>
              <a:rPr lang="en-US" b="1" dirty="0"/>
              <a:t>FFT (Fast Fourier Transform)</a:t>
            </a:r>
            <a:r>
              <a:rPr lang="en-US" dirty="0"/>
              <a:t>: For transforming time-domain signals into the frequency domain to analyze the Doppler shifts.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375" y="401060"/>
            <a:ext cx="10058400" cy="1449388"/>
          </a:xfrm>
        </p:spPr>
        <p:txBody>
          <a:bodyPr>
            <a:normAutofit fontScale="90000"/>
          </a:bodyPr>
          <a:lstStyle/>
          <a:p>
            <a:r>
              <a:rPr lang="en-IN" sz="4800" b="1" dirty="0"/>
              <a:t>Micro-Doppler Extraction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056409" y="929770"/>
            <a:ext cx="9150350" cy="4998460"/>
          </a:xfrm>
        </p:spPr>
        <p:txBody>
          <a:bodyPr>
            <a:normAutofit/>
          </a:bodyPr>
          <a:lstStyle/>
          <a:p>
            <a:pPr algn="just">
              <a:lnSpc>
                <a:spcPct val="150000"/>
              </a:lnSpc>
              <a:buFont typeface="Arial" panose="020B0604020202020204" pitchFamily="34" charset="0"/>
              <a:buChar char="•"/>
            </a:pPr>
            <a:r>
              <a:rPr lang="en-US" sz="1800" b="1" dirty="0"/>
              <a:t>Function</a:t>
            </a:r>
            <a:r>
              <a:rPr lang="en-US" sz="1800" dirty="0"/>
              <a:t>: This module focuses on isolating the micro-Doppler signatures from the processed signals. It identifies the specific frequency shifts associated with the motion of target components (like limbs or rotors).</a:t>
            </a:r>
          </a:p>
          <a:p>
            <a:pPr algn="just">
              <a:lnSpc>
                <a:spcPct val="150000"/>
              </a:lnSpc>
              <a:buFont typeface="Arial" panose="020B0604020202020204" pitchFamily="34" charset="0"/>
              <a:buChar char="•"/>
            </a:pPr>
            <a:r>
              <a:rPr lang="en-US" sz="1800" b="1" dirty="0"/>
              <a:t>Components</a:t>
            </a:r>
            <a:r>
              <a:rPr lang="en-US" sz="1800" dirty="0"/>
              <a:t>:</a:t>
            </a:r>
          </a:p>
          <a:p>
            <a:pPr marL="742950" lvl="1" indent="-285750" algn="just">
              <a:lnSpc>
                <a:spcPct val="150000"/>
              </a:lnSpc>
              <a:buFont typeface="Arial" panose="020B0604020202020204" pitchFamily="34" charset="0"/>
              <a:buChar char="•"/>
            </a:pPr>
            <a:r>
              <a:rPr lang="en-US" dirty="0"/>
              <a:t>Time-frequency analysis techniques (e.g., wavelet transform, short-time Fourier transform)</a:t>
            </a:r>
          </a:p>
          <a:p>
            <a:pPr marL="742950" lvl="1" indent="-285750" algn="just">
              <a:lnSpc>
                <a:spcPct val="150000"/>
              </a:lnSpc>
              <a:buFont typeface="Arial" panose="020B0604020202020204" pitchFamily="34" charset="0"/>
              <a:buChar char="•"/>
            </a:pPr>
            <a:r>
              <a:rPr lang="en-US" dirty="0"/>
              <a:t>Feature extraction algorithms to capture the micro-Doppler characteristics.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27000" y="450056"/>
            <a:ext cx="10058400" cy="1449388"/>
          </a:xfrm>
        </p:spPr>
        <p:txBody>
          <a:bodyPr>
            <a:normAutofit fontScale="90000"/>
          </a:bodyPr>
          <a:lstStyle/>
          <a:p>
            <a:r>
              <a:rPr lang="en-IN" sz="4800" b="1" dirty="0"/>
              <a:t>Feature Extraction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07919" y="840292"/>
            <a:ext cx="9019308" cy="4770799"/>
          </a:xfrm>
        </p:spPr>
        <p:txBody>
          <a:bodyPr>
            <a:normAutofit/>
          </a:bodyPr>
          <a:lstStyle/>
          <a:p>
            <a:pPr algn="just">
              <a:lnSpc>
                <a:spcPct val="150000"/>
              </a:lnSpc>
              <a:buFont typeface="Arial" panose="020B0604020202020204" pitchFamily="34" charset="0"/>
              <a:buChar char="•"/>
            </a:pPr>
            <a:r>
              <a:rPr lang="en-US" sz="1800" b="1" dirty="0"/>
              <a:t>Function</a:t>
            </a:r>
            <a:r>
              <a:rPr lang="en-US" sz="1800" dirty="0"/>
              <a:t>: Features are extracted from the micro-Doppler signatures to form a representation of the target's motion dynamics. These features are critical for classification tasks.</a:t>
            </a:r>
          </a:p>
          <a:p>
            <a:pPr algn="just">
              <a:lnSpc>
                <a:spcPct val="150000"/>
              </a:lnSpc>
              <a:buFont typeface="Arial" panose="020B0604020202020204" pitchFamily="34" charset="0"/>
              <a:buChar char="•"/>
            </a:pPr>
            <a:r>
              <a:rPr lang="en-US" sz="1800" b="1" dirty="0"/>
              <a:t>Components</a:t>
            </a:r>
            <a:r>
              <a:rPr lang="en-US" sz="1800" dirty="0"/>
              <a:t>:</a:t>
            </a:r>
          </a:p>
          <a:p>
            <a:pPr marL="742950" lvl="1" indent="-285750" algn="just">
              <a:lnSpc>
                <a:spcPct val="150000"/>
              </a:lnSpc>
              <a:buFont typeface="Arial" panose="020B0604020202020204" pitchFamily="34" charset="0"/>
              <a:buChar char="•"/>
            </a:pPr>
            <a:r>
              <a:rPr lang="en-US" dirty="0"/>
              <a:t>Time-domain features (e.g., mean, variance)</a:t>
            </a:r>
          </a:p>
          <a:p>
            <a:pPr marL="742950" lvl="1" indent="-285750" algn="just">
              <a:lnSpc>
                <a:spcPct val="150000"/>
              </a:lnSpc>
              <a:buFont typeface="Arial" panose="020B0604020202020204" pitchFamily="34" charset="0"/>
              <a:buChar char="•"/>
            </a:pPr>
            <a:r>
              <a:rPr lang="en-US" dirty="0"/>
              <a:t>Frequency-domain features (e.g., peak frequencies, bandwidth)</a:t>
            </a:r>
          </a:p>
          <a:p>
            <a:pPr marL="742950" lvl="1" indent="-285750" algn="just">
              <a:lnSpc>
                <a:spcPct val="150000"/>
              </a:lnSpc>
              <a:buFont typeface="Arial" panose="020B0604020202020204" pitchFamily="34" charset="0"/>
              <a:buChar char="•"/>
            </a:pPr>
            <a:r>
              <a:rPr lang="en-US" dirty="0"/>
              <a:t>Time-frequency features (e.g., spectrograms, wavelet coefficients)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38991" y="-595457"/>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300956" y="1015422"/>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0" y="-56515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748147" y="1036350"/>
            <a:ext cx="9639444" cy="4148714"/>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1173" y="-564284"/>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52055" y="1191925"/>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0" y="-574675"/>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879763" y="1018309"/>
            <a:ext cx="10432474" cy="4821382"/>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0" y="-4603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78082" y="989013"/>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05245" y="-429059"/>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475509" y="1261775"/>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a:t>
            </a:r>
            <a:r>
              <a:rPr lang="en-US" sz="2000" dirty="0">
                <a:latin typeface="Times New Roman" pitchFamily="18" charset="0"/>
                <a:cs typeface="Times New Roman" pitchFamily="18" charset="0"/>
              </a:rPr>
              <a:t>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616239"/>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007918" y="1141485"/>
            <a:ext cx="9227127" cy="4575030"/>
          </a:xfrm>
        </p:spPr>
        <p:txBody>
          <a:bodyPr>
            <a:normAutofit/>
          </a:bodyPr>
          <a:lstStyle/>
          <a:p>
            <a:pPr algn="just">
              <a:lnSpc>
                <a:spcPct val="150000"/>
              </a:lnSpc>
              <a:buFont typeface="Arial" panose="020B0604020202020204" pitchFamily="34" charset="0"/>
              <a:buChar char="•"/>
            </a:pPr>
            <a:r>
              <a:rPr lang="en-US" sz="1800" dirty="0"/>
              <a:t>In this paper, Micro-Doppler Signatures have studied using Short time Fourier transform and covariance based S-transform. </a:t>
            </a:r>
          </a:p>
          <a:p>
            <a:pPr algn="just">
              <a:lnSpc>
                <a:spcPct val="150000"/>
              </a:lnSpc>
              <a:buFont typeface="Arial" panose="020B0604020202020204" pitchFamily="34" charset="0"/>
              <a:buChar char="•"/>
            </a:pPr>
            <a:r>
              <a:rPr lang="en-US" sz="1800" dirty="0"/>
              <a:t>And from the results it has been concluded that the spectrogram of covariance based S-transform has good resolution as compared to the STFT based spectrogram.</a:t>
            </a:r>
          </a:p>
          <a:p>
            <a:pPr algn="just">
              <a:lnSpc>
                <a:spcPct val="150000"/>
              </a:lnSpc>
              <a:buFont typeface="Arial" panose="020B0604020202020204" pitchFamily="34" charset="0"/>
              <a:buChar char="•"/>
            </a:pPr>
            <a:r>
              <a:rPr lang="en-US" sz="1800" dirty="0"/>
              <a:t> Therefore, good resolution spectrogram can enhance the detection of the micro-Doppler signatures. In future, this work can be extended to include the machine learning for the detection of activities of humans as well as others.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72</TotalTime>
  <Words>2464</Words>
  <Application>Microsoft Office PowerPoint</Application>
  <PresentationFormat>Widescreen</PresentationFormat>
  <Paragraphs>100</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Times New Roman</vt:lpstr>
      <vt:lpstr>Retrospect</vt:lpstr>
      <vt:lpstr>PowerPoint Presentation</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Signal Acquisition Module  </vt:lpstr>
      <vt:lpstr>Signal Processing Module  </vt:lpstr>
      <vt:lpstr>Micro-Doppler Extraction Module  </vt:lpstr>
      <vt:lpstr>Feature Extraction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35</cp:revision>
  <dcterms:created xsi:type="dcterms:W3CDTF">2024-08-14T12:13:16Z</dcterms:created>
  <dcterms:modified xsi:type="dcterms:W3CDTF">2024-10-19T03:17:27Z</dcterms:modified>
</cp:coreProperties>
</file>