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83" r:id="rId5"/>
    <p:sldId id="282" r:id="rId6"/>
    <p:sldId id="281" r:id="rId7"/>
    <p:sldId id="285" r:id="rId8"/>
    <p:sldId id="284" r:id="rId9"/>
    <p:sldId id="286"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87385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22733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16676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25538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19-10-2024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4405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63782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25705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90770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77630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20211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37270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155193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43913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77310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02173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739497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90502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19-10-2024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83164136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119746" y="2779113"/>
            <a:ext cx="8549120" cy="954107"/>
          </a:xfrm>
          <a:prstGeom prst="rect">
            <a:avLst/>
          </a:prstGeom>
          <a:noFill/>
        </p:spPr>
        <p:txBody>
          <a:bodyPr wrap="square">
            <a:spAutoFit/>
          </a:bodyPr>
          <a:lstStyle/>
          <a:p>
            <a:pPr algn="ctr"/>
            <a:r>
              <a:rPr lang="en-US" sz="2800" dirty="0" err="1">
                <a:latin typeface="Times New Roman" panose="02020603050405020304" pitchFamily="18" charset="0"/>
                <a:cs typeface="Times New Roman" panose="02020603050405020304" pitchFamily="18" charset="0"/>
              </a:rPr>
              <a:t>Gamification</a:t>
            </a:r>
            <a:r>
              <a:rPr lang="en-US" sz="2800" dirty="0">
                <a:latin typeface="Times New Roman" panose="02020603050405020304" pitchFamily="18" charset="0"/>
                <a:cs typeface="Times New Roman" panose="02020603050405020304" pitchFamily="18" charset="0"/>
              </a:rPr>
              <a:t> for Rural Planning using Drone land survey maps and GIS data</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5671" y="1927470"/>
            <a:ext cx="9019789" cy="3003060"/>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31173"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92677" y="1104178"/>
            <a:ext cx="11398827" cy="5566785"/>
          </a:xfrm>
        </p:spPr>
        <p:txBody>
          <a:bodyPr>
            <a:noAutofit/>
          </a:bodyPr>
          <a:lstStyle/>
          <a:p>
            <a:pPr algn="just">
              <a:lnSpc>
                <a:spcPct val="150000"/>
              </a:lnSpc>
              <a:buFont typeface="Arial" panose="020B0604020202020204" pitchFamily="34" charset="0"/>
              <a:buChar char="•"/>
            </a:pPr>
            <a:r>
              <a:rPr lang="en-US" sz="1800" dirty="0">
                <a:latin typeface="+mn-lt"/>
                <a:cs typeface="Times New Roman" panose="02020603050405020304" pitchFamily="18" charset="0"/>
              </a:rPr>
              <a:t>Background 1. Article 243G of the Constitution of India acknowledges </a:t>
            </a:r>
            <a:r>
              <a:rPr lang="en-US" sz="1800" dirty="0" err="1">
                <a:latin typeface="+mn-lt"/>
                <a:cs typeface="Times New Roman" panose="02020603050405020304" pitchFamily="18" charset="0"/>
              </a:rPr>
              <a:t>Panchayats</a:t>
            </a:r>
            <a:r>
              <a:rPr lang="en-US" sz="1800" dirty="0">
                <a:latin typeface="+mn-lt"/>
                <a:cs typeface="Times New Roman" panose="02020603050405020304" pitchFamily="18" charset="0"/>
              </a:rPr>
              <a:t> as institutions of local self-government and mandates them to prepare plans for economic development and social justice. As local government, Gram Panchayats (GPs) are responsible for delivery of basic services to local citizens and address the vulnerabilities of poor and marginalized ones. </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This can only be achieved through implementation of well thought out plans through efficient and responsible utilization of available resources. 2. An efficient and robust planning process as part of GP’s core functioning becomes necessary. GP development plan should ideally match people’s needs and priorities with the available resources. It should be prepared through a fair, inclusive, transparent, and participatory process. </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The focus should be on local development issues, local perception of need and priority, local analysis of problems and solutions, and local resources management all within a collective local vision. 3. Gram Panchayat Development Plans (GPDP) to be prepared for effective implementation of flagship schemes/ </a:t>
            </a:r>
            <a:r>
              <a:rPr lang="en-US" sz="1800" dirty="0" err="1">
                <a:latin typeface="+mn-lt"/>
                <a:cs typeface="Times New Roman" panose="02020603050405020304" pitchFamily="18" charset="0"/>
              </a:rPr>
              <a:t>programmes</a:t>
            </a:r>
            <a:r>
              <a:rPr lang="en-US" sz="1800" dirty="0">
                <a:latin typeface="+mn-lt"/>
                <a:cs typeface="Times New Roman" panose="02020603050405020304" pitchFamily="18" charset="0"/>
              </a:rPr>
              <a:t> on subjects of National importance. </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BE8B68-9805-9130-977A-503D52CB6087}"/>
              </a:ext>
            </a:extLst>
          </p:cNvPr>
          <p:cNvSpPr>
            <a:spLocks noGrp="1"/>
          </p:cNvSpPr>
          <p:nvPr>
            <p:ph idx="4294967295"/>
          </p:nvPr>
        </p:nvSpPr>
        <p:spPr>
          <a:xfrm>
            <a:off x="277091" y="914401"/>
            <a:ext cx="10747663" cy="6546272"/>
          </a:xfrm>
        </p:spPr>
        <p:txBody>
          <a:bodyPr>
            <a:normAutofit/>
          </a:bodyPr>
          <a:lstStyle/>
          <a:p>
            <a:pPr algn="just">
              <a:lnSpc>
                <a:spcPct val="170000"/>
              </a:lnSpc>
              <a:buFont typeface="Arial" panose="020B0604020202020204" pitchFamily="34" charset="0"/>
              <a:buChar char="•"/>
            </a:pPr>
            <a:r>
              <a:rPr lang="en-US" sz="1800" dirty="0">
                <a:latin typeface="+mn-lt"/>
                <a:cs typeface="Times New Roman" panose="02020603050405020304" pitchFamily="18" charset="0"/>
              </a:rPr>
              <a:t>The formulation process of Panchayat Development Plans (PDP) must be comprehensive and based on participatory process, which inter alia involves the full convergence of the schemes of Central and State Governments related to 29 subjects listed in the Eleventh Schedule of the Constitution.</a:t>
            </a:r>
          </a:p>
          <a:p>
            <a:pPr algn="just">
              <a:lnSpc>
                <a:spcPct val="170000"/>
              </a:lnSpc>
              <a:buFont typeface="Arial" panose="020B0604020202020204" pitchFamily="34" charset="0"/>
              <a:buChar char="•"/>
            </a:pPr>
            <a:r>
              <a:rPr lang="en-US" sz="1800" dirty="0">
                <a:latin typeface="+mn-lt"/>
                <a:cs typeface="Times New Roman" panose="02020603050405020304" pitchFamily="18" charset="0"/>
              </a:rPr>
              <a:t> 4. A need was felt to take forward the Sustainable Development Goals (SDGs) up to the last mile, i.e., up to the GP level, leveraging a wide network and strong institutional mechanism of third tier of Government including Traditional Bodies of non-part IX areas.</a:t>
            </a:r>
          </a:p>
          <a:p>
            <a:pPr algn="just">
              <a:lnSpc>
                <a:spcPct val="170000"/>
              </a:lnSpc>
              <a:buFont typeface="Arial" panose="020B0604020202020204" pitchFamily="34" charset="0"/>
              <a:buChar char="•"/>
            </a:pPr>
            <a:r>
              <a:rPr lang="en-US" sz="1800" dirty="0">
                <a:latin typeface="+mn-lt"/>
                <a:cs typeface="Times New Roman" panose="02020603050405020304" pitchFamily="18" charset="0"/>
              </a:rPr>
              <a:t> Accordingly, the Ministry has adopted a thematic approach aggregating 17 SDGs into 9 broad themes for Localization of Sustainable Development Goals (LSDGs) at grassroot level through Panchayats adopting ‘Whole of Government and Whole of Society Approach’ and the PDPs will be prepared adopting thematic approach to achieve localization for SDGs in rural India.</a:t>
            </a:r>
            <a:endParaRPr lang="en-IN" sz="1800" dirty="0">
              <a:latin typeface="+mn-lt"/>
              <a:cs typeface="Times New Roman" panose="02020603050405020304" pitchFamily="18" charset="0"/>
            </a:endParaRPr>
          </a:p>
        </p:txBody>
      </p:sp>
    </p:spTree>
    <p:extLst>
      <p:ext uri="{BB962C8B-B14F-4D97-AF65-F5344CB8AC3E}">
        <p14:creationId xmlns:p14="http://schemas.microsoft.com/office/powerpoint/2010/main" val="3881711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659801-B032-761C-7913-0C16BE93709E}"/>
              </a:ext>
            </a:extLst>
          </p:cNvPr>
          <p:cNvSpPr>
            <a:spLocks noGrp="1"/>
          </p:cNvSpPr>
          <p:nvPr>
            <p:ph idx="4294967295"/>
          </p:nvPr>
        </p:nvSpPr>
        <p:spPr>
          <a:xfrm>
            <a:off x="384463" y="550717"/>
            <a:ext cx="10203873" cy="6431973"/>
          </a:xfrm>
        </p:spPr>
        <p:txBody>
          <a:bodyPr>
            <a:normAutofit fontScale="62500" lnSpcReduction="20000"/>
          </a:bodyPr>
          <a:lstStyle/>
          <a:p>
            <a:pPr algn="just">
              <a:lnSpc>
                <a:spcPct val="170000"/>
              </a:lnSpc>
            </a:pPr>
            <a:r>
              <a:rPr lang="en-US" sz="2600" dirty="0">
                <a:cs typeface="Times New Roman" panose="02020603050405020304" pitchFamily="18" charset="0"/>
              </a:rPr>
              <a:t>12. Cultural </a:t>
            </a:r>
            <a:r>
              <a:rPr lang="en-US" sz="2600" dirty="0" err="1">
                <a:cs typeface="Times New Roman" panose="02020603050405020304" pitchFamily="18" charset="0"/>
              </a:rPr>
              <a:t>activites</a:t>
            </a:r>
            <a:r>
              <a:rPr lang="en-US" sz="2600" dirty="0">
                <a:cs typeface="Times New Roman" panose="02020603050405020304" pitchFamily="18" charset="0"/>
              </a:rPr>
              <a:t> 13. Minor forest produce 14. Markets and fairs 15. Small scale </a:t>
            </a:r>
            <a:r>
              <a:rPr lang="en-US" sz="2600" dirty="0" err="1">
                <a:cs typeface="Times New Roman" panose="02020603050405020304" pitchFamily="18" charset="0"/>
              </a:rPr>
              <a:t>industires</a:t>
            </a:r>
            <a:r>
              <a:rPr lang="en-US" sz="2600" dirty="0">
                <a:cs typeface="Times New Roman" panose="02020603050405020304" pitchFamily="18" charset="0"/>
              </a:rPr>
              <a:t> 16. Health and Sanitation 17. Khadi, village and cottage industries 18. Family welfare 19. Rural Housing 20. Women and child development 21. Drinking water 22. Social Welfare 23. Fuel and fodder 24. Welfare of the weaker sections 25. Roads 26. Public distribution system 27. Rural electrification 28. Maintenance of community assets 29. </a:t>
            </a:r>
          </a:p>
          <a:p>
            <a:pPr algn="just">
              <a:lnSpc>
                <a:spcPct val="170000"/>
              </a:lnSpc>
            </a:pPr>
            <a:r>
              <a:rPr lang="en-US" sz="2600" dirty="0">
                <a:cs typeface="Times New Roman" panose="02020603050405020304" pitchFamily="18" charset="0"/>
              </a:rPr>
              <a:t>Non-Conventional energy Description Design a game for a Hackathon event that enhances participant engagement, fosters planning, and develops a better Panchayat/Village development The objective is to create a gamified experience that can help villagers/youth, etc. </a:t>
            </a:r>
          </a:p>
          <a:p>
            <a:pPr algn="just">
              <a:lnSpc>
                <a:spcPct val="170000"/>
              </a:lnSpc>
            </a:pPr>
            <a:r>
              <a:rPr lang="en-US" sz="2600" dirty="0">
                <a:cs typeface="Times New Roman" panose="02020603050405020304" pitchFamily="18" charset="0"/>
              </a:rPr>
              <a:t>to prepare a village development plan. A simulated environment is needed to develop a self-sustained village development plan game where the user can plan various facilities in the village using the resources available. It is envisaged to develop ‘Farmville’ kind of a game for a village. </a:t>
            </a:r>
          </a:p>
          <a:p>
            <a:pPr algn="just">
              <a:lnSpc>
                <a:spcPct val="170000"/>
              </a:lnSpc>
            </a:pPr>
            <a:r>
              <a:rPr lang="en-US" sz="2600" dirty="0">
                <a:cs typeface="Times New Roman" panose="02020603050405020304" pitchFamily="18" charset="0"/>
              </a:rPr>
              <a:t>Developers can use any game development platform to create the game for android platform. SVAMITVA Scheme GIS data maps of villages will be provided as input. Key Components to include for the game app: Budget Estimate: Functionality to add the estimate for each type of activity for which planning is required. </a:t>
            </a:r>
          </a:p>
          <a:p>
            <a:endParaRPr lang="en-IN" dirty="0"/>
          </a:p>
        </p:txBody>
      </p:sp>
    </p:spTree>
    <p:extLst>
      <p:ext uri="{BB962C8B-B14F-4D97-AF65-F5344CB8AC3E}">
        <p14:creationId xmlns:p14="http://schemas.microsoft.com/office/powerpoint/2010/main" val="1900876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2E6DF7-EF77-0457-8180-A808E4E49045}"/>
              </a:ext>
            </a:extLst>
          </p:cNvPr>
          <p:cNvSpPr>
            <a:spLocks noGrp="1"/>
          </p:cNvSpPr>
          <p:nvPr>
            <p:ph idx="4294967295"/>
          </p:nvPr>
        </p:nvSpPr>
        <p:spPr>
          <a:xfrm>
            <a:off x="374072" y="332510"/>
            <a:ext cx="10068791" cy="6348846"/>
          </a:xfrm>
        </p:spPr>
        <p:txBody>
          <a:bodyPr>
            <a:normAutofit fontScale="92500"/>
          </a:bodyPr>
          <a:lstStyle/>
          <a:p>
            <a:pPr algn="just">
              <a:lnSpc>
                <a:spcPct val="150000"/>
              </a:lnSpc>
            </a:pPr>
            <a:r>
              <a:rPr lang="en-US" sz="1800" dirty="0">
                <a:latin typeface="+mn-lt"/>
                <a:cs typeface="Times New Roman" panose="02020603050405020304" pitchFamily="18" charset="0"/>
              </a:rPr>
              <a:t>For example, if new/extension road needs to be constructed for the gram panchayat / village, it should allow us to add the budget for road feature planning. Work Model: Development of a game for taking up works under Gram Panchayat Development Plan (GPDP) such as road construction, drainage construction, establishment of toilets, streetlights, etc.</a:t>
            </a:r>
          </a:p>
          <a:p>
            <a:pPr algn="just">
              <a:lnSpc>
                <a:spcPct val="150000"/>
              </a:lnSpc>
            </a:pPr>
            <a:r>
              <a:rPr lang="en-US" sz="1800" dirty="0">
                <a:latin typeface="+mn-lt"/>
                <a:cs typeface="Times New Roman" panose="02020603050405020304" pitchFamily="18" charset="0"/>
              </a:rPr>
              <a:t>.The basic steps of the Game broadly involve: - </a:t>
            </a:r>
            <a:r>
              <a:rPr lang="en-US" sz="1800" dirty="0" err="1">
                <a:latin typeface="+mn-lt"/>
                <a:cs typeface="Times New Roman" panose="02020603050405020304" pitchFamily="18" charset="0"/>
              </a:rPr>
              <a:t>i</a:t>
            </a:r>
            <a:r>
              <a:rPr lang="en-US" sz="1800" dirty="0">
                <a:latin typeface="+mn-lt"/>
                <a:cs typeface="Times New Roman" panose="02020603050405020304" pitchFamily="18" charset="0"/>
              </a:rPr>
              <a:t>. Select the village, where development plan is required by the villagers. ii. Based on the input received such as the village building footprints, road network, etc., develop the 3D visualization of the existing village for which development plan is required.</a:t>
            </a:r>
          </a:p>
          <a:p>
            <a:pPr algn="just">
              <a:lnSpc>
                <a:spcPct val="150000"/>
              </a:lnSpc>
            </a:pPr>
            <a:r>
              <a:rPr lang="en-US" sz="1800" dirty="0">
                <a:latin typeface="+mn-lt"/>
                <a:cs typeface="Times New Roman" panose="02020603050405020304" pitchFamily="18" charset="0"/>
              </a:rPr>
              <a:t> iii. Superimpose the SVAMITVA Scheme maps/drone data to have a real-world visualization of the village. iv. Developmental activities would provide the list of activities that a plan would be composed. For example, a new road laying for a stretch in the village, laying of drainage pipeline for the village, drinking water pipeline for all the villagers, etc. </a:t>
            </a:r>
          </a:p>
          <a:p>
            <a:pPr algn="just">
              <a:lnSpc>
                <a:spcPct val="150000"/>
              </a:lnSpc>
            </a:pPr>
            <a:r>
              <a:rPr lang="en-US" sz="1800" dirty="0">
                <a:latin typeface="+mn-lt"/>
                <a:cs typeface="Times New Roman" panose="02020603050405020304" pitchFamily="18" charset="0"/>
              </a:rPr>
              <a:t>v. There is resource envelope/money available with Panchayats under different Schemes for different types of developmental work</a:t>
            </a: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7927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1FCE93-BA58-2B10-923A-75B7425DBC69}"/>
              </a:ext>
            </a:extLst>
          </p:cNvPr>
          <p:cNvSpPr>
            <a:spLocks noGrp="1"/>
          </p:cNvSpPr>
          <p:nvPr>
            <p:ph idx="4294967295"/>
          </p:nvPr>
        </p:nvSpPr>
        <p:spPr>
          <a:xfrm>
            <a:off x="259772" y="272977"/>
            <a:ext cx="10099965" cy="6312045"/>
          </a:xfrm>
        </p:spPr>
        <p:txBody>
          <a:bodyPr>
            <a:normAutofit fontScale="85000" lnSpcReduction="20000"/>
          </a:bodyPr>
          <a:lstStyle/>
          <a:p>
            <a:pPr algn="just">
              <a:lnSpc>
                <a:spcPct val="170000"/>
              </a:lnSpc>
            </a:pPr>
            <a:r>
              <a:rPr lang="en-US" sz="2000" dirty="0">
                <a:latin typeface="+mn-lt"/>
                <a:cs typeface="Times New Roman" panose="02020603050405020304" pitchFamily="18" charset="0"/>
              </a:rPr>
              <a:t>Once the development activity as in point iv above is planned in the game, the amount shall be deducted from the Resource Envelope allocated to Panchayats. vi. Generate a more realistic 3D model with other existing features. vii. Arrive at a tentative estimate for the planning being performed. </a:t>
            </a:r>
          </a:p>
          <a:p>
            <a:pPr algn="just">
              <a:lnSpc>
                <a:spcPct val="170000"/>
              </a:lnSpc>
            </a:pPr>
            <a:r>
              <a:rPr lang="en-US" sz="2000" dirty="0">
                <a:latin typeface="+mn-lt"/>
                <a:cs typeface="Times New Roman" panose="02020603050405020304" pitchFamily="18" charset="0"/>
              </a:rPr>
              <a:t>viii. Ability to provide a walkthrough of the 3D platform. ix. Ability to provide a fly-through of the 3D platform. A few examples of probable use cases are indicated below: - Case1: Road laying activity • The player selects the start point and endpoint with intermediate points wherever required for road construction.</a:t>
            </a:r>
          </a:p>
          <a:p>
            <a:pPr algn="just">
              <a:lnSpc>
                <a:spcPct val="170000"/>
              </a:lnSpc>
            </a:pPr>
            <a:r>
              <a:rPr lang="en-US" sz="2000" dirty="0">
                <a:latin typeface="+mn-lt"/>
                <a:cs typeface="Times New Roman" panose="02020603050405020304" pitchFamily="18" charset="0"/>
              </a:rPr>
              <a:t> It needs to validate that any road laying activity may not be a duplicate road construction plan. • The player can select the type of the road, width of the road; height of the road etc., based on the selection, the road should be built in the game. Based on changing the parameters like type of road from BT road to cement road, it should be regenerated.</a:t>
            </a:r>
          </a:p>
          <a:p>
            <a:pPr algn="just">
              <a:lnSpc>
                <a:spcPct val="170000"/>
              </a:lnSpc>
            </a:pPr>
            <a:r>
              <a:rPr lang="en-US" sz="2000" dirty="0">
                <a:latin typeface="+mn-lt"/>
                <a:cs typeface="Times New Roman" panose="02020603050405020304" pitchFamily="18" charset="0"/>
              </a:rPr>
              <a:t> • Once the road construction is done by the player, cost of construction should be auto generated. • Ability to measure the road dimensions and road shoulders. Case 2: Streetlight • The player selects the road where streetlight is required.</a:t>
            </a:r>
            <a:endParaRPr lang="en-IN" dirty="0">
              <a:latin typeface="+mn-lt"/>
              <a:cs typeface="Times New Roman" panose="02020603050405020304" pitchFamily="18" charset="0"/>
            </a:endParaRPr>
          </a:p>
        </p:txBody>
      </p:sp>
    </p:spTree>
    <p:extLst>
      <p:ext uri="{BB962C8B-B14F-4D97-AF65-F5344CB8AC3E}">
        <p14:creationId xmlns:p14="http://schemas.microsoft.com/office/powerpoint/2010/main" val="1084600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57C83B-2584-B8B3-165B-B63F5F46A060}"/>
              </a:ext>
            </a:extLst>
          </p:cNvPr>
          <p:cNvSpPr>
            <a:spLocks noGrp="1"/>
          </p:cNvSpPr>
          <p:nvPr>
            <p:ph idx="4294967295"/>
          </p:nvPr>
        </p:nvSpPr>
        <p:spPr>
          <a:xfrm>
            <a:off x="93517" y="535132"/>
            <a:ext cx="10640292" cy="6177396"/>
          </a:xfrm>
        </p:spPr>
        <p:txBody>
          <a:bodyPr>
            <a:normAutofit fontScale="92500" lnSpcReduction="10000"/>
          </a:bodyPr>
          <a:lstStyle/>
          <a:p>
            <a:pPr algn="just">
              <a:lnSpc>
                <a:spcPct val="150000"/>
              </a:lnSpc>
            </a:pPr>
            <a:r>
              <a:rPr lang="en-US" sz="1800" dirty="0">
                <a:latin typeface="+mn-lt"/>
                <a:cs typeface="Times New Roman" panose="02020603050405020304" pitchFamily="18" charset="0"/>
              </a:rPr>
              <a:t>The streetlight is added based on the game artefacts. • The player has option to check the light illumination based on the time of the day for best location for streetlight along the road. Option to change the type of lamp, based on the lamp change – the changes to reflect on the game for best results.</a:t>
            </a:r>
          </a:p>
          <a:p>
            <a:pPr algn="just">
              <a:lnSpc>
                <a:spcPct val="150000"/>
              </a:lnSpc>
            </a:pPr>
            <a:r>
              <a:rPr lang="en-US" sz="1800" dirty="0">
                <a:latin typeface="+mn-lt"/>
                <a:cs typeface="Times New Roman" panose="02020603050405020304" pitchFamily="18" charset="0"/>
              </a:rPr>
              <a:t> • Once finalized, the cost estimate of the street lighting to be generated. Case 3: Ability to measure the building height and width of each side. • The player selects the village for developmental activity. • The player is presented with a 3D simulated environment representing selected village. </a:t>
            </a:r>
          </a:p>
          <a:p>
            <a:pPr algn="just">
              <a:lnSpc>
                <a:spcPct val="150000"/>
              </a:lnSpc>
            </a:pPr>
            <a:r>
              <a:rPr lang="en-US" sz="1800" dirty="0">
                <a:latin typeface="+mn-lt"/>
                <a:cs typeface="Times New Roman" panose="02020603050405020304" pitchFamily="18" charset="0"/>
              </a:rPr>
              <a:t>• The player can measure the height of building and all sides to create the dimension of the house along with roof type area. Expected Solution Panchayats have been the fulcrum of local self-government since ancient times, exercising both executive and judicial powers over village-level issues.</a:t>
            </a:r>
            <a:r>
              <a:rPr lang="en-US" sz="1800" dirty="0">
                <a:latin typeface="+mn-lt"/>
              </a:rPr>
              <a:t> </a:t>
            </a:r>
          </a:p>
          <a:p>
            <a:pPr algn="just">
              <a:lnSpc>
                <a:spcPct val="150000"/>
              </a:lnSpc>
            </a:pPr>
            <a:r>
              <a:rPr lang="en-US" sz="1800" dirty="0">
                <a:latin typeface="+mn-lt"/>
                <a:cs typeface="Times New Roman" panose="02020603050405020304" pitchFamily="18" charset="0"/>
              </a:rPr>
              <a:t>We plan to develop a virtual 3D environment-based gaming platform for village/Panchayat development plan activities. • A detailed game outlining the work model. • Prototypes or mock-ups of the game platform/interface. </a:t>
            </a: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48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4DCA49-4134-8774-0AB0-715DA56101E4}"/>
              </a:ext>
            </a:extLst>
          </p:cNvPr>
          <p:cNvSpPr>
            <a:spLocks noGrp="1"/>
          </p:cNvSpPr>
          <p:nvPr>
            <p:ph idx="4294967295"/>
          </p:nvPr>
        </p:nvSpPr>
        <p:spPr>
          <a:xfrm>
            <a:off x="405244" y="462829"/>
            <a:ext cx="9382991" cy="4514416"/>
          </a:xfrm>
        </p:spPr>
        <p:txBody>
          <a:bodyPr>
            <a:normAutofit fontScale="92500"/>
          </a:bodyPr>
          <a:lstStyle/>
          <a:p>
            <a:pPr algn="just">
              <a:lnSpc>
                <a:spcPct val="150000"/>
              </a:lnSpc>
            </a:pPr>
            <a:r>
              <a:rPr lang="en-US" sz="1800" dirty="0">
                <a:latin typeface="+mn-lt"/>
                <a:cs typeface="Times New Roman" panose="02020603050405020304" pitchFamily="18" charset="0"/>
              </a:rPr>
              <a:t>• Documentation on implementation guidelines and best practices for integrating the gamification system into the Hackathon event. 1. Article 243G of the Constitution of India acknowledges Panchayats as institutions of local self-government and mandates them to prepare plans for economic development and social justice.</a:t>
            </a:r>
          </a:p>
          <a:p>
            <a:pPr algn="just">
              <a:lnSpc>
                <a:spcPct val="150000"/>
              </a:lnSpc>
            </a:pPr>
            <a:r>
              <a:rPr lang="en-US" sz="1800" dirty="0">
                <a:latin typeface="+mn-lt"/>
                <a:cs typeface="Times New Roman" panose="02020603050405020304" pitchFamily="18" charset="0"/>
              </a:rPr>
              <a:t> As local government, Gram Panchayats (GPs) are responsible for delivery of basic services to local citizens and address the vulnerabilities of poor and marginalized ones. </a:t>
            </a:r>
          </a:p>
          <a:p>
            <a:pPr algn="just">
              <a:lnSpc>
                <a:spcPct val="150000"/>
              </a:lnSpc>
            </a:pPr>
            <a:r>
              <a:rPr lang="en-US" sz="1800" dirty="0">
                <a:latin typeface="+mn-lt"/>
                <a:cs typeface="Times New Roman" panose="02020603050405020304" pitchFamily="18" charset="0"/>
              </a:rPr>
              <a:t>This can only be achieved through implementation of well thought out plans through efficient and responsible utilization of available resources. 2. An efficient and robust planning process as part of GP’s core functioning becomes necessary.</a:t>
            </a:r>
            <a:endParaRPr lang="en-IN" sz="1800" dirty="0">
              <a:latin typeface="+mn-lt"/>
              <a:cs typeface="Times New Roman" panose="02020603050405020304" pitchFamily="18" charset="0"/>
            </a:endParaRPr>
          </a:p>
        </p:txBody>
      </p:sp>
    </p:spTree>
    <p:extLst>
      <p:ext uri="{BB962C8B-B14F-4D97-AF65-F5344CB8AC3E}">
        <p14:creationId xmlns:p14="http://schemas.microsoft.com/office/powerpoint/2010/main" val="3405024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35082" y="152689"/>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32508" y="1027112"/>
            <a:ext cx="11326091" cy="5830888"/>
          </a:xfrm>
        </p:spPr>
        <p:txBody>
          <a:bodyPr>
            <a:noAutofit/>
          </a:bodyPr>
          <a:lstStyle/>
          <a:p>
            <a:pPr algn="just">
              <a:lnSpc>
                <a:spcPct val="150000"/>
              </a:lnSpc>
              <a:buFont typeface="Arial" panose="020B0604020202020204" pitchFamily="34" charset="0"/>
              <a:buChar char="•"/>
            </a:pPr>
            <a:r>
              <a:rPr lang="en-US" sz="1800" dirty="0"/>
              <a:t>By integrating game-like elements into traditional planning practices, this approach aims to motivate stakeholders to actively contribute their local knowledge and perspectives, fostering a sense of ownership and responsibility towards their community's development. </a:t>
            </a:r>
          </a:p>
          <a:p>
            <a:pPr algn="just">
              <a:lnSpc>
                <a:spcPct val="150000"/>
              </a:lnSpc>
              <a:buFont typeface="Arial" panose="020B0604020202020204" pitchFamily="34" charset="0"/>
              <a:buChar char="•"/>
            </a:pPr>
            <a:r>
              <a:rPr lang="en-US" sz="1800" dirty="0"/>
              <a:t>Additionally, the use of interactive visualization tools allows participants to explore complex spatial data in an accessible manner, facilitating informed decision-making. Another key objective is to promote collaboration among diverse community members, encouraging teamwork and dialogue to address local challenges effectively. </a:t>
            </a:r>
          </a:p>
          <a:p>
            <a:pPr algn="just">
              <a:lnSpc>
                <a:spcPct val="150000"/>
              </a:lnSpc>
              <a:buFont typeface="Arial" panose="020B0604020202020204" pitchFamily="34" charset="0"/>
              <a:buChar char="•"/>
            </a:pPr>
            <a:r>
              <a:rPr lang="en-US" sz="1800" dirty="0"/>
              <a:t>By leveraging gamification, rural planners can create an iterative and adaptive planning environment that not only captures valuable insights but also educates participants about sustainable practices and the importance of data-driven decision-making. </a:t>
            </a:r>
          </a:p>
          <a:p>
            <a:pPr algn="just">
              <a:lnSpc>
                <a:spcPct val="150000"/>
              </a:lnSpc>
              <a:buFont typeface="Arial" panose="020B0604020202020204" pitchFamily="34" charset="0"/>
              <a:buChar char="•"/>
            </a:pPr>
            <a:r>
              <a:rPr lang="en-US" sz="1800" dirty="0"/>
              <a:t>Ultimately, this approach seeks to build a more transparent and inclusive planning process that aligns with the needs and aspirations of the rural community, ensuring that development initiatives are both relevant and sustainable.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2381"/>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636875" y="1171287"/>
            <a:ext cx="11139487" cy="5032375"/>
          </a:xfrm>
        </p:spPr>
        <p:txBody>
          <a:bodyPr>
            <a:normAutofit/>
          </a:bodyPr>
          <a:lstStyle/>
          <a:p>
            <a:pPr algn="just">
              <a:lnSpc>
                <a:spcPct val="150000"/>
              </a:lnSpc>
              <a:buFont typeface="Arial" panose="020B0604020202020204" pitchFamily="34" charset="0"/>
              <a:buChar char="•"/>
            </a:pPr>
            <a:r>
              <a:rPr lang="en-US" sz="1800" dirty="0"/>
              <a:t>There is also a wide range in drone applications. Military and civilian purposes represent a basis of differentiation. </a:t>
            </a:r>
          </a:p>
          <a:p>
            <a:pPr algn="just">
              <a:lnSpc>
                <a:spcPct val="150000"/>
              </a:lnSpc>
              <a:buFont typeface="Arial" panose="020B0604020202020204" pitchFamily="34" charset="0"/>
              <a:buChar char="•"/>
            </a:pPr>
            <a:r>
              <a:rPr lang="en-US" sz="1800" dirty="0"/>
              <a:t>In addition to military applications, drones are used for scientific purposes, delivering goods (Amazon Prime Air, 2019), journalism (ABC News, 2019), search and rescue missions (Van Tilburg, 2017), perpetrating violence (Financial Times, 2019) as well as other miscellaneous applications including waitering drinks/food (Popular Science, 2019). </a:t>
            </a:r>
          </a:p>
          <a:p>
            <a:pPr algn="just">
              <a:lnSpc>
                <a:spcPct val="150000"/>
              </a:lnSpc>
              <a:buFont typeface="Arial" panose="020B0604020202020204" pitchFamily="34" charset="0"/>
              <a:buChar char="•"/>
            </a:pPr>
            <a:r>
              <a:rPr lang="en-US" sz="1800" dirty="0"/>
              <a:t>Observation of the Earth from above allows researchers to observe, monitor and forecast phenomena and collect data easily. Drones are equipped with diverse types of sensors for scientific purposes including RGB, infrared, hyperspectral, thermal cameras as well as lidar or radar depending on the application.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51955" y="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38990" y="997527"/>
            <a:ext cx="11481955" cy="5486400"/>
          </a:xfrm>
        </p:spPr>
        <p:txBody>
          <a:bodyPr>
            <a:normAutofit fontScale="92500"/>
          </a:bodyPr>
          <a:lstStyle/>
          <a:p>
            <a:pPr algn="just">
              <a:lnSpc>
                <a:spcPct val="160000"/>
              </a:lnSpc>
              <a:buFont typeface="Arial" panose="020B0604020202020204" pitchFamily="34" charset="0"/>
              <a:buChar char="•"/>
            </a:pPr>
            <a:r>
              <a:rPr lang="en-US" sz="1900" b="1" dirty="0"/>
              <a:t>Technical Knowledge Required</a:t>
            </a:r>
            <a:r>
              <a:rPr lang="en-US" sz="1900" dirty="0"/>
              <a:t>: Designing and implementing a gamified system requires expertise in both gamification principles and the technologies involved (drones and GIS). This can be a barrier for rural planners who may not have the necessary technical skills.</a:t>
            </a:r>
          </a:p>
          <a:p>
            <a:pPr algn="just">
              <a:lnSpc>
                <a:spcPct val="160000"/>
              </a:lnSpc>
              <a:buFont typeface="Arial" panose="020B0604020202020204" pitchFamily="34" charset="0"/>
              <a:buChar char="•"/>
            </a:pPr>
            <a:r>
              <a:rPr lang="en-US" sz="1900" b="1" dirty="0"/>
              <a:t>Initial Investment</a:t>
            </a:r>
            <a:r>
              <a:rPr lang="en-US" sz="1900" dirty="0"/>
              <a:t>: The costs associated with acquiring drone technology, GIS software, and developing a gamified platform can be substantial, especially for rural areas with limited budgets.</a:t>
            </a:r>
          </a:p>
          <a:p>
            <a:pPr algn="just">
              <a:lnSpc>
                <a:spcPct val="160000"/>
              </a:lnSpc>
              <a:buFont typeface="Arial" panose="020B0604020202020204" pitchFamily="34" charset="0"/>
              <a:buChar char="•"/>
            </a:pPr>
            <a:r>
              <a:rPr lang="en-US" sz="1900" b="1" dirty="0"/>
              <a:t>Sensitive Information</a:t>
            </a:r>
            <a:r>
              <a:rPr lang="en-US" sz="1900" dirty="0"/>
              <a:t>: Collecting and sharing data through gamification can raise concerns about privacy and security, especially if the data includes sensitive information about land use or community demographics</a:t>
            </a:r>
          </a:p>
          <a:p>
            <a:pPr algn="just">
              <a:lnSpc>
                <a:spcPct val="160000"/>
              </a:lnSpc>
              <a:buFont typeface="Arial" panose="020B0604020202020204" pitchFamily="34" charset="0"/>
              <a:buChar char="•"/>
            </a:pPr>
            <a:r>
              <a:rPr lang="en-US" sz="1900" b="1" dirty="0"/>
              <a:t>Motivation Variability</a:t>
            </a:r>
            <a:r>
              <a:rPr lang="en-US" sz="1900" dirty="0"/>
              <a:t>: Not all community members may be equally motivated to participate in gamified planning processes. Factors such as age, tech-savviness, and cultural differences can affect engagement levels.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55863" y="1138958"/>
            <a:ext cx="11710555" cy="5854123"/>
          </a:xfrm>
        </p:spPr>
        <p:txBody>
          <a:bodyPr>
            <a:noAutofit/>
          </a:bodyPr>
          <a:lstStyle/>
          <a:p>
            <a:pPr algn="just">
              <a:lnSpc>
                <a:spcPct val="150000"/>
              </a:lnSpc>
              <a:buFont typeface="Arial" panose="020B0604020202020204" pitchFamily="34" charset="0"/>
              <a:buChar char="•"/>
            </a:pPr>
            <a:r>
              <a:rPr lang="en-US" sz="1800" dirty="0"/>
              <a:t>The proposed methodology aims to facilitate urban planners, architects, designers (experts) and various citizens’ groups (non-experts) to design the built environment, considering the principles of nature-based solutions and evaluating each of them, emphasizing minimizing as much as possible the needed time and cost.</a:t>
            </a:r>
          </a:p>
          <a:p>
            <a:pPr algn="just">
              <a:lnSpc>
                <a:spcPct val="150000"/>
              </a:lnSpc>
              <a:buFont typeface="Arial" panose="020B0604020202020204" pitchFamily="34" charset="0"/>
              <a:buChar char="•"/>
            </a:pPr>
            <a:r>
              <a:rPr lang="en-US" sz="1800" dirty="0"/>
              <a:t> This can be achieved by using free and open-source data, software and tools, before (e.g., digital twin creation) and during the planning process, as well as for enhancing co-creativity. The proposed solutions can be further packed as an interactive simulation game and distributed (e.g., shared) between groups of experts and non-experts, for co-evaluation. </a:t>
            </a:r>
          </a:p>
          <a:p>
            <a:pPr algn="just">
              <a:lnSpc>
                <a:spcPct val="150000"/>
              </a:lnSpc>
              <a:buFont typeface="Arial" panose="020B0604020202020204" pitchFamily="34" charset="0"/>
              <a:buChar char="•"/>
            </a:pPr>
            <a:r>
              <a:rPr lang="en-US" sz="1800" dirty="0"/>
              <a:t>Figure 3 illustrates the components of the proposed methodology, which is divided into four main layers/phases: (a) the data layer, (b) the design layer, (c) the co-creation urban planning layer (game layer) and (d) the experimental test bed layer (pilot layer), described in the following paragraphs.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83127" y="0"/>
            <a:ext cx="10058400" cy="1449388"/>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55251" y="1306225"/>
            <a:ext cx="10948987" cy="5032375"/>
          </a:xfrm>
        </p:spPr>
        <p:txBody>
          <a:bodyPr>
            <a:normAutofit/>
          </a:bodyPr>
          <a:lstStyle/>
          <a:p>
            <a:pPr algn="just">
              <a:lnSpc>
                <a:spcPct val="150000"/>
              </a:lnSpc>
              <a:buFont typeface="Arial" panose="020B0604020202020204" pitchFamily="34" charset="0"/>
              <a:buChar char="•"/>
            </a:pPr>
            <a:r>
              <a:rPr lang="en-US" sz="1800" b="1" dirty="0"/>
              <a:t>Active Participation</a:t>
            </a:r>
            <a:r>
              <a:rPr lang="en-US" sz="1800" dirty="0"/>
              <a:t>: Gamification encourages community members to actively participate in the planning process through interactive and engaging activities.</a:t>
            </a: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t>Interactive Maps</a:t>
            </a:r>
            <a:r>
              <a:rPr lang="en-US" sz="1800" dirty="0"/>
              <a:t>: Using drone and GIS data, gamified platforms can present complex information in visually appealing and easily understandable formats, helping users grasp spatial relationships and planning scenarios more effectively.</a:t>
            </a: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t>Reward Systems</a:t>
            </a:r>
            <a:r>
              <a:rPr lang="en-US" sz="1800" dirty="0"/>
              <a:t>: Gamification introduces points, badges, and leaderboards, providing participants with incentives to engage more deeply with the planning process and encouraging ongoing participation.</a:t>
            </a: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t>Shared Goals</a:t>
            </a:r>
            <a:r>
              <a:rPr lang="en-US" sz="1800" dirty="0"/>
              <a:t>: Gamified platforms can promote collaboration among community members by setting shared goals and objectives, encouraging teamwork and collective problem-solving.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41564" y="0"/>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49381" y="1036493"/>
            <a:ext cx="11378045" cy="5696816"/>
          </a:xfrm>
        </p:spPr>
        <p:txBody>
          <a:bodyPr>
            <a:normAutofit/>
          </a:bodyPr>
          <a:lstStyle/>
          <a:p>
            <a:pPr algn="just">
              <a:lnSpc>
                <a:spcPct val="150000"/>
              </a:lnSpc>
              <a:buFont typeface="Arial" panose="020B0604020202020204" pitchFamily="34" charset="0"/>
              <a:buChar char="•"/>
            </a:pPr>
            <a:r>
              <a:rPr lang="en-US" sz="1800" dirty="0"/>
              <a:t>Urban planning includes technical and political processes, focused on the design and development of land usage and the building environment. Such processes consider various environmental factors (e.g., water, air, etc.) and the infrastructures passing into and out of urban areas (e.g., transportation, communication network, etc.) for different human activities within it [1].</a:t>
            </a:r>
          </a:p>
          <a:p>
            <a:pPr algn="just">
              <a:lnSpc>
                <a:spcPct val="150000"/>
              </a:lnSpc>
              <a:buFont typeface="Arial" panose="020B0604020202020204" pitchFamily="34" charset="0"/>
              <a:buChar char="•"/>
            </a:pPr>
            <a:r>
              <a:rPr lang="en-US" sz="1800" dirty="0"/>
              <a:t> Consequently, urban planning procedures require an effective management of heterogeneous data sources (e.g., geo-spatial data, 3D building models, etc.). The tremendous urbanization signifies the need to design smart and environmentally friendly cities, which aim at improving the health and well-beings of the citizens. </a:t>
            </a:r>
          </a:p>
          <a:p>
            <a:pPr algn="just">
              <a:lnSpc>
                <a:spcPct val="150000"/>
              </a:lnSpc>
              <a:buFont typeface="Arial" panose="020B0604020202020204" pitchFamily="34" charset="0"/>
              <a:buChar char="•"/>
            </a:pPr>
            <a:r>
              <a:rPr lang="en-US" sz="1800" dirty="0"/>
              <a:t>The increased availability of spatial data from smart cities, data analytics, machine learning and artificial intelligence permits the creation of digital twins, which can be changed and updated, along with its physical equivalent [2].</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76646" y="744970"/>
            <a:ext cx="11450781" cy="6029902"/>
          </a:xfrm>
        </p:spPr>
        <p:txBody>
          <a:bodyPr>
            <a:noAutofit/>
          </a:bodyPr>
          <a:lstStyle/>
          <a:p>
            <a:pPr algn="just">
              <a:lnSpc>
                <a:spcPct val="150000"/>
              </a:lnSpc>
              <a:buFont typeface="Arial" panose="020B0604020202020204" pitchFamily="34" charset="0"/>
              <a:buChar char="•"/>
            </a:pPr>
            <a:r>
              <a:rPr lang="en-US" sz="1800" dirty="0"/>
              <a:t> A digital twin is a 3D representation (up to a specific degree of accuracy) of an existing place (e.g., village, city, island, etc.) [3] and can be used for urban planning [4]. </a:t>
            </a:r>
          </a:p>
          <a:p>
            <a:pPr algn="just">
              <a:lnSpc>
                <a:spcPct val="150000"/>
              </a:lnSpc>
              <a:buFont typeface="Arial" panose="020B0604020202020204" pitchFamily="34" charset="0"/>
              <a:buChar char="•"/>
            </a:pPr>
            <a:r>
              <a:rPr lang="en-US" sz="1800" dirty="0"/>
              <a:t>Multiple simulation and serious games, involving city management and planning, have been developed [5–7]. These games investigate the impact of multiple aspects over a long period of time [8]. Software and application development aspects range from critical thinking boosting [9] to emergent property management [10]. As such, it is considered</a:t>
            </a:r>
          </a:p>
          <a:p>
            <a:pPr algn="just">
              <a:lnSpc>
                <a:spcPct val="150000"/>
              </a:lnSpc>
              <a:buFont typeface="Arial" panose="020B0604020202020204" pitchFamily="34" charset="0"/>
              <a:buChar char="•"/>
            </a:pPr>
            <a:r>
              <a:rPr lang="en-US" sz="1800" dirty="0"/>
              <a:t>feasible and beneficial to pursue the utilization of the interactive environment (e.g., game engine world and digital twins) for urban planning processes. A core component of the environment design, for urban planners and architects, is the availability of the intervention plans through an electronic format, where they will be capable of applying their thoughts and transformations. </a:t>
            </a:r>
          </a:p>
          <a:p>
            <a:pPr algn="just">
              <a:lnSpc>
                <a:spcPct val="150000"/>
              </a:lnSpc>
              <a:buFont typeface="Arial" panose="020B0604020202020204" pitchFamily="34" charset="0"/>
              <a:buChar char="•"/>
            </a:pPr>
            <a:r>
              <a:rPr lang="en-US" sz="1800" dirty="0"/>
              <a:t>Three-dimensional visualization (digital twin) is becoming a necessity since it makes it easier for humans to see patterns and relationships among objects and allows planners to decide accordingly on how to proceed.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87037" y="110548"/>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541319" y="1417637"/>
            <a:ext cx="10058400" cy="4022725"/>
          </a:xfrm>
        </p:spPr>
        <p:txBody>
          <a:bodyPr>
            <a:normAutofit/>
          </a:bodyPr>
          <a:lstStyle/>
          <a:p>
            <a:pPr algn="just">
              <a:lnSpc>
                <a:spcPct val="150000"/>
              </a:lnSpc>
              <a:buFont typeface="Arial" panose="020B0604020202020204" pitchFamily="34" charset="0"/>
              <a:buChar char="•"/>
            </a:pPr>
            <a:r>
              <a:rPr lang="en-IN" sz="2400" dirty="0">
                <a:latin typeface="+mn-lt"/>
              </a:rPr>
              <a:t>Introduction and Orientation Module</a:t>
            </a:r>
          </a:p>
          <a:p>
            <a:pPr algn="just">
              <a:lnSpc>
                <a:spcPct val="150000"/>
              </a:lnSpc>
              <a:buFont typeface="Arial" panose="020B0604020202020204" pitchFamily="34" charset="0"/>
              <a:buChar char="•"/>
            </a:pPr>
            <a:r>
              <a:rPr lang="en-US" sz="2400" dirty="0">
                <a:latin typeface="+mn-lt"/>
              </a:rPr>
              <a:t>Data Collection and Input Module</a:t>
            </a:r>
            <a:endParaRPr lang="en-IN" sz="2400" dirty="0">
              <a:latin typeface="+mn-lt"/>
            </a:endParaRPr>
          </a:p>
          <a:p>
            <a:pPr algn="just">
              <a:lnSpc>
                <a:spcPct val="150000"/>
              </a:lnSpc>
              <a:buFont typeface="Arial" panose="020B0604020202020204" pitchFamily="34" charset="0"/>
              <a:buChar char="•"/>
            </a:pPr>
            <a:r>
              <a:rPr lang="en-US" sz="2400" dirty="0">
                <a:latin typeface="+mn-lt"/>
              </a:rPr>
              <a:t>Visualization and Scenario Simulation Module</a:t>
            </a:r>
            <a:endParaRPr lang="en-IN" sz="2400" dirty="0">
              <a:latin typeface="+mn-lt"/>
            </a:endParaRPr>
          </a:p>
          <a:p>
            <a:pPr algn="just">
              <a:lnSpc>
                <a:spcPct val="150000"/>
              </a:lnSpc>
              <a:buFont typeface="Arial" panose="020B0604020202020204" pitchFamily="34" charset="0"/>
              <a:buChar char="•"/>
            </a:pPr>
            <a:r>
              <a:rPr lang="en-IN" sz="2400" dirty="0">
                <a:latin typeface="+mn-lt"/>
              </a:rPr>
              <a:t>Collaboration and Teamwork Module</a:t>
            </a:r>
            <a:endParaRPr lang="en-IN" sz="2800" b="1" dirty="0">
              <a:latin typeface="+mn-lt"/>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140494"/>
            <a:ext cx="10058400" cy="1449388"/>
          </a:xfrm>
        </p:spPr>
        <p:txBody>
          <a:bodyPr/>
          <a:lstStyle/>
          <a:p>
            <a:r>
              <a:rPr lang="en-US" sz="3600" dirty="0"/>
              <a:t>Introduction and Orientation Module</a:t>
            </a:r>
            <a:br>
              <a:rPr lang="en-US" sz="2400" dirty="0"/>
            </a:br>
            <a:br>
              <a:rPr lang="en-IN" sz="48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94786" y="1118754"/>
            <a:ext cx="9344169" cy="5598752"/>
          </a:xfrm>
        </p:spPr>
        <p:txBody>
          <a:bodyPr>
            <a:normAutofit/>
          </a:bodyPr>
          <a:lstStyle/>
          <a:p>
            <a:pPr algn="just">
              <a:lnSpc>
                <a:spcPct val="150000"/>
              </a:lnSpc>
              <a:buFont typeface="Arial" panose="020B0604020202020204" pitchFamily="34" charset="0"/>
              <a:buChar char="•"/>
            </a:pPr>
            <a:r>
              <a:rPr lang="en-US" b="1" dirty="0">
                <a:latin typeface="+mn-lt"/>
              </a:rPr>
              <a:t>Objective</a:t>
            </a:r>
            <a:r>
              <a:rPr lang="en-US" dirty="0">
                <a:latin typeface="+mn-lt"/>
              </a:rPr>
              <a:t>: Familiarize participants with the tools, objectives, and processes involved in gamified rural planning.</a:t>
            </a:r>
          </a:p>
          <a:p>
            <a:pPr algn="just">
              <a:lnSpc>
                <a:spcPct val="150000"/>
              </a:lnSpc>
              <a:buFont typeface="Arial" panose="020B0604020202020204" pitchFamily="34" charset="0"/>
              <a:buChar char="•"/>
            </a:pPr>
            <a:r>
              <a:rPr lang="en-US" b="1" dirty="0">
                <a:latin typeface="+mn-lt"/>
              </a:rPr>
              <a:t>Activities</a:t>
            </a:r>
            <a:r>
              <a:rPr lang="en-US" dirty="0">
                <a:latin typeface="+mn-lt"/>
              </a:rPr>
              <a:t>:</a:t>
            </a:r>
          </a:p>
          <a:p>
            <a:pPr marL="742950" lvl="1" indent="-285750" algn="just">
              <a:lnSpc>
                <a:spcPct val="150000"/>
              </a:lnSpc>
              <a:buFont typeface="Arial" panose="020B0604020202020204" pitchFamily="34" charset="0"/>
              <a:buChar char="•"/>
            </a:pPr>
            <a:r>
              <a:rPr lang="en-US" dirty="0">
                <a:latin typeface="+mn-lt"/>
              </a:rPr>
              <a:t>Interactive tutorials explaining drone technology, GIS data, and gamification principles.</a:t>
            </a:r>
          </a:p>
          <a:p>
            <a:pPr marL="742950" lvl="1" indent="-285750" algn="just">
              <a:lnSpc>
                <a:spcPct val="150000"/>
              </a:lnSpc>
              <a:buFont typeface="Arial" panose="020B0604020202020204" pitchFamily="34" charset="0"/>
              <a:buChar char="•"/>
            </a:pPr>
            <a:r>
              <a:rPr lang="en-US" dirty="0">
                <a:latin typeface="+mn-lt"/>
              </a:rPr>
              <a:t>Virtual tours of the planning area using drone maps.</a:t>
            </a:r>
          </a:p>
          <a:p>
            <a:pPr marL="742950" lvl="1" indent="-285750" algn="just">
              <a:lnSpc>
                <a:spcPct val="150000"/>
              </a:lnSpc>
              <a:buFont typeface="Arial" panose="020B0604020202020204" pitchFamily="34" charset="0"/>
              <a:buChar char="•"/>
            </a:pPr>
            <a:r>
              <a:rPr lang="en-US" dirty="0">
                <a:latin typeface="+mn-lt"/>
              </a:rPr>
              <a:t>Introduction to community planning concepts and the importance of stakeholder engagement.</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97428" y="126206"/>
            <a:ext cx="10058400" cy="1449388"/>
          </a:xfrm>
        </p:spPr>
        <p:txBody>
          <a:bodyPr/>
          <a:lstStyle/>
          <a:p>
            <a:r>
              <a:rPr lang="en-US" sz="3200" dirty="0"/>
              <a:t>Data Collection and Input Module</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062615" y="945573"/>
            <a:ext cx="9328294" cy="5362286"/>
          </a:xfrm>
        </p:spPr>
        <p:txBody>
          <a:bodyPr>
            <a:normAutofit/>
          </a:bodyPr>
          <a:lstStyle/>
          <a:p>
            <a:pPr algn="just">
              <a:lnSpc>
                <a:spcPct val="150000"/>
              </a:lnSpc>
              <a:buFont typeface="Arial" panose="020B0604020202020204" pitchFamily="34" charset="0"/>
              <a:buChar char="•"/>
            </a:pPr>
            <a:r>
              <a:rPr lang="en-US" sz="1800" b="1" dirty="0">
                <a:latin typeface="+mn-lt"/>
              </a:rPr>
              <a:t>Objective</a:t>
            </a:r>
            <a:r>
              <a:rPr lang="en-US" sz="1800" dirty="0">
                <a:latin typeface="+mn-lt"/>
              </a:rPr>
              <a:t>: Engage community members in collecting local knowledge and data relevant to rural planning.</a:t>
            </a:r>
          </a:p>
          <a:p>
            <a:pPr algn="just">
              <a:lnSpc>
                <a:spcPct val="150000"/>
              </a:lnSpc>
              <a:buFont typeface="Arial" panose="020B0604020202020204" pitchFamily="34" charset="0"/>
              <a:buChar char="•"/>
            </a:pPr>
            <a:r>
              <a:rPr lang="en-US" sz="1800" b="1" dirty="0">
                <a:latin typeface="+mn-lt"/>
              </a:rPr>
              <a:t>Activities</a:t>
            </a:r>
            <a:r>
              <a:rPr lang="en-US" sz="1800" dirty="0">
                <a:latin typeface="+mn-lt"/>
              </a:rPr>
              <a:t>:</a:t>
            </a:r>
          </a:p>
          <a:p>
            <a:pPr marL="742950" lvl="1" indent="-285750" algn="just">
              <a:lnSpc>
                <a:spcPct val="150000"/>
              </a:lnSpc>
              <a:buFont typeface="Arial" panose="020B0604020202020204" pitchFamily="34" charset="0"/>
              <a:buChar char="•"/>
            </a:pPr>
            <a:r>
              <a:rPr lang="en-US" dirty="0">
                <a:latin typeface="+mn-lt"/>
              </a:rPr>
              <a:t>Crowdsourcing initiatives where participants can input local observations, such as land use patterns, resources, or issues.</a:t>
            </a:r>
          </a:p>
          <a:p>
            <a:pPr marL="742950" lvl="1" indent="-285750" algn="just">
              <a:lnSpc>
                <a:spcPct val="150000"/>
              </a:lnSpc>
              <a:buFont typeface="Arial" panose="020B0604020202020204" pitchFamily="34" charset="0"/>
              <a:buChar char="•"/>
            </a:pPr>
            <a:r>
              <a:rPr lang="en-US" dirty="0">
                <a:latin typeface="+mn-lt"/>
              </a:rPr>
              <a:t>Surveys and quizzes to gather community opinions on planning priorities and challenges.</a:t>
            </a:r>
          </a:p>
          <a:p>
            <a:pPr marL="742950" lvl="1" indent="-285750" algn="just">
              <a:lnSpc>
                <a:spcPct val="150000"/>
              </a:lnSpc>
              <a:buFont typeface="Arial" panose="020B0604020202020204" pitchFamily="34" charset="0"/>
              <a:buChar char="•"/>
            </a:pPr>
            <a:r>
              <a:rPr lang="en-US" dirty="0">
                <a:latin typeface="+mn-lt"/>
              </a:rPr>
              <a:t>Gamified data collection challenges, rewarding participants for submitting useful information.</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97427" y="11834"/>
            <a:ext cx="10058400" cy="1449388"/>
          </a:xfrm>
        </p:spPr>
        <p:txBody>
          <a:bodyPr/>
          <a:lstStyle/>
          <a:p>
            <a:r>
              <a:rPr lang="en-US" sz="3600" dirty="0"/>
              <a:t>Visualization and Scenario Simulation Module</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581890" y="1334366"/>
            <a:ext cx="10217150" cy="5511800"/>
          </a:xfrm>
        </p:spPr>
        <p:txBody>
          <a:bodyPr>
            <a:normAutofit/>
          </a:bodyPr>
          <a:lstStyle/>
          <a:p>
            <a:pPr algn="just">
              <a:lnSpc>
                <a:spcPct val="150000"/>
              </a:lnSpc>
              <a:buFont typeface="Arial" panose="020B0604020202020204" pitchFamily="34" charset="0"/>
              <a:buChar char="•"/>
            </a:pPr>
            <a:r>
              <a:rPr lang="en-US" sz="1800" b="1" dirty="0">
                <a:latin typeface="+mn-lt"/>
              </a:rPr>
              <a:t>Objective</a:t>
            </a:r>
            <a:r>
              <a:rPr lang="en-US" sz="1800" dirty="0">
                <a:latin typeface="+mn-lt"/>
              </a:rPr>
              <a:t>: Allow participants to visualize and simulate different planning scenarios using drone and GIS data.</a:t>
            </a:r>
          </a:p>
          <a:p>
            <a:pPr algn="just">
              <a:lnSpc>
                <a:spcPct val="150000"/>
              </a:lnSpc>
              <a:buFont typeface="Arial" panose="020B0604020202020204" pitchFamily="34" charset="0"/>
              <a:buChar char="•"/>
            </a:pPr>
            <a:r>
              <a:rPr lang="en-US" sz="1800" b="1" dirty="0">
                <a:latin typeface="+mn-lt"/>
              </a:rPr>
              <a:t>Activities</a:t>
            </a:r>
            <a:r>
              <a:rPr lang="en-US" sz="1800" dirty="0">
                <a:latin typeface="+mn-lt"/>
              </a:rPr>
              <a:t>:</a:t>
            </a:r>
          </a:p>
          <a:p>
            <a:pPr marL="742950" lvl="1" indent="-285750" algn="just">
              <a:lnSpc>
                <a:spcPct val="150000"/>
              </a:lnSpc>
              <a:buFont typeface="Arial" panose="020B0604020202020204" pitchFamily="34" charset="0"/>
              <a:buChar char="•"/>
            </a:pPr>
            <a:r>
              <a:rPr lang="en-US" dirty="0">
                <a:latin typeface="+mn-lt"/>
              </a:rPr>
              <a:t>Interactive mapping tools enabling users to explore drone survey data and GIS layers (e.g., topography, infrastructure, natural resources).</a:t>
            </a:r>
          </a:p>
          <a:p>
            <a:pPr marL="742950" lvl="1" indent="-285750" algn="just">
              <a:lnSpc>
                <a:spcPct val="150000"/>
              </a:lnSpc>
              <a:buFont typeface="Arial" panose="020B0604020202020204" pitchFamily="34" charset="0"/>
              <a:buChar char="•"/>
            </a:pPr>
            <a:r>
              <a:rPr lang="en-US" dirty="0">
                <a:latin typeface="+mn-lt"/>
              </a:rPr>
              <a:t>Scenario simulation games where users can test different land use strategies and see the potential outcomes (e.g., environmental impact, community benefits).</a:t>
            </a:r>
          </a:p>
          <a:p>
            <a:pPr marL="742950" lvl="1" indent="-285750" algn="just">
              <a:lnSpc>
                <a:spcPct val="150000"/>
              </a:lnSpc>
              <a:buFont typeface="Arial" panose="020B0604020202020204" pitchFamily="34" charset="0"/>
              <a:buChar char="•"/>
            </a:pPr>
            <a:r>
              <a:rPr lang="en-US" dirty="0">
                <a:latin typeface="+mn-lt"/>
              </a:rPr>
              <a:t>Visualization challenges that encourage participants to create their own maps or models based on data provided.</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0391" y="117547"/>
            <a:ext cx="10058400" cy="1449388"/>
          </a:xfrm>
        </p:spPr>
        <p:txBody>
          <a:bodyPr/>
          <a:lstStyle/>
          <a:p>
            <a:r>
              <a:rPr lang="en-US" sz="3600" dirty="0"/>
              <a:t>collaboration and Teamwork Module</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436418" y="1150072"/>
            <a:ext cx="10185400" cy="4865687"/>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Foster collaboration among participants to address planning challenges collectively.</a:t>
            </a:r>
          </a:p>
          <a:p>
            <a:pPr algn="just">
              <a:lnSpc>
                <a:spcPct val="150000"/>
              </a:lnSpc>
              <a:buFont typeface="Arial" panose="020B0604020202020204" pitchFamily="34" charset="0"/>
              <a:buChar char="•"/>
            </a:pPr>
            <a:r>
              <a:rPr lang="en-US" sz="1800" b="1" dirty="0"/>
              <a:t>Activities</a:t>
            </a:r>
            <a:r>
              <a:rPr lang="en-US" sz="1800" dirty="0"/>
              <a:t>:</a:t>
            </a:r>
          </a:p>
          <a:p>
            <a:pPr marL="742950" lvl="1" indent="-285750" algn="just">
              <a:lnSpc>
                <a:spcPct val="150000"/>
              </a:lnSpc>
              <a:buFont typeface="Arial" panose="020B0604020202020204" pitchFamily="34" charset="0"/>
              <a:buChar char="•"/>
            </a:pPr>
            <a:r>
              <a:rPr lang="en-US" dirty="0"/>
              <a:t>Team-based challenges where groups tackle specific planning issues, using drone and GIS data to propose solutions.</a:t>
            </a:r>
          </a:p>
          <a:p>
            <a:pPr marL="742950" lvl="1" indent="-285750" algn="just">
              <a:lnSpc>
                <a:spcPct val="150000"/>
              </a:lnSpc>
              <a:buFont typeface="Arial" panose="020B0604020202020204" pitchFamily="34" charset="0"/>
              <a:buChar char="•"/>
            </a:pPr>
            <a:r>
              <a:rPr lang="en-US" dirty="0"/>
              <a:t>Discussion forums and collaboration platforms to share ideas, feedback, and solutions.</a:t>
            </a:r>
          </a:p>
          <a:p>
            <a:pPr marL="742950" lvl="1" indent="-285750" algn="just">
              <a:lnSpc>
                <a:spcPct val="150000"/>
              </a:lnSpc>
              <a:buFont typeface="Arial" panose="020B0604020202020204" pitchFamily="34" charset="0"/>
              <a:buChar char="•"/>
            </a:pPr>
            <a:r>
              <a:rPr lang="en-US" dirty="0"/>
              <a:t>Leaderboards and rewards for teams that develop the most innovative or feasible planning proposals.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11728" y="90343"/>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23454" y="1183481"/>
            <a:ext cx="9590088" cy="4491038"/>
          </a:xfrm>
        </p:spPr>
        <p:txBody>
          <a:bodyPr/>
          <a:lstStyle/>
          <a:p>
            <a:pPr algn="just">
              <a:lnSpc>
                <a:spcPct val="150000"/>
              </a:lnSpc>
              <a:buFont typeface="Arial" panose="020B0604020202020204" pitchFamily="34" charset="0"/>
              <a:buChar char="•"/>
            </a:pPr>
            <a:r>
              <a:rPr lang="en-US" sz="1800" dirty="0">
                <a:latin typeface="+mn-lt"/>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mn-lt"/>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97428" y="9842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394854" y="1140258"/>
            <a:ext cx="10525991" cy="4886469"/>
          </a:xfrm>
        </p:spPr>
        <p:txBody>
          <a:bodyPr>
            <a:normAutofit/>
          </a:bodyPr>
          <a:lstStyle/>
          <a:p>
            <a:pPr algn="just">
              <a:lnSpc>
                <a:spcPct val="170000"/>
              </a:lnSpc>
              <a:buFont typeface="Arial" panose="020B0604020202020204" pitchFamily="34" charset="0"/>
              <a:buChar char="•"/>
            </a:pPr>
            <a:r>
              <a:rPr lang="en-US" sz="1800" dirty="0">
                <a:latin typeface="+mn-lt"/>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1800" dirty="0">
                <a:latin typeface="+mn-lt"/>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mn-lt"/>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66255"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26027" y="1160752"/>
            <a:ext cx="10058400" cy="4022725"/>
          </a:xfrm>
        </p:spPr>
        <p:txBody>
          <a:bodyPr>
            <a:normAutofit lnSpcReduction="10000"/>
          </a:bodyPr>
          <a:lstStyle/>
          <a:p>
            <a:pPr algn="just">
              <a:lnSpc>
                <a:spcPct val="150000"/>
              </a:lnSpc>
              <a:buFont typeface="Arial" panose="020B0604020202020204" pitchFamily="34" charset="0"/>
              <a:buChar char="•"/>
            </a:pPr>
            <a:r>
              <a:rPr lang="en-US" sz="1800" dirty="0">
                <a:latin typeface="+mn-lt"/>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mn-lt"/>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03909" y="5476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13064" y="1164936"/>
            <a:ext cx="10058400" cy="4872038"/>
          </a:xfrm>
        </p:spPr>
        <p:txBody>
          <a:bodyPr/>
          <a:lstStyle/>
          <a:p>
            <a:pPr algn="just">
              <a:lnSpc>
                <a:spcPct val="150000"/>
              </a:lnSpc>
              <a:buFont typeface="Arial" panose="020B0604020202020204" pitchFamily="34" charset="0"/>
              <a:buChar char="•"/>
            </a:pPr>
            <a:r>
              <a:rPr lang="en-US" sz="1800" dirty="0">
                <a:latin typeface="+mn-lt"/>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mn-lt"/>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mn-lt"/>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14300" y="142298"/>
            <a:ext cx="10058400" cy="1449388"/>
          </a:xfrm>
        </p:spPr>
        <p:txBody>
          <a:bodyPr/>
          <a:lstStyle/>
          <a:p>
            <a:r>
              <a:rPr lang="en-US"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602672" y="866992"/>
            <a:ext cx="10058400" cy="4022725"/>
          </a:xfrm>
        </p:spPr>
        <p:txBody>
          <a:bodyPr/>
          <a:lstStyle/>
          <a:p>
            <a:pPr algn="just">
              <a:lnSpc>
                <a:spcPct val="150000"/>
              </a:lnSpc>
              <a:buFont typeface="Arial" panose="020B0604020202020204" pitchFamily="34" charset="0"/>
              <a:buChar char="•"/>
            </a:pPr>
            <a:endParaRPr lang="en-US" sz="2000" dirty="0">
              <a:latin typeface="+mn-lt"/>
              <a:cs typeface="Times New Roman" pitchFamily="18" charset="0"/>
            </a:endParaRPr>
          </a:p>
          <a:p>
            <a:pPr lvl="0" algn="just">
              <a:lnSpc>
                <a:spcPct val="150000"/>
              </a:lnSpc>
              <a:buFont typeface="Arial" panose="020B0604020202020204" pitchFamily="34" charset="0"/>
              <a:buChar char="•"/>
            </a:pPr>
            <a:r>
              <a:rPr lang="en-US" sz="2000" dirty="0">
                <a:latin typeface="+mn-lt"/>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mn-lt"/>
                <a:cs typeface="Times New Roman" pitchFamily="18" charset="0"/>
              </a:rPr>
              <a:t>Language	               :PYTHON Google </a:t>
            </a:r>
            <a:r>
              <a:rPr lang="en-US" sz="2000" dirty="0" err="1">
                <a:latin typeface="+mn-lt"/>
                <a:cs typeface="Times New Roman" pitchFamily="18" charset="0"/>
              </a:rPr>
              <a:t>Colab</a:t>
            </a:r>
            <a:endParaRPr lang="en-US" sz="2000" dirty="0">
              <a:latin typeface="+mn-lt"/>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87036" y="132051"/>
            <a:ext cx="10058400" cy="1449388"/>
          </a:xfrm>
        </p:spPr>
        <p:txBody>
          <a:bodyPr/>
          <a:lstStyle/>
          <a:p>
            <a:r>
              <a:rPr lang="en-US"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066800" y="1105911"/>
            <a:ext cx="10058400" cy="4022725"/>
          </a:xfrm>
        </p:spPr>
        <p:txBody>
          <a:bodyPr/>
          <a:lstStyle/>
          <a:p>
            <a:pPr algn="just">
              <a:lnSpc>
                <a:spcPct val="150000"/>
              </a:lnSpc>
              <a:buFont typeface="Arial" panose="020B0604020202020204" pitchFamily="34" charset="0"/>
              <a:buChar char="•"/>
            </a:pPr>
            <a:r>
              <a:rPr lang="en-US" sz="2000" dirty="0">
                <a:latin typeface="+mn-lt"/>
                <a:cs typeface="Times New Roman" pitchFamily="18" charset="0"/>
              </a:rPr>
              <a:t>Keyboard</a:t>
            </a:r>
          </a:p>
          <a:p>
            <a:pPr algn="just">
              <a:lnSpc>
                <a:spcPct val="150000"/>
              </a:lnSpc>
              <a:buFont typeface="Arial" panose="020B0604020202020204" pitchFamily="34" charset="0"/>
              <a:buChar char="•"/>
            </a:pPr>
            <a:r>
              <a:rPr lang="en-US" sz="2000" dirty="0">
                <a:latin typeface="+mn-lt"/>
                <a:cs typeface="Times New Roman" pitchFamily="18" charset="0"/>
              </a:rPr>
              <a:t>Mouse </a:t>
            </a:r>
          </a:p>
          <a:p>
            <a:pPr algn="just">
              <a:lnSpc>
                <a:spcPct val="150000"/>
              </a:lnSpc>
              <a:buFont typeface="Arial" panose="020B0604020202020204" pitchFamily="34" charset="0"/>
              <a:buChar char="•"/>
            </a:pPr>
            <a:r>
              <a:rPr lang="en-US" sz="2000" dirty="0" err="1">
                <a:latin typeface="+mn-lt"/>
                <a:cs typeface="Times New Roman" pitchFamily="18" charset="0"/>
              </a:rPr>
              <a:t>Harddisk</a:t>
            </a:r>
            <a:r>
              <a:rPr lang="en-US" sz="2000" dirty="0">
                <a:latin typeface="+mn-lt"/>
                <a:cs typeface="Times New Roman" pitchFamily="18" charset="0"/>
              </a:rPr>
              <a:t>	</a:t>
            </a:r>
          </a:p>
          <a:p>
            <a:pPr algn="just">
              <a:lnSpc>
                <a:spcPct val="150000"/>
              </a:lnSpc>
              <a:buFont typeface="Arial" panose="020B0604020202020204" pitchFamily="34" charset="0"/>
              <a:buChar char="•"/>
            </a:pPr>
            <a:r>
              <a:rPr lang="en-US" sz="2000" dirty="0">
                <a:latin typeface="+mn-lt"/>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28011" y="152689"/>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32653" y="1025669"/>
            <a:ext cx="11731336" cy="5471823"/>
          </a:xfrm>
        </p:spPr>
        <p:txBody>
          <a:bodyPr>
            <a:noAutofit/>
          </a:bodyPr>
          <a:lstStyle/>
          <a:p>
            <a:pPr algn="just">
              <a:lnSpc>
                <a:spcPct val="150000"/>
              </a:lnSpc>
              <a:buFont typeface="Arial" panose="020B0604020202020204" pitchFamily="34" charset="0"/>
              <a:buChar char="•"/>
            </a:pPr>
            <a:r>
              <a:rPr lang="en-US" sz="1800" dirty="0"/>
              <a:t>The increasing demand and use of drones have brought about a revolution in remote sensing and geography. Drones are not only “the eyes in the sky” but also a volumetric and vertical data source. Field data is still essential for geographers but combining it with drone-based imagery and data enhances the scientific studies.</a:t>
            </a:r>
          </a:p>
          <a:p>
            <a:pPr algn="just">
              <a:lnSpc>
                <a:spcPct val="150000"/>
              </a:lnSpc>
              <a:buFont typeface="Arial" panose="020B0604020202020204" pitchFamily="34" charset="0"/>
              <a:buChar char="•"/>
            </a:pPr>
            <a:r>
              <a:rPr lang="en-US" sz="1800" dirty="0"/>
              <a:t> Today, the occurrence of </a:t>
            </a:r>
            <a:r>
              <a:rPr lang="en-US" sz="1800" dirty="0" err="1"/>
              <a:t>SfM</a:t>
            </a:r>
            <a:r>
              <a:rPr lang="en-US" sz="1800" dirty="0"/>
              <a:t> algorithms and powerful hardware make it possible to obtain very high resolution (both spatial and temporal) 3D data more easily and without the need for high processing skills. With the use of pre-existing remote sensing techniques such as object-based image analysis or neural network-based classifications, geographers can adopt the drone data for spatial “information”. </a:t>
            </a:r>
          </a:p>
          <a:p>
            <a:pPr algn="just">
              <a:lnSpc>
                <a:spcPct val="150000"/>
              </a:lnSpc>
              <a:buFont typeface="Arial" panose="020B0604020202020204" pitchFamily="34" charset="0"/>
              <a:buChar char="•"/>
            </a:pPr>
            <a:r>
              <a:rPr lang="en-US" sz="1800" dirty="0"/>
              <a:t>It should be accepted that drone applications in physical geography has much wider concept than human geography due to the nature of both disciplines. In this paper, we have tried to give researchers information about the foregoing drone applications and its potential to enhance geography research.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100</TotalTime>
  <Words>3480</Words>
  <Application>Microsoft Office PowerPoint</Application>
  <PresentationFormat>Widescreen</PresentationFormat>
  <Paragraphs>114</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Century Gothic</vt:lpstr>
      <vt:lpstr>Times New Roman</vt:lpstr>
      <vt:lpstr>Wingdings 3</vt:lpstr>
      <vt:lpstr>Ion</vt:lpstr>
      <vt:lpstr>PowerPoint Presentation</vt:lpstr>
      <vt:lpstr>PowerPoint Presentation</vt:lpstr>
      <vt:lpstr>Abstract</vt:lpstr>
      <vt:lpstr>PowerPoint Presentation</vt:lpstr>
      <vt:lpstr>PowerPoint Presentation</vt:lpstr>
      <vt:lpstr>PowerPoint Presentation</vt:lpstr>
      <vt:lpstr>PowerPoint Presentation</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Introduction and Orientation Module  </vt:lpstr>
      <vt:lpstr>Data Collection and Input Module  </vt:lpstr>
      <vt:lpstr>Visualization and Scenario Simulation Module  </vt:lpstr>
      <vt:lpstr>collaboration and Teamwork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43</cp:revision>
  <dcterms:created xsi:type="dcterms:W3CDTF">2024-08-14T12:13:16Z</dcterms:created>
  <dcterms:modified xsi:type="dcterms:W3CDTF">2024-10-19T13:50:07Z</dcterms:modified>
</cp:coreProperties>
</file>