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349" r:id="rId4"/>
    <p:sldId id="260" r:id="rId5"/>
    <p:sldId id="262" r:id="rId6"/>
    <p:sldId id="263" r:id="rId7"/>
    <p:sldId id="294" r:id="rId8"/>
    <p:sldId id="327" r:id="rId9"/>
    <p:sldId id="326" r:id="rId10"/>
    <p:sldId id="332" r:id="rId11"/>
    <p:sldId id="330" r:id="rId12"/>
    <p:sldId id="333" r:id="rId13"/>
    <p:sldId id="296" r:id="rId14"/>
    <p:sldId id="295" r:id="rId15"/>
    <p:sldId id="331" r:id="rId16"/>
    <p:sldId id="351" r:id="rId17"/>
    <p:sldId id="323" r:id="rId18"/>
    <p:sldId id="329" r:id="rId19"/>
    <p:sldId id="344" r:id="rId20"/>
    <p:sldId id="347" r:id="rId21"/>
    <p:sldId id="34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79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11/2/2024</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11/2/2024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800" b="1" dirty="0">
                <a:latin typeface="Times New Roman" panose="02020603050405020304" pitchFamily="18" charset="0"/>
                <a:cs typeface="Times New Roman" panose="02020603050405020304" pitchFamily="18" charset="0"/>
              </a:rPr>
              <a:t>Breast cancer detection using Resnet50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5181600"/>
          </a:xfrm>
        </p:spPr>
        <p:txBody>
          <a:bodyPr>
            <a:noAutofit/>
          </a:bodyPr>
          <a:lstStyle/>
          <a:p>
            <a:pPr algn="just">
              <a:lnSpc>
                <a:spcPct val="150000"/>
              </a:lnSpc>
              <a:spcBef>
                <a:spcPts val="120"/>
              </a:spcBef>
            </a:pPr>
            <a:r>
              <a:rPr lang="en-US" sz="1800" dirty="0">
                <a:effectLst/>
                <a:latin typeface="Times New Roman" panose="02020603050405020304" pitchFamily="18" charset="0"/>
                <a:ea typeface="Times New Roman" panose="02020603050405020304" pitchFamily="18" charset="0"/>
              </a:rPr>
              <a:t>Breast cancer is one of the leading causes of death in women. Early detection through breast ultrasound images is important and can be improved using machine learning models, which are more accurate and faster than manual methods. </a:t>
            </a:r>
          </a:p>
          <a:p>
            <a:pPr algn="just">
              <a:lnSpc>
                <a:spcPct val="150000"/>
              </a:lnSpc>
              <a:spcBef>
                <a:spcPts val="120"/>
              </a:spcBef>
            </a:pPr>
            <a:endParaRPr lang="en-US" sz="1800" dirty="0">
              <a:latin typeface="Times New Roman" panose="02020603050405020304" pitchFamily="18" charset="0"/>
              <a:ea typeface="Times New Roman" panose="02020603050405020304" pitchFamily="18" charset="0"/>
            </a:endParaRPr>
          </a:p>
          <a:p>
            <a:pPr algn="just">
              <a:lnSpc>
                <a:spcPct val="150000"/>
              </a:lnSpc>
              <a:spcBef>
                <a:spcPts val="120"/>
              </a:spcBef>
            </a:pPr>
            <a:r>
              <a:rPr lang="en-US" sz="1800" dirty="0">
                <a:effectLst/>
                <a:latin typeface="Times New Roman" panose="02020603050405020304" pitchFamily="18" charset="0"/>
                <a:ea typeface="Times New Roman" panose="02020603050405020304" pitchFamily="18" charset="0"/>
              </a:rPr>
              <a:t>Previous research has shown that the use of the logistic regression, </a:t>
            </a:r>
            <a:r>
              <a:rPr lang="en-US" sz="1800" dirty="0" err="1">
                <a:effectLst/>
                <a:latin typeface="Times New Roman" panose="02020603050405020304" pitchFamily="18" charset="0"/>
                <a:ea typeface="Times New Roman" panose="02020603050405020304" pitchFamily="18" charset="0"/>
              </a:rPr>
              <a:t>svm</a:t>
            </a:r>
            <a:r>
              <a:rPr lang="en-US" sz="1800" dirty="0">
                <a:effectLst/>
                <a:latin typeface="Times New Roman" panose="02020603050405020304" pitchFamily="18" charset="0"/>
                <a:ea typeface="Times New Roman" panose="02020603050405020304" pitchFamily="18" charset="0"/>
              </a:rPr>
              <a:t> and random forest algorithms in breast cancer detection still does not achieve high accuracy. </a:t>
            </a:r>
          </a:p>
          <a:p>
            <a:pPr algn="just">
              <a:lnSpc>
                <a:spcPct val="150000"/>
              </a:lnSpc>
              <a:spcBef>
                <a:spcPts val="120"/>
              </a:spcBef>
            </a:pPr>
            <a:endParaRPr lang="en-US" sz="1800" dirty="0">
              <a:latin typeface="Times New Roman" panose="02020603050405020304" pitchFamily="18" charset="0"/>
              <a:ea typeface="Times New Roman" panose="02020603050405020304" pitchFamily="18" charset="0"/>
            </a:endParaRPr>
          </a:p>
          <a:p>
            <a:pPr algn="just">
              <a:lnSpc>
                <a:spcPct val="150000"/>
              </a:lnSpc>
              <a:spcBef>
                <a:spcPts val="120"/>
              </a:spcBef>
            </a:pPr>
            <a:r>
              <a:rPr lang="en-US" sz="1800" dirty="0">
                <a:effectLst/>
                <a:latin typeface="Times New Roman" panose="02020603050405020304" pitchFamily="18" charset="0"/>
                <a:ea typeface="Times New Roman" panose="02020603050405020304" pitchFamily="18" charset="0"/>
              </a:rPr>
              <a:t>This study aims to improve the accuracy of breast cancer detection using the Inception </a:t>
            </a:r>
            <a:r>
              <a:rPr lang="en-US" sz="1800" dirty="0" err="1">
                <a:effectLst/>
                <a:latin typeface="Times New Roman" panose="02020603050405020304" pitchFamily="18" charset="0"/>
                <a:ea typeface="Times New Roman" panose="02020603050405020304" pitchFamily="18" charset="0"/>
              </a:rPr>
              <a:t>ResNet</a:t>
            </a:r>
            <a:r>
              <a:rPr lang="en-US" sz="1800" dirty="0">
                <a:effectLst/>
                <a:latin typeface="Times New Roman" panose="02020603050405020304" pitchFamily="18" charset="0"/>
                <a:ea typeface="Times New Roman" panose="02020603050405020304" pitchFamily="18" charset="0"/>
              </a:rPr>
              <a:t> v2 transfer learning method and data augmentation. </a:t>
            </a:r>
            <a:endParaRPr lang="en-IN" sz="18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64704"/>
            <a:ext cx="7498080" cy="5483696"/>
          </a:xfrm>
        </p:spPr>
        <p:txBody>
          <a:bodyPr>
            <a:normAutofit fontScale="77500" lnSpcReduction="20000"/>
          </a:bodyPr>
          <a:lstStyle/>
          <a:p>
            <a:r>
              <a:rPr lang="en-US" sz="3200" dirty="0">
                <a:effectLst/>
                <a:latin typeface="Times New Roman" panose="02020603050405020304" pitchFamily="18" charset="0"/>
                <a:ea typeface="Times New Roman" panose="02020603050405020304" pitchFamily="18" charset="0"/>
              </a:rPr>
              <a:t>The data is divided into training, validation and testing data consisting of 3 classes, namely Benign, Malignant and Normal. The augmentation process includes rotation, zoom, and rescale. </a:t>
            </a:r>
          </a:p>
          <a:p>
            <a:endParaRPr lang="en-US" sz="3200" dirty="0">
              <a:effectLst/>
              <a:latin typeface="Times New Roman" panose="02020603050405020304" pitchFamily="18" charset="0"/>
              <a:ea typeface="Times New Roman" panose="02020603050405020304" pitchFamily="18" charset="0"/>
            </a:endParaRPr>
          </a:p>
          <a:p>
            <a:r>
              <a:rPr lang="en-US" sz="3200" dirty="0">
                <a:effectLst/>
                <a:latin typeface="Times New Roman" panose="02020603050405020304" pitchFamily="18" charset="0"/>
                <a:ea typeface="Times New Roman" panose="02020603050405020304" pitchFamily="18" charset="0"/>
              </a:rPr>
              <a:t>The model trained using CNN and Inception </a:t>
            </a:r>
            <a:r>
              <a:rPr lang="en-US" sz="3200" dirty="0" err="1">
                <a:effectLst/>
                <a:latin typeface="Times New Roman" panose="02020603050405020304" pitchFamily="18" charset="0"/>
                <a:ea typeface="Times New Roman" panose="02020603050405020304" pitchFamily="18" charset="0"/>
              </a:rPr>
              <a:t>ResNet</a:t>
            </a:r>
            <a:r>
              <a:rPr lang="en-US" sz="3200" dirty="0">
                <a:effectLst/>
                <a:latin typeface="Times New Roman" panose="02020603050405020304" pitchFamily="18" charset="0"/>
                <a:ea typeface="Times New Roman" panose="02020603050405020304" pitchFamily="18" charset="0"/>
              </a:rPr>
              <a:t> v2 showed good performance by producing the highest accuracy of 89.72% in the training data evaluation data and getting 90% accuracy in the prediction test stage with data testing.</a:t>
            </a:r>
          </a:p>
          <a:p>
            <a:endParaRPr lang="en-US" sz="3200" dirty="0">
              <a:effectLst/>
              <a:latin typeface="Times New Roman" panose="02020603050405020304" pitchFamily="18" charset="0"/>
              <a:ea typeface="Times New Roman" panose="02020603050405020304" pitchFamily="18" charset="0"/>
            </a:endParaRPr>
          </a:p>
          <a:p>
            <a:r>
              <a:rPr lang="en-US" sz="3200" dirty="0">
                <a:effectLst/>
                <a:latin typeface="Times New Roman" panose="02020603050405020304" pitchFamily="18" charset="0"/>
                <a:ea typeface="Times New Roman" panose="02020603050405020304" pitchFamily="18" charset="0"/>
              </a:rPr>
              <a:t> This study shows that the combination of data augmentation and the Inception </a:t>
            </a:r>
            <a:r>
              <a:rPr lang="en-US" sz="3200" dirty="0" err="1">
                <a:effectLst/>
                <a:latin typeface="Times New Roman" panose="02020603050405020304" pitchFamily="18" charset="0"/>
                <a:ea typeface="Times New Roman" panose="02020603050405020304" pitchFamily="18" charset="0"/>
              </a:rPr>
              <a:t>ResNet</a:t>
            </a:r>
            <a:r>
              <a:rPr lang="en-US" sz="3200" dirty="0">
                <a:effectLst/>
                <a:latin typeface="Times New Roman" panose="02020603050405020304" pitchFamily="18" charset="0"/>
                <a:ea typeface="Times New Roman" panose="02020603050405020304" pitchFamily="18" charset="0"/>
              </a:rPr>
              <a:t> v2 architecture can improve the accuracy of breast cancer detection in CNN models.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The performance classification accuracy has been encouraging comparison with various existing classifiers implemented in the literature. As expected the proposed model classifies diagnosis cases into either cancerous or non cancerous with high amount of accuracy.</a:t>
            </a:r>
          </a:p>
          <a:p>
            <a:pPr algn="just"/>
            <a:r>
              <a:rPr lang="en-US" sz="2000" dirty="0">
                <a:latin typeface="Times New Roman" panose="02020603050405020304" pitchFamily="18" charset="0"/>
                <a:cs typeface="Times New Roman" panose="02020603050405020304" pitchFamily="18" charset="0"/>
              </a:rPr>
              <a:t> Even if technology has developed, still lots of people are facing many issues with modern age diseases. Breast cancer has become one of the most common deadliest diseases rising over days among all countries in world.</a:t>
            </a:r>
          </a:p>
          <a:p>
            <a:pPr algn="just"/>
            <a:r>
              <a:rPr lang="en-US" sz="2000" dirty="0">
                <a:latin typeface="Times New Roman" panose="02020603050405020304" pitchFamily="18" charset="0"/>
                <a:cs typeface="Times New Roman" panose="02020603050405020304" pitchFamily="18" charset="0"/>
              </a:rPr>
              <a:t> Ratio of this disease increases due to lack of awareness and late identification. Our result reveals ANN (machine learning) plays measure factor for detection of cancer diagnosis to save the human life from the dangerous disease.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Previous researches reveal the increasing threats of breast cancer which drive to delve into unsolved and problematic issue, which is the main reason for the work reported in this paper. In the early stage of the breast cancer it appear as a malevolent lump and later stage it growths uncontrolled and variable manner</a:t>
            </a:r>
            <a:r>
              <a:rPr lang="en-US" sz="2000" b="0" i="0" dirty="0">
                <a:solidFill>
                  <a:srgbClr val="000000"/>
                </a:solidFill>
                <a:effectLst/>
                <a:latin typeface="Times New Roman" panose="02020603050405020304" pitchFamily="18" charset="0"/>
                <a:cs typeface="Times New Roman" panose="02020603050405020304" pitchFamily="18" charset="0"/>
              </a:rPr>
              <a:t>.</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By the help of the feature selector the datasets is free from ambiguity and dimension of data is also reduced. It solves the over fitting problem of dataset</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no of stages varies within the problem description of BPNN (Back Propagation Neural Network) is a gradient descent algorithm used in various domains</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marL="82296" indent="0" algn="l">
              <a:buNone/>
            </a:pP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1800" dirty="0">
                <a:effectLst/>
                <a:latin typeface="Times New Roman" panose="02020603050405020304" pitchFamily="18" charset="0"/>
                <a:ea typeface="Times New Roman" panose="02020603050405020304" pitchFamily="18" charset="0"/>
              </a:rPr>
              <a:t>The proposed system of the InceptionResNet-v2 architecture method is its ability to recognize objects with high accuracy and handle unstructured data by extracting relevant features from images using convolution. </a:t>
            </a:r>
          </a:p>
          <a:p>
            <a:pPr algn="just"/>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Where Convolution is the act of image extraction to obtain a model in the form of a kernel matrix. In this process, filtering is carried out that shifts with a certain "step value" on an image input. </a:t>
            </a:r>
          </a:p>
          <a:p>
            <a:pPr algn="just"/>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Or a process to look at the value of a parameter that determines how much the filter shifts in the input image. Furthermore, the results of the convolution become inputs for the fully connected parts for the classification process.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600200" y="1066800"/>
            <a:ext cx="6629400"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Some cases CAD (Computer Aided Tool) is also used by the physicians.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Various machine learning methods are used to detect whether the cancer gene is benign (or) malignant.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Then reduced data are used for ANN and classification has been performed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For classification radial basic function (RBF), General Regression Neural Network (GRNN) and Probabilistic Neural Network (PNN) were used.</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29298986"/>
              </p:ext>
            </p:extLst>
          </p:nvPr>
        </p:nvGraphicFramePr>
        <p:xfrm>
          <a:off x="1371600" y="496847"/>
          <a:ext cx="7467600" cy="5570432"/>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A Combo Feature Selection Method (Filter+ Wrapper) for Microarray Gene Classification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Sahu</a:t>
                      </a:r>
                      <a:r>
                        <a:rPr lang="en-IN" sz="2000" dirty="0"/>
                        <a:t>, B</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In this world cancer is the most dangerous diseases. So cancer diagnosis is most challenging and promising in case of clinical applications using microarray gene expression datasets.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Feature selection methods and algorithms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Ladha</a:t>
                      </a:r>
                      <a:r>
                        <a:rPr lang="en-IN" sz="2000" dirty="0"/>
                        <a:t>, L., &amp; Deepa, T</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As a data scientist working with Python, it’s crucial to understand the importance of feature selection when building a machine learning model. </a:t>
                      </a:r>
                      <a:r>
                        <a:rPr lang="en-US" sz="2000" dirty="0"/>
                        <a:t>. </a:t>
                      </a:r>
                      <a:endParaRPr kumimoji="0" lang="en-US" sz="2000" b="0" i="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525025971"/>
              </p:ext>
            </p:extLst>
          </p:nvPr>
        </p:nvGraphicFramePr>
        <p:xfrm>
          <a:off x="1447800" y="533400"/>
          <a:ext cx="7391400" cy="5823299"/>
        </p:xfrm>
        <a:graphic>
          <a:graphicData uri="http://schemas.openxmlformats.org/drawingml/2006/table">
            <a:tbl>
              <a:tblPr firstRow="1" bandRow="1">
                <a:tableStyleId>{5C22544A-7EE6-4342-B048-85BDC9FD1C3A}</a:tableStyleId>
              </a:tblPr>
              <a:tblGrid>
                <a:gridCol w="2044430">
                  <a:extLst>
                    <a:ext uri="{9D8B030D-6E8A-4147-A177-3AD203B41FA5}">
                      <a16:colId xmlns:a16="http://schemas.microsoft.com/office/drawing/2014/main" val="20000"/>
                    </a:ext>
                  </a:extLst>
                </a:gridCol>
                <a:gridCol w="2080761">
                  <a:extLst>
                    <a:ext uri="{9D8B030D-6E8A-4147-A177-3AD203B41FA5}">
                      <a16:colId xmlns:a16="http://schemas.microsoft.com/office/drawing/2014/main" val="20001"/>
                    </a:ext>
                  </a:extLst>
                </a:gridCol>
                <a:gridCol w="3266209">
                  <a:extLst>
                    <a:ext uri="{9D8B030D-6E8A-4147-A177-3AD203B41FA5}">
                      <a16:colId xmlns:a16="http://schemas.microsoft.com/office/drawing/2014/main" val="20002"/>
                    </a:ext>
                  </a:extLst>
                </a:gridCol>
              </a:tblGrid>
              <a:tr h="461308">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940127">
                <a:tc>
                  <a:txBody>
                    <a:bodyPr/>
                    <a:lstStyle/>
                    <a:p>
                      <a:r>
                        <a:rPr lang="en-US" sz="2000" dirty="0"/>
                        <a:t>Combination of PCA with SMOTE resampling to boost the prediction rate in lung cancer dataset</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 </a:t>
                      </a:r>
                      <a:r>
                        <a:rPr lang="en-IN" sz="2000" dirty="0" err="1"/>
                        <a:t>Naseriparsa</a:t>
                      </a:r>
                      <a:r>
                        <a:rPr lang="en-IN" sz="2000" dirty="0"/>
                        <a:t>, M., &amp; </a:t>
                      </a:r>
                      <a:r>
                        <a:rPr lang="en-IN" sz="2000" dirty="0" err="1"/>
                        <a:t>Kashani</a:t>
                      </a:r>
                      <a:r>
                        <a:rPr lang="en-IN" sz="2000" dirty="0"/>
                        <a:t>, M. M. 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These datasets contain many irrelevant and redundant features that mislead the classifiers. Furthermore, many huge datasets have imbalanced class distribution which leads to bias over majority class in the classification process.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421864">
                <a:tc>
                  <a:txBody>
                    <a:bodyPr/>
                    <a:lstStyle/>
                    <a:p>
                      <a:r>
                        <a:rPr lang="en-US" sz="2000" dirty="0"/>
                        <a:t>new method for dimensionality reduction using </a:t>
                      </a:r>
                      <a:r>
                        <a:rPr lang="en-US" sz="2000" dirty="0" err="1"/>
                        <a:t>kmeans</a:t>
                      </a:r>
                      <a:r>
                        <a:rPr lang="en-US" sz="2000" dirty="0"/>
                        <a:t> clustering algorithm for high dimensional data set.</a:t>
                      </a:r>
                      <a:r>
                        <a:rPr kumimoji="0" lang="en-US" sz="2000" b="0" i="0" kern="1200" dirty="0">
                          <a:solidFill>
                            <a:schemeClr val="dk1"/>
                          </a:solidFill>
                          <a:effectLst/>
                          <a:latin typeface="+mn-lt"/>
                          <a:ea typeface="+mn-ea"/>
                          <a:cs typeface="+mn-cs"/>
                        </a:rPr>
                        <a:t>,</a:t>
                      </a:r>
                    </a:p>
                  </a:txBody>
                  <a:tcPr/>
                </a:tc>
                <a:tc>
                  <a:txBody>
                    <a:bodyPr/>
                    <a:lstStyle/>
                    <a:p>
                      <a:r>
                        <a:rPr lang="en-IN" sz="2000" dirty="0"/>
                        <a:t>Napoleon, D., &amp; </a:t>
                      </a:r>
                      <a:r>
                        <a:rPr lang="en-IN" sz="2000" dirty="0" err="1"/>
                        <a:t>Pavalakodi</a:t>
                      </a:r>
                      <a:r>
                        <a:rPr lang="en-IN" sz="2000" dirty="0"/>
                        <a:t>, 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Dimensionality reduction is the transformation of high-dimensional data into a meaningful representation of reduced dimensionality that corresponds to the intrinsic dimensionality of the data.</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In the present generation, breast cancer has become most common disease occurring in females and becomes the reason for death. Early detection and diagnosis of cancer is needed to save the human life. </a:t>
            </a:r>
          </a:p>
          <a:p>
            <a:pPr algn="just"/>
            <a:r>
              <a:rPr lang="en-US" sz="2000" dirty="0">
                <a:latin typeface="Times New Roman" panose="02020603050405020304" pitchFamily="18" charset="0"/>
                <a:cs typeface="Times New Roman" panose="02020603050405020304" pitchFamily="18" charset="0"/>
              </a:rPr>
              <a:t>As per the data in 2012 1.7 million women have suffered by cancer </a:t>
            </a:r>
          </a:p>
          <a:p>
            <a:pPr algn="just"/>
            <a:r>
              <a:rPr lang="en-US" sz="2000" dirty="0">
                <a:latin typeface="Times New Roman" panose="02020603050405020304" pitchFamily="18" charset="0"/>
                <a:cs typeface="Times New Roman" panose="02020603050405020304" pitchFamily="18" charset="0"/>
              </a:rPr>
              <a:t>[1]. As any healthcare people are unable to identify the disease at early stage which impacts the death rate day by day </a:t>
            </a:r>
          </a:p>
          <a:p>
            <a:pPr algn="just"/>
            <a:r>
              <a:rPr lang="en-US" sz="2000" dirty="0">
                <a:latin typeface="Times New Roman" panose="02020603050405020304" pitchFamily="18" charset="0"/>
                <a:cs typeface="Times New Roman" panose="02020603050405020304" pitchFamily="18" charset="0"/>
              </a:rPr>
              <a:t>[2]. Report available at www.breastcanerindia.net, 144937 numbers of women were detected and 70218 numbers have died with breast cancer </a:t>
            </a:r>
          </a:p>
          <a:p>
            <a:pPr algn="just"/>
            <a:r>
              <a:rPr lang="en-US" sz="2000" dirty="0">
                <a:latin typeface="Times New Roman" panose="02020603050405020304" pitchFamily="18" charset="0"/>
                <a:cs typeface="Times New Roman" panose="02020603050405020304" pitchFamily="18" charset="0"/>
              </a:rPr>
              <a:t>[3]. Even if different test are done, still it is a difficult to detect the exact diagnosis. So many researchers have identified different automate diagnosis methods to detect the breast cancer.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6FF21EB5-BB49-EE2C-699D-B850C2787530}"/>
              </a:ext>
            </a:extLst>
          </p:cNvPr>
          <p:cNvPicPr>
            <a:picLocks noGrp="1" noChangeAspect="1"/>
          </p:cNvPicPr>
          <p:nvPr>
            <p:ph idx="1"/>
          </p:nvPr>
        </p:nvPicPr>
        <p:blipFill>
          <a:blip r:embed="rId2"/>
          <a:stretch>
            <a:fillRect/>
          </a:stretch>
        </p:blipFill>
        <p:spPr>
          <a:xfrm>
            <a:off x="1435100" y="1752600"/>
            <a:ext cx="7499350" cy="374914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8E5A84A9-1810-0D14-9C09-87E4465BE290}"/>
              </a:ext>
            </a:extLst>
          </p:cNvPr>
          <p:cNvPicPr>
            <a:picLocks noGrp="1" noChangeAspect="1"/>
          </p:cNvPicPr>
          <p:nvPr>
            <p:ph idx="1"/>
          </p:nvPr>
        </p:nvPicPr>
        <p:blipFill>
          <a:blip r:embed="rId2"/>
          <a:stretch>
            <a:fillRect/>
          </a:stretch>
        </p:blipFill>
        <p:spPr>
          <a:xfrm>
            <a:off x="1752600" y="1676400"/>
            <a:ext cx="6708775" cy="38100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889547"/>
          </a:xfrm>
        </p:spPr>
        <p:txBody>
          <a:bodyPr>
            <a:noAutofit/>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This study discusses the process of developing and evaluating a logistic regression, </a:t>
            </a:r>
            <a:r>
              <a:rPr lang="en-US" sz="1800" dirty="0" err="1">
                <a:effectLst/>
                <a:latin typeface="Times New Roman" panose="02020603050405020304" pitchFamily="18" charset="0"/>
                <a:ea typeface="Times New Roman" panose="02020603050405020304" pitchFamily="18" charset="0"/>
              </a:rPr>
              <a:t>svm</a:t>
            </a:r>
            <a:r>
              <a:rPr lang="en-US" sz="1800" dirty="0">
                <a:effectLst/>
                <a:latin typeface="Times New Roman" panose="02020603050405020304" pitchFamily="18" charset="0"/>
                <a:ea typeface="Times New Roman" panose="02020603050405020304" pitchFamily="18" charset="0"/>
              </a:rPr>
              <a:t> and random forest algorithms  that uses the Inception </a:t>
            </a:r>
            <a:r>
              <a:rPr lang="en-US" sz="1800" dirty="0" err="1">
                <a:effectLst/>
                <a:latin typeface="Times New Roman" panose="02020603050405020304" pitchFamily="18" charset="0"/>
                <a:ea typeface="Times New Roman" panose="02020603050405020304" pitchFamily="18" charset="0"/>
              </a:rPr>
              <a:t>ResNet</a:t>
            </a:r>
            <a:r>
              <a:rPr lang="en-US" sz="1800" dirty="0">
                <a:effectLst/>
                <a:latin typeface="Times New Roman" panose="02020603050405020304" pitchFamily="18" charset="0"/>
                <a:ea typeface="Times New Roman" panose="02020603050405020304" pitchFamily="18" charset="0"/>
              </a:rPr>
              <a:t> v2 architecture to classify medical images. </a:t>
            </a:r>
          </a:p>
          <a:p>
            <a:pPr algn="just">
              <a:lnSpc>
                <a:spcPct val="150000"/>
              </a:lnSpc>
            </a:pP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The data augmentation process is carried out to produce data variations to help the model recognize patterns better. The model is trained using CNN algorithms and Inception </a:t>
            </a:r>
            <a:r>
              <a:rPr lang="en-US" sz="1800" dirty="0" err="1">
                <a:effectLst/>
                <a:latin typeface="Times New Roman" panose="02020603050405020304" pitchFamily="18" charset="0"/>
                <a:ea typeface="Times New Roman" panose="02020603050405020304" pitchFamily="18" charset="0"/>
              </a:rPr>
              <a:t>ResNet</a:t>
            </a:r>
            <a:r>
              <a:rPr lang="en-US" sz="1800" dirty="0">
                <a:effectLst/>
                <a:latin typeface="Times New Roman" panose="02020603050405020304" pitchFamily="18" charset="0"/>
                <a:ea typeface="Times New Roman" panose="02020603050405020304" pitchFamily="18" charset="0"/>
              </a:rPr>
              <a:t> v2 which provides a solid foundation for complex pattern recognition. </a:t>
            </a:r>
          </a:p>
          <a:p>
            <a:pPr algn="just">
              <a:lnSpc>
                <a:spcPct val="150000"/>
              </a:lnSpc>
            </a:pPr>
            <a:r>
              <a:rPr lang="en-US" sz="1800" dirty="0">
                <a:effectLst/>
                <a:latin typeface="Times New Roman" panose="02020603050405020304" pitchFamily="18" charset="0"/>
                <a:ea typeface="Times New Roman" panose="02020603050405020304" pitchFamily="18" charset="0"/>
              </a:rPr>
              <a:t>The highest accuracy value was recorded in the 5th epoch with a score of 89.72%, indicating that the model was able to learn and generalize patterns from the training data effectively</a:t>
            </a:r>
            <a:endParaRPr lang="en-IN" sz="18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85728"/>
            <a:ext cx="7498080" cy="5962672"/>
          </a:xfrm>
        </p:spPr>
        <p:txBody>
          <a:bodyPr>
            <a:normAutofit/>
          </a:bodyPr>
          <a:lstStyle/>
          <a:p>
            <a:r>
              <a:rPr lang="en-US" sz="3200" dirty="0">
                <a:effectLst/>
                <a:latin typeface="Times New Roman" panose="02020603050405020304" pitchFamily="18" charset="0"/>
                <a:ea typeface="Times New Roman" panose="02020603050405020304" pitchFamily="18" charset="0"/>
              </a:rPr>
              <a:t>After training, the model was tested using test data and the results showed 90% accuracy. </a:t>
            </a:r>
          </a:p>
          <a:p>
            <a:endParaRPr lang="en-US" dirty="0">
              <a:latin typeface="Times New Roman" panose="02020603050405020304" pitchFamily="18" charset="0"/>
              <a:ea typeface="Times New Roman" panose="02020603050405020304" pitchFamily="18" charset="0"/>
            </a:endParaRPr>
          </a:p>
          <a:p>
            <a:r>
              <a:rPr lang="en-US" sz="3200" dirty="0">
                <a:effectLst/>
                <a:latin typeface="Times New Roman" panose="02020603050405020304" pitchFamily="18" charset="0"/>
                <a:ea typeface="Times New Roman" panose="02020603050405020304" pitchFamily="18" charset="0"/>
              </a:rPr>
              <a:t>Overall, this study shows that the use of data augmentation and the Inception </a:t>
            </a:r>
            <a:r>
              <a:rPr lang="en-US" sz="3200" dirty="0" err="1">
                <a:effectLst/>
                <a:latin typeface="Times New Roman" panose="02020603050405020304" pitchFamily="18" charset="0"/>
                <a:ea typeface="Times New Roman" panose="02020603050405020304" pitchFamily="18" charset="0"/>
              </a:rPr>
              <a:t>ResNet</a:t>
            </a:r>
            <a:r>
              <a:rPr lang="en-US" sz="3200" dirty="0">
                <a:effectLst/>
                <a:latin typeface="Times New Roman" panose="02020603050405020304" pitchFamily="18" charset="0"/>
                <a:ea typeface="Times New Roman" panose="02020603050405020304" pitchFamily="18" charset="0"/>
              </a:rPr>
              <a:t> v2 architecture provide good performance. The use of other pre-trained models can be done to obtain higher accuracy in future studies.</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a:t>
            </a:r>
            <a:r>
              <a:rPr lang="en-IN" sz="2000" dirty="0" err="1">
                <a:latin typeface="Times New Roman" panose="02020603050405020304" pitchFamily="18" charset="0"/>
                <a:cs typeface="Times New Roman" panose="02020603050405020304" pitchFamily="18" charset="0"/>
              </a:rPr>
              <a:t>Sahu</a:t>
            </a:r>
            <a:r>
              <a:rPr lang="en-IN" sz="2000" dirty="0">
                <a:latin typeface="Times New Roman" panose="02020603050405020304" pitchFamily="18" charset="0"/>
                <a:cs typeface="Times New Roman" panose="02020603050405020304" pitchFamily="18" charset="0"/>
              </a:rPr>
              <a:t>, B. (2018). A Combo Feature Selection Method (Filter+ Wrapper) for Microarray Gene Classification. International Journal of Pure and Applied Mathematics, 118(16), 389-401.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www.breastcancerindia.net, Statistics of Breast Cancer in India.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a:t>
            </a:r>
            <a:r>
              <a:rPr lang="en-IN" sz="2000" dirty="0" err="1">
                <a:latin typeface="Times New Roman" panose="02020603050405020304" pitchFamily="18" charset="0"/>
                <a:cs typeface="Times New Roman" panose="02020603050405020304" pitchFamily="18" charset="0"/>
              </a:rPr>
              <a:t>Ladha</a:t>
            </a:r>
            <a:r>
              <a:rPr lang="en-IN" sz="2000" dirty="0">
                <a:latin typeface="Times New Roman" panose="02020603050405020304" pitchFamily="18" charset="0"/>
                <a:cs typeface="Times New Roman" panose="02020603050405020304" pitchFamily="18" charset="0"/>
              </a:rPr>
              <a:t>, L., &amp; Deepa, T. (2011). Feature selection methods and algorithms. International journal on computer science and engineering, 3(5), 1787- 1797</a:t>
            </a:r>
            <a:r>
              <a:rPr lang="en-IN" sz="1200" dirty="0"/>
              <a:t>. </a:t>
            </a: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[4] </a:t>
            </a:r>
            <a:r>
              <a:rPr lang="en-IN" sz="2000" dirty="0" err="1">
                <a:latin typeface="Times New Roman" panose="02020603050405020304" pitchFamily="18" charset="0"/>
                <a:cs typeface="Times New Roman" panose="02020603050405020304" pitchFamily="18" charset="0"/>
              </a:rPr>
              <a:t>Naseriparsa</a:t>
            </a:r>
            <a:r>
              <a:rPr lang="en-IN" sz="2000" dirty="0">
                <a:latin typeface="Times New Roman" panose="02020603050405020304" pitchFamily="18" charset="0"/>
                <a:cs typeface="Times New Roman" panose="02020603050405020304" pitchFamily="18" charset="0"/>
              </a:rPr>
              <a:t>, M., &amp; </a:t>
            </a:r>
            <a:r>
              <a:rPr lang="en-IN" sz="2000" dirty="0" err="1">
                <a:latin typeface="Times New Roman" panose="02020603050405020304" pitchFamily="18" charset="0"/>
                <a:cs typeface="Times New Roman" panose="02020603050405020304" pitchFamily="18" charset="0"/>
              </a:rPr>
              <a:t>Kashani</a:t>
            </a:r>
            <a:r>
              <a:rPr lang="en-IN" sz="2000" dirty="0">
                <a:latin typeface="Times New Roman" panose="02020603050405020304" pitchFamily="18" charset="0"/>
                <a:cs typeface="Times New Roman" panose="02020603050405020304" pitchFamily="18" charset="0"/>
              </a:rPr>
              <a:t>, M. M. R. (2014). Combination of PCA with SMOTE resampling to boost the prediction rate in lung cancer dataset.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arXiv:1403.1949.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Napoleon, D., &amp; </a:t>
            </a:r>
            <a:r>
              <a:rPr lang="en-IN" sz="2000" dirty="0" err="1">
                <a:latin typeface="Times New Roman" panose="02020603050405020304" pitchFamily="18" charset="0"/>
                <a:cs typeface="Times New Roman" panose="02020603050405020304" pitchFamily="18" charset="0"/>
              </a:rPr>
              <a:t>Pavalakodi</a:t>
            </a:r>
            <a:r>
              <a:rPr lang="en-IN" sz="2000" dirty="0">
                <a:latin typeface="Times New Roman" panose="02020603050405020304" pitchFamily="18" charset="0"/>
                <a:cs typeface="Times New Roman" panose="02020603050405020304" pitchFamily="18" charset="0"/>
              </a:rPr>
              <a:t>, S. (2011). A new method for dimensionality reduction using </a:t>
            </a:r>
            <a:r>
              <a:rPr lang="en-IN" sz="2000" dirty="0" err="1">
                <a:latin typeface="Times New Roman" panose="02020603050405020304" pitchFamily="18" charset="0"/>
                <a:cs typeface="Times New Roman" panose="02020603050405020304" pitchFamily="18" charset="0"/>
              </a:rPr>
              <a:t>kmeans</a:t>
            </a:r>
            <a:r>
              <a:rPr lang="en-IN" sz="2000" dirty="0">
                <a:latin typeface="Times New Roman" panose="02020603050405020304" pitchFamily="18" charset="0"/>
                <a:cs typeface="Times New Roman" panose="02020603050405020304" pitchFamily="18" charset="0"/>
              </a:rPr>
              <a:t> clustering algorithm for high dimensional data set. International Journal of Computer Applications, 13(7), 41-46.</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[6] </a:t>
            </a:r>
            <a:r>
              <a:rPr lang="en-IN" sz="2000" dirty="0" err="1">
                <a:latin typeface="Times New Roman" panose="02020603050405020304" pitchFamily="18" charset="0"/>
                <a:cs typeface="Times New Roman" panose="02020603050405020304" pitchFamily="18" charset="0"/>
              </a:rPr>
              <a:t>Raschka</a:t>
            </a:r>
            <a:r>
              <a:rPr lang="en-IN" sz="2000" dirty="0">
                <a:latin typeface="Times New Roman" panose="02020603050405020304" pitchFamily="18" charset="0"/>
                <a:cs typeface="Times New Roman" panose="02020603050405020304" pitchFamily="18" charset="0"/>
              </a:rPr>
              <a:t> Sebastian and </a:t>
            </a:r>
            <a:r>
              <a:rPr lang="en-IN" sz="2000" dirty="0" err="1">
                <a:latin typeface="Times New Roman" panose="02020603050405020304" pitchFamily="18" charset="0"/>
                <a:cs typeface="Times New Roman" panose="02020603050405020304" pitchFamily="18" charset="0"/>
              </a:rPr>
              <a:t>Mirjalili</a:t>
            </a:r>
            <a:r>
              <a:rPr lang="en-IN" sz="2000" dirty="0">
                <a:latin typeface="Times New Roman" panose="02020603050405020304" pitchFamily="18" charset="0"/>
                <a:cs typeface="Times New Roman" panose="02020603050405020304" pitchFamily="18" charset="0"/>
              </a:rPr>
              <a:t> (2017),”Python Machine Learning”,2nd edition, </a:t>
            </a:r>
            <a:r>
              <a:rPr lang="en-IN" sz="2000" dirty="0" err="1">
                <a:latin typeface="Times New Roman" panose="02020603050405020304" pitchFamily="18" charset="0"/>
                <a:cs typeface="Times New Roman" panose="02020603050405020304" pitchFamily="18" charset="0"/>
              </a:rPr>
              <a:t>Packt</a:t>
            </a:r>
            <a:r>
              <a:rPr lang="en-IN" sz="2000" dirty="0">
                <a:latin typeface="Times New Roman" panose="02020603050405020304" pitchFamily="18" charset="0"/>
                <a:cs typeface="Times New Roman" panose="02020603050405020304" pitchFamily="18" charset="0"/>
              </a:rPr>
              <a:t> Publishing Ltd.,ISBN:978-1-78712-593-3.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85800"/>
            <a:ext cx="7287827"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[7] Kara, S., </a:t>
            </a:r>
            <a:r>
              <a:rPr lang="en-IN" sz="2000" dirty="0" err="1">
                <a:latin typeface="Times New Roman" panose="02020603050405020304" pitchFamily="18" charset="0"/>
                <a:cs typeface="Times New Roman" panose="02020603050405020304" pitchFamily="18" charset="0"/>
              </a:rPr>
              <a:t>Güven</a:t>
            </a:r>
            <a:r>
              <a:rPr lang="en-IN" sz="2000" dirty="0">
                <a:latin typeface="Times New Roman" panose="02020603050405020304" pitchFamily="18" charset="0"/>
                <a:cs typeface="Times New Roman" panose="02020603050405020304" pitchFamily="18" charset="0"/>
              </a:rPr>
              <a:t>, A., &amp; </a:t>
            </a:r>
            <a:r>
              <a:rPr lang="en-IN" sz="2000" dirty="0" err="1">
                <a:latin typeface="Times New Roman" panose="02020603050405020304" pitchFamily="18" charset="0"/>
                <a:cs typeface="Times New Roman" panose="02020603050405020304" pitchFamily="18" charset="0"/>
              </a:rPr>
              <a:t>İçer</a:t>
            </a:r>
            <a:r>
              <a:rPr lang="en-IN" sz="2000" dirty="0">
                <a:latin typeface="Times New Roman" panose="02020603050405020304" pitchFamily="18" charset="0"/>
                <a:cs typeface="Times New Roman" panose="02020603050405020304" pitchFamily="18" charset="0"/>
              </a:rPr>
              <a:t>, S. (2007). Classification of macular and optic nerve disease by principal component analysis. Computers in Biology and Medicine, 37(6), 836-841.</a:t>
            </a:r>
          </a:p>
          <a:p>
            <a:pPr marL="82296" indent="0" algn="just">
              <a:buNone/>
            </a:pPr>
            <a:r>
              <a:rPr lang="en-IN" sz="2000" dirty="0">
                <a:latin typeface="Times New Roman" panose="02020603050405020304" pitchFamily="18" charset="0"/>
                <a:cs typeface="Times New Roman" panose="02020603050405020304" pitchFamily="18" charset="0"/>
              </a:rPr>
              <a:t> </a:t>
            </a:r>
          </a:p>
          <a:p>
            <a:pPr algn="just"/>
            <a:r>
              <a:rPr lang="en-IN" sz="2000" dirty="0">
                <a:latin typeface="Times New Roman" panose="02020603050405020304" pitchFamily="18" charset="0"/>
                <a:cs typeface="Times New Roman" panose="02020603050405020304" pitchFamily="18" charset="0"/>
              </a:rPr>
              <a:t>[8] </a:t>
            </a:r>
            <a:r>
              <a:rPr lang="en-IN" sz="2000" dirty="0" err="1">
                <a:latin typeface="Times New Roman" panose="02020603050405020304" pitchFamily="18" charset="0"/>
                <a:cs typeface="Times New Roman" panose="02020603050405020304" pitchFamily="18" charset="0"/>
              </a:rPr>
              <a:t>Kiyan</a:t>
            </a:r>
            <a:r>
              <a:rPr lang="en-IN" sz="2000" dirty="0">
                <a:latin typeface="Times New Roman" panose="02020603050405020304" pitchFamily="18" charset="0"/>
                <a:cs typeface="Times New Roman" panose="02020603050405020304" pitchFamily="18" charset="0"/>
              </a:rPr>
              <a:t>, T., &amp; Yildirim, T. (2004). Breast cancer diagnosis using statistical neural networks. </a:t>
            </a:r>
            <a:r>
              <a:rPr lang="en-IN" sz="2000" dirty="0" err="1">
                <a:latin typeface="Times New Roman" panose="02020603050405020304" pitchFamily="18" charset="0"/>
                <a:cs typeface="Times New Roman" panose="02020603050405020304" pitchFamily="18" charset="0"/>
              </a:rPr>
              <a:t>IUJournal</a:t>
            </a:r>
            <a:r>
              <a:rPr lang="en-IN" sz="2000" dirty="0">
                <a:latin typeface="Times New Roman" panose="02020603050405020304" pitchFamily="18" charset="0"/>
                <a:cs typeface="Times New Roman" panose="02020603050405020304" pitchFamily="18" charset="0"/>
              </a:rPr>
              <a:t> of Electrical &amp; Electronics Engineering, 4(2), 1149-1153.</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[9] Paulin, F., &amp; </a:t>
            </a:r>
            <a:r>
              <a:rPr lang="en-IN" sz="2000" dirty="0" err="1">
                <a:latin typeface="Times New Roman" panose="02020603050405020304" pitchFamily="18" charset="0"/>
                <a:cs typeface="Times New Roman" panose="02020603050405020304" pitchFamily="18" charset="0"/>
              </a:rPr>
              <a:t>Santhakumaran</a:t>
            </a:r>
            <a:r>
              <a:rPr lang="en-IN" sz="2000" dirty="0">
                <a:latin typeface="Times New Roman" panose="02020603050405020304" pitchFamily="18" charset="0"/>
                <a:cs typeface="Times New Roman" panose="02020603050405020304" pitchFamily="18" charset="0"/>
              </a:rPr>
              <a:t>, A. (2011). Classification of breast cancer by comparing back propagation training algorithms. International Journal on Computer Science and Engineering, 3(1), 327–332.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371600" y="990600"/>
            <a:ext cx="71628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a:t>
            </a:r>
            <a:r>
              <a:rPr lang="en-IN" sz="2000" dirty="0" err="1">
                <a:latin typeface="Times New Roman" panose="02020603050405020304" pitchFamily="18" charset="0"/>
                <a:cs typeface="Times New Roman" panose="02020603050405020304" pitchFamily="18" charset="0"/>
              </a:rPr>
              <a:t>Karabatak</a:t>
            </a:r>
            <a:r>
              <a:rPr lang="en-IN" sz="2000" dirty="0">
                <a:latin typeface="Times New Roman" panose="02020603050405020304" pitchFamily="18" charset="0"/>
                <a:cs typeface="Times New Roman" panose="02020603050405020304" pitchFamily="18" charset="0"/>
              </a:rPr>
              <a:t>, M., &amp; Ince, M. C. (2009). An expert system for detection of breast cancer based on association rules and neural network. Expert Systems with Applications, 36(2), 3465–3469.</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[11]Azar, A. T., &amp; El-Said, S. A. (2014). Performance analysis of support vector machines classifiers in breast cancer mammography recognition. Neural Computing and Applications,24(5), 1163–1177.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a:t>
            </a:r>
            <a:r>
              <a:rPr lang="en-IN" sz="2000" dirty="0" err="1">
                <a:latin typeface="Times New Roman" panose="02020603050405020304" pitchFamily="18" charset="0"/>
                <a:cs typeface="Times New Roman" panose="02020603050405020304" pitchFamily="18" charset="0"/>
              </a:rPr>
              <a:t>Jhajharia</a:t>
            </a:r>
            <a:r>
              <a:rPr lang="en-IN" sz="2000" dirty="0">
                <a:latin typeface="Times New Roman" panose="02020603050405020304" pitchFamily="18" charset="0"/>
                <a:cs typeface="Times New Roman" panose="02020603050405020304" pitchFamily="18" charset="0"/>
              </a:rPr>
              <a:t>, S., Varshney, H. K., Verma, S., &amp; Kumar, R. (2016). A neural network based breast cancer prognosis model with </a:t>
            </a:r>
            <a:r>
              <a:rPr lang="en-IN" sz="2000" dirty="0" err="1">
                <a:latin typeface="Times New Roman" panose="02020603050405020304" pitchFamily="18" charset="0"/>
                <a:cs typeface="Times New Roman" panose="02020603050405020304" pitchFamily="18" charset="0"/>
              </a:rPr>
              <a:t>pca</a:t>
            </a:r>
            <a:r>
              <a:rPr lang="en-IN" sz="2000" dirty="0">
                <a:latin typeface="Times New Roman" panose="02020603050405020304" pitchFamily="18" charset="0"/>
                <a:cs typeface="Times New Roman" panose="02020603050405020304" pitchFamily="18" charset="0"/>
              </a:rPr>
              <a:t> processed features. In: 2016 International Conference on Advances in Computing, Communications and Informatics (ICACCI), pp. 1896–1901</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[13]Nayak, T., Dash, T., Rao, D. C., &amp; </a:t>
            </a:r>
            <a:r>
              <a:rPr lang="en-IN" sz="2000" dirty="0" err="1">
                <a:latin typeface="Times New Roman" panose="02020603050405020304" pitchFamily="18" charset="0"/>
                <a:cs typeface="Times New Roman" panose="02020603050405020304" pitchFamily="18" charset="0"/>
              </a:rPr>
              <a:t>Sahu</a:t>
            </a:r>
            <a:r>
              <a:rPr lang="en-IN" sz="2000" dirty="0">
                <a:latin typeface="Times New Roman" panose="02020603050405020304" pitchFamily="18" charset="0"/>
                <a:cs typeface="Times New Roman" panose="02020603050405020304" pitchFamily="18" charset="0"/>
              </a:rPr>
              <a:t>, P. K. (2016, August). Evolutionary neural networks versus adaptive resonance theory net for breast cancer diagnosis. In Proceedings of the International Conference on Informatics and Analytics (p. 97). ACM.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a:t>
            </a:r>
            <a:r>
              <a:rPr lang="en-IN" sz="2000" dirty="0" err="1">
                <a:latin typeface="Times New Roman" panose="02020603050405020304" pitchFamily="18" charset="0"/>
                <a:cs typeface="Times New Roman" panose="02020603050405020304" pitchFamily="18" charset="0"/>
              </a:rPr>
              <a:t>Nilashi</a:t>
            </a:r>
            <a:r>
              <a:rPr lang="en-IN" sz="2000" dirty="0">
                <a:latin typeface="Times New Roman" panose="02020603050405020304" pitchFamily="18" charset="0"/>
                <a:cs typeface="Times New Roman" panose="02020603050405020304" pitchFamily="18" charset="0"/>
              </a:rPr>
              <a:t>, M., Ibrahim, O., Ahmadi, H., &amp; </a:t>
            </a:r>
            <a:r>
              <a:rPr lang="en-IN" sz="2000" dirty="0" err="1">
                <a:latin typeface="Times New Roman" panose="02020603050405020304" pitchFamily="18" charset="0"/>
                <a:cs typeface="Times New Roman" panose="02020603050405020304" pitchFamily="18" charset="0"/>
              </a:rPr>
              <a:t>Shahmoradi</a:t>
            </a:r>
            <a:r>
              <a:rPr lang="en-IN" sz="2000" dirty="0">
                <a:latin typeface="Times New Roman" panose="02020603050405020304" pitchFamily="18" charset="0"/>
                <a:cs typeface="Times New Roman" panose="02020603050405020304" pitchFamily="18" charset="0"/>
              </a:rPr>
              <a:t>, L. (2017). A knowledge-based system for breast cancer classification using fuzzy logic method. Telematics and Informatics, 34(4), 133–144.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a:t>
            </a:r>
            <a:r>
              <a:rPr lang="en-IN" sz="2000" dirty="0" err="1">
                <a:latin typeface="Times New Roman" panose="02020603050405020304" pitchFamily="18" charset="0"/>
                <a:cs typeface="Times New Roman" panose="02020603050405020304" pitchFamily="18" charset="0"/>
              </a:rPr>
              <a:t>Virmani</a:t>
            </a:r>
            <a:r>
              <a:rPr lang="en-IN" sz="2000" dirty="0">
                <a:latin typeface="Times New Roman" panose="02020603050405020304" pitchFamily="18" charset="0"/>
                <a:cs typeface="Times New Roman" panose="02020603050405020304" pitchFamily="18" charset="0"/>
              </a:rPr>
              <a:t>, J., Dey, N., &amp; Kumar, V. (2016). PCAPNN and PCA-SVM based CAD systems for breast density classification. In Applications of intelligent optimization in biology and medicine(pp. 159-180). Springer, Cham.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2491</TotalTime>
  <Words>1758</Words>
  <Application>Microsoft Office PowerPoint</Application>
  <PresentationFormat>On-screen Show (4:3)</PresentationFormat>
  <Paragraphs>110</Paragraphs>
  <Slides>21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Calibri</vt:lpstr>
      <vt:lpstr>ff4</vt:lpstr>
      <vt:lpstr>Gill Sans MT</vt:lpstr>
      <vt:lpstr>Times New Roman</vt:lpstr>
      <vt:lpstr>Verdana</vt:lpstr>
      <vt:lpstr>Wingdings 2</vt:lpstr>
      <vt:lpstr>Solstice</vt:lpstr>
      <vt:lpstr>Breast cancer detection using Resnet50</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PowerPoint Presentation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Mohanraj Ravi</cp:lastModifiedBy>
  <cp:revision>668</cp:revision>
  <dcterms:created xsi:type="dcterms:W3CDTF">2006-08-16T00:00:00Z</dcterms:created>
  <dcterms:modified xsi:type="dcterms:W3CDTF">2024-11-02T05:53:42Z</dcterms:modified>
</cp:coreProperties>
</file>