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80" r:id="rId3"/>
    <p:sldId id="257" r:id="rId4"/>
    <p:sldId id="281" r:id="rId5"/>
    <p:sldId id="258" r:id="rId6"/>
    <p:sldId id="259" r:id="rId7"/>
    <p:sldId id="260" r:id="rId8"/>
    <p:sldId id="282"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97278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3329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16069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04989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11-10-2024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13084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59384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11-10-2024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55693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34021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28032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98253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702340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1578464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392080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609431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491966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530248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09884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A23C765A-790E-4DDD-B720-A3DC44661A02}" type="datetimeFigureOut">
              <a:rPr lang="en-IN" smtClean="0"/>
              <a:t>11-10-2024</a:t>
            </a:fld>
            <a:endParaRPr lang="en-IN"/>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IN"/>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60021934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239549" y="2672320"/>
            <a:ext cx="9712902" cy="954107"/>
          </a:xfrm>
          <a:prstGeom prst="rect">
            <a:avLst/>
          </a:prstGeom>
          <a:noFill/>
        </p:spPr>
        <p:txBody>
          <a:bodyPr wrap="square">
            <a:spAutoFit/>
          </a:bodyPr>
          <a:lstStyle/>
          <a:p>
            <a:pPr algn="ctr"/>
            <a:r>
              <a:rPr lang="en-US" sz="2800" dirty="0"/>
              <a:t>Sustainable Utilization of 100% of Ash from Coal based Thermal Power Plants</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9016" y="1792833"/>
            <a:ext cx="9828564" cy="3272334"/>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84909" y="905886"/>
            <a:ext cx="11222182" cy="5868987"/>
          </a:xfrm>
        </p:spPr>
        <p:txBody>
          <a:bodyPr>
            <a:normAutofit/>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background: thermal power plants, that burn coal, produce a substantial amount of ash, including fly ash and bottom ash, as byproducts. the disposal of this ash presents significant environmental challenges, such as land degradation, groundwater contamination, and air pollution.</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 traditional disposal methods like landfilling or ash dykes are not only unsustainable but also lead to challenges in ecological restoration. despite the potential for beneficial use in various industries, a large portion of ash remains underutilized.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description: current methods for managing and disposing of ash from power plants are inadequate and environmentally detrimental. the accumulation of ash in landfills poses serious environmental risks, including soil and water pollution.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additionally, these disposal methods fail to leverage the potential value of ash in other applications. there is a critical need to develop sustainable and economically viable solutions for repurposing this ash, transforming it from a waste product into a valuable resource. expected solutions: to address the problem of ash disposal and utilization, the following solutions can be explored: construction materials:</a:t>
            </a:r>
          </a:p>
          <a:p>
            <a:pPr algn="just">
              <a:lnSpc>
                <a:spcPct val="150000"/>
              </a:lnSpc>
              <a:buFont typeface="Arial" panose="020B0604020202020204" pitchFamily="34" charset="0"/>
              <a:buChar char="•"/>
            </a:pPr>
            <a:endParaRPr lang="en-US" sz="1200" dirty="0"/>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C6E6EF-952D-4074-2D87-4F510CA5333D}"/>
              </a:ext>
            </a:extLst>
          </p:cNvPr>
          <p:cNvSpPr>
            <a:spLocks noGrp="1"/>
          </p:cNvSpPr>
          <p:nvPr>
            <p:ph sz="quarter" idx="4294967295"/>
          </p:nvPr>
        </p:nvSpPr>
        <p:spPr>
          <a:xfrm>
            <a:off x="983672" y="797935"/>
            <a:ext cx="10224655" cy="4854719"/>
          </a:xfrm>
        </p:spPr>
        <p:txBody>
          <a:bodyPr>
            <a:noAutofit/>
          </a:bodyPr>
          <a:lstStyle/>
          <a:p>
            <a:pPr algn="just">
              <a:lnSpc>
                <a:spcPct val="150000"/>
              </a:lnSpc>
            </a:pPr>
            <a:r>
              <a:rPr lang="en-US" sz="1800" cap="none" dirty="0">
                <a:latin typeface="Times New Roman" panose="02020603050405020304" pitchFamily="18" charset="0"/>
                <a:cs typeface="Times New Roman" panose="02020603050405020304" pitchFamily="18" charset="0"/>
              </a:rPr>
              <a:t> expected solutions: to address the problem of ash disposal and utilization, the following solutions can be explored: construction materials:</a:t>
            </a:r>
          </a:p>
          <a:p>
            <a:pPr algn="just">
              <a:lnSpc>
                <a:spcPct val="150000"/>
              </a:lnSpc>
            </a:pPr>
            <a:r>
              <a:rPr lang="en-US" sz="1800" cap="none" dirty="0">
                <a:latin typeface="Times New Roman" panose="02020603050405020304" pitchFamily="18" charset="0"/>
                <a:cs typeface="Times New Roman" panose="02020603050405020304" pitchFamily="18" charset="0"/>
              </a:rPr>
              <a:t> develop new type of material in which incorporating fly ash to enhance material properties and reduce the environmental footprint of construction activities. soil amendment and agriculture: investigate the use of ash as a soil conditioner to improve soil quality and support sustainable agricultural practices.</a:t>
            </a:r>
          </a:p>
          <a:p>
            <a:pPr algn="just">
              <a:lnSpc>
                <a:spcPct val="150000"/>
              </a:lnSpc>
            </a:pPr>
            <a:r>
              <a:rPr lang="en-US" sz="1800" cap="none" dirty="0">
                <a:latin typeface="Times New Roman" panose="02020603050405020304" pitchFamily="18" charset="0"/>
                <a:cs typeface="Times New Roman" panose="02020603050405020304" pitchFamily="18" charset="0"/>
              </a:rPr>
              <a:t> manufacturing processes: utilize ash in the production of ceramics, glass, and other industrial products, capitalizing on its chemical properties. environmental remediation: explore the use of ash in environmental cleanup projects, such as neutralizing acidic soils or treating wastewater.</a:t>
            </a:r>
          </a:p>
          <a:p>
            <a:pPr algn="just">
              <a:lnSpc>
                <a:spcPct val="150000"/>
              </a:lnSpc>
            </a:pPr>
            <a:r>
              <a:rPr lang="en-US" sz="1800" cap="none" dirty="0">
                <a:latin typeface="Times New Roman" panose="02020603050405020304" pitchFamily="18" charset="0"/>
                <a:cs typeface="Times New Roman" panose="02020603050405020304" pitchFamily="18" charset="0"/>
              </a:rPr>
              <a:t> challenges to address: technical feasibility: develop processes that effectively utilize ash without compromising the quality and safety of the end products. economic viability: ensure that the proposed solutions are cost-effective and competitive with traditional materials and methods. regulatory compliance: navigate the regulatory landscape to ensure that the use of ash </a:t>
            </a:r>
            <a:endParaRPr lang="en-IN" sz="18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54456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623455" y="-294120"/>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392382" y="989013"/>
            <a:ext cx="9216736" cy="5328660"/>
          </a:xfrm>
        </p:spPr>
        <p:txBody>
          <a:bodyPr>
            <a:normAutofit lnSpcReduction="10000"/>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aimed at maximizing resource recovery while minimizing environmental impact. first and foremost, the initiative seeks to identify and promote innovative applications for coal ash in various industries, including construction, agriculture, and manufacturing.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this includes enhancing the use of ash as a partial substitute for cement in concrete production, which can improve material performance and reduce carbon emissions.</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 additionally, the objectives include conducting thorough characterization and analysis of the ash to ensure safe and effective utilization while addressing potential environmental and health risks.</a:t>
            </a:r>
            <a:r>
              <a:rPr lang="en-US" sz="1600" dirty="0"/>
              <a:t> </a:t>
            </a:r>
          </a:p>
          <a:p>
            <a:pPr algn="just">
              <a:lnSpc>
                <a:spcPct val="150000"/>
              </a:lnSpc>
              <a:buFont typeface="Arial" panose="020B0604020202020204" pitchFamily="34" charset="0"/>
              <a:buChar char="•"/>
            </a:pPr>
            <a:r>
              <a:rPr lang="en-US" sz="1900" cap="none" dirty="0">
                <a:latin typeface="Times New Roman" panose="02020603050405020304" pitchFamily="18" charset="0"/>
                <a:cs typeface="Times New Roman" panose="02020603050405020304" pitchFamily="18" charset="0"/>
              </a:rPr>
              <a:t>furthermore, the initiative aims to foster collaboration among stakeholders—ranging from power plant operators and construction firms to regulatory bodies and local communities—to develop comprehensive strategies for ash management that are economically viable and environmentally sustainable</a:t>
            </a:r>
            <a:endParaRPr lang="en-IN" sz="19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716973" y="-252557"/>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636877" y="989013"/>
            <a:ext cx="10678823" cy="5008707"/>
          </a:xfrm>
        </p:spPr>
        <p:txBody>
          <a:bodyPr>
            <a:noAutofit/>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predicted to develop by 8%–10% per year. to meet the increasing demand for energy by the increasing population, </a:t>
            </a:r>
            <a:r>
              <a:rPr lang="en-US" sz="1800" cap="none" dirty="0" err="1">
                <a:latin typeface="Times New Roman" panose="02020603050405020304" pitchFamily="18" charset="0"/>
                <a:cs typeface="Times New Roman" panose="02020603050405020304" pitchFamily="18" charset="0"/>
              </a:rPr>
              <a:t>india</a:t>
            </a:r>
            <a:r>
              <a:rPr lang="en-US" sz="1800" cap="none" dirty="0">
                <a:latin typeface="Times New Roman" panose="02020603050405020304" pitchFamily="18" charset="0"/>
                <a:cs typeface="Times New Roman" panose="02020603050405020304" pitchFamily="18" charset="0"/>
              </a:rPr>
              <a:t> mainly relies on coal-based </a:t>
            </a:r>
            <a:r>
              <a:rPr lang="en-US" sz="1800" cap="none" dirty="0" err="1">
                <a:latin typeface="Times New Roman" panose="02020603050405020304" pitchFamily="18" charset="0"/>
                <a:cs typeface="Times New Roman" panose="02020603050405020304" pitchFamily="18" charset="0"/>
              </a:rPr>
              <a:t>tpps</a:t>
            </a:r>
            <a:r>
              <a:rPr lang="en-US" sz="1800" cap="none" dirty="0">
                <a:latin typeface="Times New Roman" panose="02020603050405020304" pitchFamily="18" charset="0"/>
                <a:cs typeface="Times New Roman" panose="02020603050405020304" pitchFamily="18" charset="0"/>
              </a:rPr>
              <a:t>. these </a:t>
            </a:r>
            <a:r>
              <a:rPr lang="en-US" sz="1800" cap="none" dirty="0" err="1">
                <a:latin typeface="Times New Roman" panose="02020603050405020304" pitchFamily="18" charset="0"/>
                <a:cs typeface="Times New Roman" panose="02020603050405020304" pitchFamily="18" charset="0"/>
              </a:rPr>
              <a:t>tpps</a:t>
            </a:r>
            <a:r>
              <a:rPr lang="en-US" sz="1800" cap="none" dirty="0">
                <a:latin typeface="Times New Roman" panose="02020603050405020304" pitchFamily="18" charset="0"/>
                <a:cs typeface="Times New Roman" panose="02020603050405020304" pitchFamily="18" charset="0"/>
              </a:rPr>
              <a:t> utilize pulverized coal and generate fly ash as a byproduct during the generation of electricity. even in 2022, almost 50% of </a:t>
            </a:r>
            <a:r>
              <a:rPr lang="en-US" sz="1800" cap="none" dirty="0" err="1">
                <a:latin typeface="Times New Roman" panose="02020603050405020304" pitchFamily="18" charset="0"/>
                <a:cs typeface="Times New Roman" panose="02020603050405020304" pitchFamily="18" charset="0"/>
              </a:rPr>
              <a:t>cfa</a:t>
            </a:r>
            <a:r>
              <a:rPr lang="en-US" sz="1800" cap="none" dirty="0">
                <a:latin typeface="Times New Roman" panose="02020603050405020304" pitchFamily="18" charset="0"/>
                <a:cs typeface="Times New Roman" panose="02020603050405020304" pitchFamily="18" charset="0"/>
              </a:rPr>
              <a:t> is left unused and disposed of in the fly ash dumping sites leading to various types of pollution and environmental threats.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hence, there is a requirement for an effective fly ash management approach. there is a requirement for an updated study, suggesting the effective </a:t>
            </a:r>
            <a:r>
              <a:rPr lang="en-US" sz="1800" cap="none" dirty="0" err="1">
                <a:latin typeface="Times New Roman" panose="02020603050405020304" pitchFamily="18" charset="0"/>
                <a:cs typeface="Times New Roman" panose="02020603050405020304" pitchFamily="18" charset="0"/>
              </a:rPr>
              <a:t>cfa</a:t>
            </a:r>
            <a:r>
              <a:rPr lang="en-US" sz="1800" cap="none" dirty="0">
                <a:latin typeface="Times New Roman" panose="02020603050405020304" pitchFamily="18" charset="0"/>
                <a:cs typeface="Times New Roman" panose="02020603050405020304" pitchFamily="18" charset="0"/>
              </a:rPr>
              <a:t> utilization in some emerging areas like composite development, metallurgy, defense, and wastewater, etc. after searching coal fly ash on science direct, we have found 10,709 articles from the year 2018 to 2022 (</a:t>
            </a:r>
            <a:r>
              <a:rPr lang="en-US" sz="1800" cap="none" dirty="0" err="1">
                <a:latin typeface="Times New Roman" panose="02020603050405020304" pitchFamily="18" charset="0"/>
                <a:cs typeface="Times New Roman" panose="02020603050405020304" pitchFamily="18" charset="0"/>
              </a:rPr>
              <a:t>july</a:t>
            </a:r>
            <a:r>
              <a:rPr lang="en-US" sz="1800" cap="none" dirty="0">
                <a:latin typeface="Times New Roman" panose="02020603050405020304" pitchFamily="18" charset="0"/>
                <a:cs typeface="Times New Roman" panose="02020603050405020304" pitchFamily="18" charset="0"/>
              </a:rPr>
              <a:t>) out of which 1749 (in 2018), 2019 (1826), and 2020 (2125), 2022 (2341).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hence, after analysis, it was found that every year, the number of articles increases rapidly on this material. by the half year 2022 alone, there are about 2341 articles, and there is the possibility that by the end of 2022, it will be at the highest figure. out of the total value, 7904 were research articles while others were book chapters or review articles. </a:t>
            </a: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439882" y="-252557"/>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693718" y="1097541"/>
            <a:ext cx="8520546" cy="5085049"/>
          </a:xfrm>
        </p:spPr>
        <p:txBody>
          <a:bodyPr>
            <a:normAutofit/>
          </a:bodyPr>
          <a:lstStyle/>
          <a:p>
            <a:pPr algn="just">
              <a:lnSpc>
                <a:spcPct val="150000"/>
              </a:lnSpc>
            </a:pPr>
            <a:r>
              <a:rPr lang="en-US" sz="1800" b="1" cap="none" dirty="0">
                <a:latin typeface="Times New Roman" panose="02020603050405020304" pitchFamily="18" charset="0"/>
                <a:cs typeface="Times New Roman" panose="02020603050405020304" pitchFamily="18" charset="0"/>
              </a:rPr>
              <a:t>environmental concerns</a:t>
            </a:r>
            <a:r>
              <a:rPr lang="en-US" sz="1800" cap="none"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cap="none" dirty="0">
                <a:latin typeface="Times New Roman" panose="02020603050405020304" pitchFamily="18" charset="0"/>
                <a:cs typeface="Times New Roman" panose="02020603050405020304" pitchFamily="18" charset="0"/>
              </a:rPr>
              <a:t>heavy metals</a:t>
            </a:r>
            <a:r>
              <a:rPr lang="en-US" sz="1800" cap="none" dirty="0">
                <a:latin typeface="Times New Roman" panose="02020603050405020304" pitchFamily="18" charset="0"/>
                <a:cs typeface="Times New Roman" panose="02020603050405020304" pitchFamily="18" charset="0"/>
              </a:rPr>
              <a:t>: coal ash can contain heavy metals like arsenic, lead, and mercury, which can leach into soil and water, posing risks to human health and ecosystems.</a:t>
            </a:r>
          </a:p>
          <a:p>
            <a:pPr algn="just">
              <a:lnSpc>
                <a:spcPct val="150000"/>
              </a:lnSpc>
              <a:buFont typeface="Arial" panose="020B0604020202020204" pitchFamily="34" charset="0"/>
              <a:buChar char="•"/>
            </a:pPr>
            <a:r>
              <a:rPr lang="en-US" sz="1800" b="1" cap="none" dirty="0">
                <a:latin typeface="Times New Roman" panose="02020603050405020304" pitchFamily="18" charset="0"/>
                <a:cs typeface="Times New Roman" panose="02020603050405020304" pitchFamily="18" charset="0"/>
              </a:rPr>
              <a:t>air pollution</a:t>
            </a:r>
            <a:r>
              <a:rPr lang="en-US" sz="1800" cap="none" dirty="0">
                <a:latin typeface="Times New Roman" panose="02020603050405020304" pitchFamily="18" charset="0"/>
                <a:cs typeface="Times New Roman" panose="02020603050405020304" pitchFamily="18" charset="0"/>
              </a:rPr>
              <a:t>: the process of handling and transporting ash can generate dust, contributing to air quality issues.</a:t>
            </a:r>
          </a:p>
          <a:p>
            <a:pPr algn="just">
              <a:lnSpc>
                <a:spcPct val="150000"/>
              </a:lnSpc>
            </a:pPr>
            <a:r>
              <a:rPr lang="en-US" sz="1800" b="1" cap="none" dirty="0">
                <a:latin typeface="Times New Roman" panose="02020603050405020304" pitchFamily="18" charset="0"/>
                <a:cs typeface="Times New Roman" panose="02020603050405020304" pitchFamily="18" charset="0"/>
              </a:rPr>
              <a:t>technical challenges</a:t>
            </a:r>
            <a:r>
              <a:rPr lang="en-US" sz="1800" cap="none"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cap="none" dirty="0">
                <a:latin typeface="Times New Roman" panose="02020603050405020304" pitchFamily="18" charset="0"/>
                <a:cs typeface="Times New Roman" panose="02020603050405020304" pitchFamily="18" charset="0"/>
              </a:rPr>
              <a:t>quality variability</a:t>
            </a:r>
            <a:r>
              <a:rPr lang="en-US" sz="1800" cap="none" dirty="0">
                <a:latin typeface="Times New Roman" panose="02020603050405020304" pitchFamily="18" charset="0"/>
                <a:cs typeface="Times New Roman" panose="02020603050405020304" pitchFamily="18" charset="0"/>
              </a:rPr>
              <a:t>: the chemical composition of coal ash can vary widely, affecting its suitability for different applications.</a:t>
            </a:r>
          </a:p>
          <a:p>
            <a:pPr algn="just">
              <a:lnSpc>
                <a:spcPct val="150000"/>
              </a:lnSpc>
              <a:buFont typeface="Arial" panose="020B0604020202020204" pitchFamily="34" charset="0"/>
              <a:buChar char="•"/>
            </a:pPr>
            <a:r>
              <a:rPr lang="en-US" sz="1800" b="1" cap="none" dirty="0">
                <a:latin typeface="Times New Roman" panose="02020603050405020304" pitchFamily="18" charset="0"/>
                <a:cs typeface="Times New Roman" panose="02020603050405020304" pitchFamily="18" charset="0"/>
              </a:rPr>
              <a:t>processing requirements</a:t>
            </a:r>
            <a:r>
              <a:rPr lang="en-US" sz="1800" cap="none" dirty="0">
                <a:latin typeface="Times New Roman" panose="02020603050405020304" pitchFamily="18" charset="0"/>
                <a:cs typeface="Times New Roman" panose="02020603050405020304" pitchFamily="18" charset="0"/>
              </a:rPr>
              <a:t>: some utilization methods may require significant processing, which can increase costs and environmental impacts.</a:t>
            </a:r>
          </a:p>
          <a:p>
            <a:pPr>
              <a:buFont typeface="Arial" panose="020B0604020202020204" pitchFamily="34" charset="0"/>
              <a:buChar char="•"/>
            </a:pPr>
            <a:endParaRPr lang="en-US" sz="1600" dirty="0"/>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2FF7C0-D0FD-B89B-7EEF-317261BC3746}"/>
              </a:ext>
            </a:extLst>
          </p:cNvPr>
          <p:cNvSpPr>
            <a:spLocks noGrp="1"/>
          </p:cNvSpPr>
          <p:nvPr>
            <p:ph sz="quarter" idx="4294967295"/>
          </p:nvPr>
        </p:nvSpPr>
        <p:spPr>
          <a:xfrm>
            <a:off x="1381992" y="914400"/>
            <a:ext cx="9597736" cy="5029199"/>
          </a:xfrm>
        </p:spPr>
        <p:txBody>
          <a:bodyPr>
            <a:normAutofit fontScale="47500" lnSpcReduction="20000"/>
          </a:bodyPr>
          <a:lstStyle/>
          <a:p>
            <a:pPr algn="just">
              <a:lnSpc>
                <a:spcPct val="170000"/>
              </a:lnSpc>
            </a:pPr>
            <a:r>
              <a:rPr lang="en-US" sz="3800" b="1" cap="none" dirty="0">
                <a:latin typeface="Times New Roman" panose="02020603050405020304" pitchFamily="18" charset="0"/>
                <a:cs typeface="Times New Roman" panose="02020603050405020304" pitchFamily="18" charset="0"/>
              </a:rPr>
              <a:t>economic viability</a:t>
            </a:r>
            <a:r>
              <a:rPr lang="en-US" sz="3800" cap="none" dirty="0">
                <a:latin typeface="Times New Roman" panose="02020603050405020304" pitchFamily="18" charset="0"/>
                <a:cs typeface="Times New Roman" panose="02020603050405020304" pitchFamily="18" charset="0"/>
              </a:rPr>
              <a:t>:</a:t>
            </a:r>
          </a:p>
          <a:p>
            <a:pPr algn="just">
              <a:lnSpc>
                <a:spcPct val="170000"/>
              </a:lnSpc>
              <a:buFont typeface="Arial" panose="020B0604020202020204" pitchFamily="34" charset="0"/>
              <a:buChar char="•"/>
            </a:pPr>
            <a:r>
              <a:rPr lang="en-US" sz="3800" b="1" cap="none" dirty="0">
                <a:latin typeface="Times New Roman" panose="02020603050405020304" pitchFamily="18" charset="0"/>
                <a:cs typeface="Times New Roman" panose="02020603050405020304" pitchFamily="18" charset="0"/>
              </a:rPr>
              <a:t>market demand</a:t>
            </a:r>
            <a:r>
              <a:rPr lang="en-US" sz="3800" cap="none" dirty="0">
                <a:latin typeface="Times New Roman" panose="02020603050405020304" pitchFamily="18" charset="0"/>
                <a:cs typeface="Times New Roman" panose="02020603050405020304" pitchFamily="18" charset="0"/>
              </a:rPr>
              <a:t>: there may be limited markets for certain ash applications, affecting the economic feasibility of sustainable utilization.</a:t>
            </a:r>
          </a:p>
          <a:p>
            <a:pPr algn="just">
              <a:lnSpc>
                <a:spcPct val="170000"/>
              </a:lnSpc>
              <a:buFont typeface="Arial" panose="020B0604020202020204" pitchFamily="34" charset="0"/>
              <a:buChar char="•"/>
            </a:pPr>
            <a:r>
              <a:rPr lang="en-US" sz="3800" b="1" cap="none" dirty="0">
                <a:latin typeface="Times New Roman" panose="02020603050405020304" pitchFamily="18" charset="0"/>
                <a:cs typeface="Times New Roman" panose="02020603050405020304" pitchFamily="18" charset="0"/>
              </a:rPr>
              <a:t>investment costs</a:t>
            </a:r>
            <a:r>
              <a:rPr lang="en-US" sz="3800" cap="none" dirty="0">
                <a:latin typeface="Times New Roman" panose="02020603050405020304" pitchFamily="18" charset="0"/>
                <a:cs typeface="Times New Roman" panose="02020603050405020304" pitchFamily="18" charset="0"/>
              </a:rPr>
              <a:t>: initial investments in technology and infrastructure for processing and using ash can be high.</a:t>
            </a:r>
          </a:p>
          <a:p>
            <a:pPr algn="just">
              <a:lnSpc>
                <a:spcPct val="170000"/>
              </a:lnSpc>
            </a:pPr>
            <a:r>
              <a:rPr lang="en-US" sz="3800" b="1" cap="none" dirty="0">
                <a:latin typeface="Times New Roman" panose="02020603050405020304" pitchFamily="18" charset="0"/>
                <a:cs typeface="Times New Roman" panose="02020603050405020304" pitchFamily="18" charset="0"/>
              </a:rPr>
              <a:t>regulatory issues</a:t>
            </a:r>
            <a:r>
              <a:rPr lang="en-US" sz="3800" cap="none" dirty="0">
                <a:latin typeface="Times New Roman" panose="02020603050405020304" pitchFamily="18" charset="0"/>
                <a:cs typeface="Times New Roman" panose="02020603050405020304" pitchFamily="18" charset="0"/>
              </a:rPr>
              <a:t>:</a:t>
            </a:r>
          </a:p>
          <a:p>
            <a:pPr algn="just">
              <a:lnSpc>
                <a:spcPct val="170000"/>
              </a:lnSpc>
              <a:buFont typeface="Arial" panose="020B0604020202020204" pitchFamily="34" charset="0"/>
              <a:buChar char="•"/>
            </a:pPr>
            <a:r>
              <a:rPr lang="en-US" sz="3800" b="1" cap="none" dirty="0">
                <a:latin typeface="Times New Roman" panose="02020603050405020304" pitchFamily="18" charset="0"/>
                <a:cs typeface="Times New Roman" panose="02020603050405020304" pitchFamily="18" charset="0"/>
              </a:rPr>
              <a:t>compliance</a:t>
            </a:r>
            <a:r>
              <a:rPr lang="en-US" sz="3800" cap="none" dirty="0">
                <a:latin typeface="Times New Roman" panose="02020603050405020304" pitchFamily="18" charset="0"/>
                <a:cs typeface="Times New Roman" panose="02020603050405020304" pitchFamily="18" charset="0"/>
              </a:rPr>
              <a:t>: adhering to environmental regulations can be complex and may limit certain utilization options.</a:t>
            </a:r>
          </a:p>
          <a:p>
            <a:pPr algn="just">
              <a:lnSpc>
                <a:spcPct val="170000"/>
              </a:lnSpc>
              <a:buFont typeface="Arial" panose="020B0604020202020204" pitchFamily="34" charset="0"/>
              <a:buChar char="•"/>
            </a:pPr>
            <a:r>
              <a:rPr lang="en-US" sz="3800" b="1" cap="none" dirty="0">
                <a:latin typeface="Times New Roman" panose="02020603050405020304" pitchFamily="18" charset="0"/>
                <a:cs typeface="Times New Roman" panose="02020603050405020304" pitchFamily="18" charset="0"/>
              </a:rPr>
              <a:t>public perception</a:t>
            </a:r>
            <a:r>
              <a:rPr lang="en-US" sz="3800" cap="none" dirty="0">
                <a:latin typeface="Times New Roman" panose="02020603050405020304" pitchFamily="18" charset="0"/>
                <a:cs typeface="Times New Roman" panose="02020603050405020304" pitchFamily="18" charset="0"/>
              </a:rPr>
              <a:t>: community opposition to ash disposal or utilization projects can pose challenges.</a:t>
            </a:r>
          </a:p>
          <a:p>
            <a:endParaRPr lang="en-IN" dirty="0"/>
          </a:p>
        </p:txBody>
      </p:sp>
    </p:spTree>
    <p:extLst>
      <p:ext uri="{BB962C8B-B14F-4D97-AF65-F5344CB8AC3E}">
        <p14:creationId xmlns:p14="http://schemas.microsoft.com/office/powerpoint/2010/main" val="2381226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509155" y="-227303"/>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624445" y="1125392"/>
            <a:ext cx="8676410" cy="4461741"/>
          </a:xfrm>
        </p:spPr>
        <p:txBody>
          <a:bodyPr>
            <a:noAutofit/>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the current review work emphasizes the demand and supply of energy in </a:t>
            </a:r>
            <a:r>
              <a:rPr lang="en-US" sz="1800" cap="none" dirty="0" err="1">
                <a:latin typeface="Times New Roman" panose="02020603050405020304" pitchFamily="18" charset="0"/>
                <a:cs typeface="Times New Roman" panose="02020603050405020304" pitchFamily="18" charset="0"/>
              </a:rPr>
              <a:t>india</a:t>
            </a:r>
            <a:r>
              <a:rPr lang="en-US" sz="1800" cap="none" dirty="0">
                <a:latin typeface="Times New Roman" panose="02020603050405020304" pitchFamily="18" charset="0"/>
                <a:cs typeface="Times New Roman" panose="02020603050405020304" pitchFamily="18" charset="0"/>
              </a:rPr>
              <a:t> and around the globe. it also focuses on total power generation by the world and </a:t>
            </a:r>
            <a:r>
              <a:rPr lang="en-US" sz="1800" cap="none" dirty="0" err="1">
                <a:latin typeface="Times New Roman" panose="02020603050405020304" pitchFamily="18" charset="0"/>
                <a:cs typeface="Times New Roman" panose="02020603050405020304" pitchFamily="18" charset="0"/>
              </a:rPr>
              <a:t>india</a:t>
            </a:r>
            <a:r>
              <a:rPr lang="en-US" sz="1800" cap="none" dirty="0">
                <a:latin typeface="Times New Roman" panose="02020603050405020304" pitchFamily="18" charset="0"/>
                <a:cs typeface="Times New Roman" panose="02020603050405020304" pitchFamily="18" charset="0"/>
              </a:rPr>
              <a:t> and their sources.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moreover, it focuses on the major sources of fuel as energy in </a:t>
            </a:r>
            <a:r>
              <a:rPr lang="en-US" sz="1800" cap="none" dirty="0" err="1">
                <a:latin typeface="Times New Roman" panose="02020603050405020304" pitchFamily="18" charset="0"/>
                <a:cs typeface="Times New Roman" panose="02020603050405020304" pitchFamily="18" charset="0"/>
              </a:rPr>
              <a:t>india</a:t>
            </a:r>
            <a:r>
              <a:rPr lang="en-US" sz="1800" cap="none" dirty="0">
                <a:latin typeface="Times New Roman" panose="02020603050405020304" pitchFamily="18" charset="0"/>
                <a:cs typeface="Times New Roman" panose="02020603050405020304" pitchFamily="18" charset="0"/>
              </a:rPr>
              <a:t> and the whole globe. the availability of coal reserves in various developed and developing countries including </a:t>
            </a:r>
            <a:r>
              <a:rPr lang="en-US" sz="1800" cap="none" dirty="0" err="1">
                <a:latin typeface="Times New Roman" panose="02020603050405020304" pitchFamily="18" charset="0"/>
                <a:cs typeface="Times New Roman" panose="02020603050405020304" pitchFamily="18" charset="0"/>
              </a:rPr>
              <a:t>india</a:t>
            </a:r>
            <a:r>
              <a:rPr lang="en-US" sz="1800" cap="none" dirty="0">
                <a:latin typeface="Times New Roman" panose="02020603050405020304" pitchFamily="18" charset="0"/>
                <a:cs typeface="Times New Roman" panose="02020603050405020304" pitchFamily="18" charset="0"/>
              </a:rPr>
              <a:t>.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the report also highlights the state of thermal power plants (</a:t>
            </a:r>
            <a:r>
              <a:rPr lang="en-US" sz="1800" cap="none" dirty="0" err="1">
                <a:latin typeface="Times New Roman" panose="02020603050405020304" pitchFamily="18" charset="0"/>
                <a:cs typeface="Times New Roman" panose="02020603050405020304" pitchFamily="18" charset="0"/>
              </a:rPr>
              <a:t>tpps</a:t>
            </a:r>
            <a:r>
              <a:rPr lang="en-US" sz="1800" cap="none" dirty="0">
                <a:latin typeface="Times New Roman" panose="02020603050405020304" pitchFamily="18" charset="0"/>
                <a:cs typeface="Times New Roman" panose="02020603050405020304" pitchFamily="18" charset="0"/>
              </a:rPr>
              <a:t>) using coal as a fuel currently, as well as the scenario with </a:t>
            </a:r>
            <a:r>
              <a:rPr lang="en-US" sz="1800" cap="none" dirty="0" err="1">
                <a:latin typeface="Times New Roman" panose="02020603050405020304" pitchFamily="18" charset="0"/>
                <a:cs typeface="Times New Roman" panose="02020603050405020304" pitchFamily="18" charset="0"/>
              </a:rPr>
              <a:t>tpps</a:t>
            </a:r>
            <a:r>
              <a:rPr lang="en-US" sz="1800" cap="none" dirty="0">
                <a:latin typeface="Times New Roman" panose="02020603050405020304" pitchFamily="18" charset="0"/>
                <a:cs typeface="Times New Roman" panose="02020603050405020304" pitchFamily="18" charset="0"/>
              </a:rPr>
              <a:t> using coal in </a:t>
            </a:r>
            <a:r>
              <a:rPr lang="en-US" sz="1800" cap="none" dirty="0" err="1">
                <a:latin typeface="Times New Roman" panose="02020603050405020304" pitchFamily="18" charset="0"/>
                <a:cs typeface="Times New Roman" panose="02020603050405020304" pitchFamily="18" charset="0"/>
              </a:rPr>
              <a:t>india</a:t>
            </a:r>
            <a:r>
              <a:rPr lang="en-US" sz="1800" cap="none" dirty="0">
                <a:latin typeface="Times New Roman" panose="02020603050405020304" pitchFamily="18" charset="0"/>
                <a:cs typeface="Times New Roman" panose="02020603050405020304" pitchFamily="18" charset="0"/>
              </a:rPr>
              <a:t>. a year-by-year pattern in the generation and use of coal fly ash (</a:t>
            </a:r>
            <a:r>
              <a:rPr lang="en-US" sz="1800" cap="none" dirty="0" err="1">
                <a:latin typeface="Times New Roman" panose="02020603050405020304" pitchFamily="18" charset="0"/>
                <a:cs typeface="Times New Roman" panose="02020603050405020304" pitchFamily="18" charset="0"/>
              </a:rPr>
              <a:t>cfa</a:t>
            </a:r>
            <a:r>
              <a:rPr lang="en-US" sz="1800" cap="none" dirty="0">
                <a:latin typeface="Times New Roman" panose="02020603050405020304" pitchFamily="18" charset="0"/>
                <a:cs typeface="Times New Roman" panose="02020603050405020304" pitchFamily="18" charset="0"/>
              </a:rPr>
              <a:t>) in </a:t>
            </a:r>
            <a:r>
              <a:rPr lang="en-US" sz="1800" cap="none" dirty="0" err="1">
                <a:latin typeface="Times New Roman" panose="02020603050405020304" pitchFamily="18" charset="0"/>
                <a:cs typeface="Times New Roman" panose="02020603050405020304" pitchFamily="18" charset="0"/>
              </a:rPr>
              <a:t>india</a:t>
            </a:r>
            <a:r>
              <a:rPr lang="en-US" sz="1800" cap="none" dirty="0">
                <a:latin typeface="Times New Roman" panose="02020603050405020304" pitchFamily="18" charset="0"/>
                <a:cs typeface="Times New Roman" panose="02020603050405020304" pitchFamily="18" charset="0"/>
              </a:rPr>
              <a:t> is also the subject of this study. finally, this study also emphasizes the current and future possible applications of </a:t>
            </a:r>
            <a:r>
              <a:rPr lang="en-US" sz="1800" cap="none" dirty="0" err="1">
                <a:latin typeface="Times New Roman" panose="02020603050405020304" pitchFamily="18" charset="0"/>
                <a:cs typeface="Times New Roman" panose="02020603050405020304" pitchFamily="18" charset="0"/>
              </a:rPr>
              <a:t>cfa</a:t>
            </a:r>
            <a:r>
              <a:rPr lang="en-US" sz="1800" cap="none" dirty="0">
                <a:latin typeface="Times New Roman" panose="02020603050405020304" pitchFamily="18" charset="0"/>
                <a:cs typeface="Times New Roman" panose="02020603050405020304" pitchFamily="18" charset="0"/>
              </a:rPr>
              <a:t>.</a:t>
            </a:r>
            <a:endParaRPr lang="en-IN" sz="18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97427" y="-294120"/>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579418" y="869808"/>
            <a:ext cx="9182532" cy="5281612"/>
          </a:xfrm>
        </p:spPr>
        <p:txBody>
          <a:bodyPr>
            <a:normAutofit fontScale="92500" lnSpcReduction="20000"/>
          </a:bodyPr>
          <a:lstStyle/>
          <a:p>
            <a:pPr algn="just">
              <a:lnSpc>
                <a:spcPct val="150000"/>
              </a:lnSpc>
            </a:pPr>
            <a:r>
              <a:rPr lang="en-US" sz="1900" b="1" cap="none" dirty="0">
                <a:latin typeface="Times New Roman" panose="02020603050405020304" pitchFamily="18" charset="0"/>
                <a:cs typeface="Times New Roman" panose="02020603050405020304" pitchFamily="18" charset="0"/>
              </a:rPr>
              <a:t>resource recovery</a:t>
            </a:r>
            <a:r>
              <a:rPr lang="en-US" sz="1900" cap="none"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900" cap="none" dirty="0">
                <a:latin typeface="Times New Roman" panose="02020603050405020304" pitchFamily="18" charset="0"/>
                <a:cs typeface="Times New Roman" panose="02020603050405020304" pitchFamily="18" charset="0"/>
              </a:rPr>
              <a:t>ash can be repurposed as a raw material in various industries, such as cement and concrete production, reducing the need for virgin materials.</a:t>
            </a:r>
          </a:p>
          <a:p>
            <a:pPr algn="just">
              <a:lnSpc>
                <a:spcPct val="150000"/>
              </a:lnSpc>
            </a:pPr>
            <a:r>
              <a:rPr lang="en-US" sz="1900" b="1" cap="none" dirty="0">
                <a:latin typeface="Times New Roman" panose="02020603050405020304" pitchFamily="18" charset="0"/>
                <a:cs typeface="Times New Roman" panose="02020603050405020304" pitchFamily="18" charset="0"/>
              </a:rPr>
              <a:t>environmental benefits</a:t>
            </a:r>
            <a:r>
              <a:rPr lang="en-US" sz="1900" cap="none"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900" cap="none" dirty="0">
                <a:latin typeface="Times New Roman" panose="02020603050405020304" pitchFamily="18" charset="0"/>
                <a:cs typeface="Times New Roman" panose="02020603050405020304" pitchFamily="18" charset="0"/>
              </a:rPr>
              <a:t>utilizing ash helps mitigate waste disposal issues and reduces landfill use, which can minimize land degradation and groundwater contamination.</a:t>
            </a:r>
          </a:p>
          <a:p>
            <a:pPr algn="just">
              <a:lnSpc>
                <a:spcPct val="150000"/>
              </a:lnSpc>
            </a:pPr>
            <a:r>
              <a:rPr lang="en-US" sz="1900" b="1" cap="none" dirty="0">
                <a:latin typeface="Times New Roman" panose="02020603050405020304" pitchFamily="18" charset="0"/>
                <a:cs typeface="Times New Roman" panose="02020603050405020304" pitchFamily="18" charset="0"/>
              </a:rPr>
              <a:t>cost savings</a:t>
            </a:r>
            <a:r>
              <a:rPr lang="en-US" sz="1900" cap="none"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900" cap="none" dirty="0">
                <a:latin typeface="Times New Roman" panose="02020603050405020304" pitchFamily="18" charset="0"/>
                <a:cs typeface="Times New Roman" panose="02020603050405020304" pitchFamily="18" charset="0"/>
              </a:rPr>
              <a:t>by using ash in construction materials, industries can save on raw material costs and disposal fees, improving economic efficiency.</a:t>
            </a:r>
          </a:p>
          <a:p>
            <a:pPr algn="just">
              <a:lnSpc>
                <a:spcPct val="150000"/>
              </a:lnSpc>
            </a:pPr>
            <a:r>
              <a:rPr lang="en-US" sz="1900" b="1" cap="none" dirty="0">
                <a:latin typeface="Times New Roman" panose="02020603050405020304" pitchFamily="18" charset="0"/>
                <a:cs typeface="Times New Roman" panose="02020603050405020304" pitchFamily="18" charset="0"/>
              </a:rPr>
              <a:t>carbon footprint reduction</a:t>
            </a:r>
            <a:r>
              <a:rPr lang="en-US" sz="1900" cap="none"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900" cap="none" dirty="0">
                <a:latin typeface="Times New Roman" panose="02020603050405020304" pitchFamily="18" charset="0"/>
                <a:cs typeface="Times New Roman" panose="02020603050405020304" pitchFamily="18" charset="0"/>
              </a:rPr>
              <a:t>the incorporation of ash in cement and concrete can reduce carbon emissions associated with cement production, contributing to climate change mitigation.</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446809" y="-305377"/>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355022" y="984538"/>
            <a:ext cx="11481955" cy="5416261"/>
          </a:xfrm>
        </p:spPr>
        <p:txBody>
          <a:bodyPr>
            <a:normAutofit/>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coal-based thermal power plants have been a major source of power generation in </a:t>
            </a:r>
            <a:r>
              <a:rPr lang="en-US" sz="1800" cap="none" dirty="0" err="1">
                <a:latin typeface="Times New Roman" panose="02020603050405020304" pitchFamily="18" charset="0"/>
                <a:cs typeface="Times New Roman" panose="02020603050405020304" pitchFamily="18" charset="0"/>
              </a:rPr>
              <a:t>india</a:t>
            </a:r>
            <a:r>
              <a:rPr lang="en-US" sz="1800" cap="none" dirty="0">
                <a:latin typeface="Times New Roman" panose="02020603050405020304" pitchFamily="18" charset="0"/>
                <a:cs typeface="Times New Roman" panose="02020603050405020304" pitchFamily="18" charset="0"/>
              </a:rPr>
              <a:t> where about 57% of the total power obtained is from coal-based thermal power plants. the coal-burning power plants, which consume pulverized solid fuels, produce large amounts of fly ash as a residue. the process of coal combustion results in coal ash, 80% of which is very fine in nature and thus known as fly ash.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high ash content is found to be in range of 30% to 50% in </a:t>
            </a:r>
            <a:r>
              <a:rPr lang="en-US" sz="1800" cap="none" dirty="0" err="1">
                <a:latin typeface="Times New Roman" panose="02020603050405020304" pitchFamily="18" charset="0"/>
                <a:cs typeface="Times New Roman" panose="02020603050405020304" pitchFamily="18" charset="0"/>
              </a:rPr>
              <a:t>indian</a:t>
            </a:r>
            <a:r>
              <a:rPr lang="en-US" sz="1800" cap="none" dirty="0">
                <a:latin typeface="Times New Roman" panose="02020603050405020304" pitchFamily="18" charset="0"/>
                <a:cs typeface="Times New Roman" panose="02020603050405020304" pitchFamily="18" charset="0"/>
              </a:rPr>
              <a:t> coal [1]. the quantum of fly ash produced depends on the quality of coal used and the operating conditions of thermal power plants. presently the annual production of fly ash in </a:t>
            </a:r>
            <a:r>
              <a:rPr lang="en-US" sz="1800" cap="none" dirty="0" err="1">
                <a:latin typeface="Times New Roman" panose="02020603050405020304" pitchFamily="18" charset="0"/>
                <a:cs typeface="Times New Roman" panose="02020603050405020304" pitchFamily="18" charset="0"/>
              </a:rPr>
              <a:t>india</a:t>
            </a:r>
            <a:r>
              <a:rPr lang="en-US" sz="1800" cap="none" dirty="0">
                <a:latin typeface="Times New Roman" panose="02020603050405020304" pitchFamily="18" charset="0"/>
                <a:cs typeface="Times New Roman" panose="02020603050405020304" pitchFamily="18" charset="0"/>
              </a:rPr>
              <a:t> is about 112 million tones with 65000 acre of land being occupied by ash ponds and is expected to cross 225 million tones by the year 2017 [2].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the fly ash, solid waste from coal–fired thermal power plants, is becoming a serious concern to the environmentalists</a:t>
            </a:r>
            <a:r>
              <a:rPr lang="en-US" dirty="0"/>
              <a:t>. </a:t>
            </a:r>
            <a:r>
              <a:rPr lang="en-US" sz="1800" cap="none" dirty="0">
                <a:latin typeface="Times New Roman" panose="02020603050405020304" pitchFamily="18" charset="0"/>
                <a:cs typeface="Times New Roman" panose="02020603050405020304" pitchFamily="18" charset="0"/>
              </a:rPr>
              <a:t>fly ash is an extremely fine powder consisting of spherical particles less than 50 microns in size and produced approximately 420 million tons per year globally [3]. it consists of silica, alumina, iron oxide, lime, magnesia and alkali in varying amounts with some unburned activated carbon [4].</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119836" y="869662"/>
            <a:ext cx="9952327" cy="5510357"/>
          </a:xfrm>
        </p:spPr>
        <p:txBody>
          <a:bodyPr>
            <a:noAutofit/>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fly ash is one of the construction industry's most commonly used pozzolans. pozzolans are siliceous or siliceous/</a:t>
            </a:r>
            <a:r>
              <a:rPr lang="en-US" sz="1800" cap="none" dirty="0" err="1">
                <a:latin typeface="Times New Roman" panose="02020603050405020304" pitchFamily="18" charset="0"/>
                <a:cs typeface="Times New Roman" panose="02020603050405020304" pitchFamily="18" charset="0"/>
              </a:rPr>
              <a:t>alumino</a:t>
            </a:r>
            <a:r>
              <a:rPr lang="en-US" sz="1800" cap="none" dirty="0">
                <a:latin typeface="Times New Roman" panose="02020603050405020304" pitchFamily="18" charset="0"/>
                <a:cs typeface="Times New Roman" panose="02020603050405020304" pitchFamily="18" charset="0"/>
              </a:rPr>
              <a:t> materials possessing the ability to form cementitious compounds when mixed with lime (calcium hydroxide, or ca(oh)2,) and water.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due to environmental regulations, new ways of utilizing fly ash have to be explored in order to safeguard the environment and provide cost effective ways for its bulk utilization. now, there is an urgent and imperative need to adopt technologies for gainful utilization and safe management of fa on sustainable basis.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fa has a number of useful applications that serves to utilize some of the large amount being produced all over the world. main applications of fa are in the field of manufacturing of cement and other construction materials [5-6]. a huge volume of fly ash produced from coal-based thermal power plants may bring several problems from environmental point of view. </a:t>
            </a:r>
          </a:p>
        </p:txBody>
      </p:sp>
    </p:spTree>
    <p:extLst>
      <p:ext uri="{BB962C8B-B14F-4D97-AF65-F5344CB8AC3E}">
        <p14:creationId xmlns:p14="http://schemas.microsoft.com/office/powerpoint/2010/main" val="4233468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707572" y="1417637"/>
            <a:ext cx="10058400" cy="4022725"/>
          </a:xfrm>
        </p:spPr>
        <p:txBody>
          <a:bodyPr>
            <a:normAutofit/>
          </a:bodyPr>
          <a:lstStyle/>
          <a:p>
            <a:pPr algn="just">
              <a:lnSpc>
                <a:spcPct val="150000"/>
              </a:lnSpc>
              <a:buFont typeface="Arial" panose="020B0604020202020204" pitchFamily="34" charset="0"/>
              <a:buChar char="•"/>
            </a:pPr>
            <a:r>
              <a:rPr lang="en-IN" sz="2800" cap="none" dirty="0">
                <a:latin typeface="Times New Roman" panose="02020603050405020304" pitchFamily="18" charset="0"/>
                <a:cs typeface="Times New Roman" panose="02020603050405020304" pitchFamily="18" charset="0"/>
              </a:rPr>
              <a:t>Characterization and analysis</a:t>
            </a:r>
          </a:p>
          <a:p>
            <a:pPr algn="just">
              <a:lnSpc>
                <a:spcPct val="150000"/>
              </a:lnSpc>
              <a:buFont typeface="Arial" panose="020B0604020202020204" pitchFamily="34" charset="0"/>
              <a:buChar char="•"/>
            </a:pPr>
            <a:r>
              <a:rPr lang="en-IN" sz="2800" cap="none" dirty="0">
                <a:latin typeface="Times New Roman" panose="02020603050405020304" pitchFamily="18" charset="0"/>
                <a:cs typeface="Times New Roman" panose="02020603050405020304" pitchFamily="18" charset="0"/>
              </a:rPr>
              <a:t>Utilization in construction</a:t>
            </a:r>
          </a:p>
          <a:p>
            <a:pPr algn="just">
              <a:lnSpc>
                <a:spcPct val="150000"/>
              </a:lnSpc>
              <a:buFont typeface="Arial" panose="020B0604020202020204" pitchFamily="34" charset="0"/>
              <a:buChar char="•"/>
            </a:pPr>
            <a:r>
              <a:rPr lang="en-IN" sz="2800" cap="none" dirty="0">
                <a:latin typeface="Times New Roman" panose="02020603050405020304" pitchFamily="18" charset="0"/>
                <a:cs typeface="Times New Roman" panose="02020603050405020304" pitchFamily="18" charset="0"/>
              </a:rPr>
              <a:t>Agricultural applications</a:t>
            </a:r>
          </a:p>
          <a:p>
            <a:pPr algn="just">
              <a:lnSpc>
                <a:spcPct val="150000"/>
              </a:lnSpc>
              <a:buFont typeface="Arial" panose="020B0604020202020204" pitchFamily="34" charset="0"/>
              <a:buChar char="•"/>
            </a:pPr>
            <a:r>
              <a:rPr lang="en-IN" sz="2800" cap="none" dirty="0">
                <a:latin typeface="Times New Roman" panose="02020603050405020304" pitchFamily="18" charset="0"/>
                <a:cs typeface="Times New Roman" panose="02020603050405020304" pitchFamily="18" charset="0"/>
              </a:rPr>
              <a:t>Environmental management</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945573" y="179388"/>
            <a:ext cx="10058400" cy="1449388"/>
          </a:xfrm>
        </p:spPr>
        <p:txBody>
          <a:bodyPr/>
          <a:lstStyle/>
          <a:p>
            <a:r>
              <a:rPr lang="en-IN" sz="3200" dirty="0"/>
              <a:t>Characterization and Analysis</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2050834" y="1194954"/>
            <a:ext cx="7643885" cy="5113049"/>
          </a:xfrm>
        </p:spPr>
        <p:txBody>
          <a:bodyPr>
            <a:normAutofit/>
          </a:bodyPr>
          <a:lstStyle/>
          <a:p>
            <a:pPr algn="just">
              <a:lnSpc>
                <a:spcPct val="150000"/>
              </a:lnSpc>
              <a:buFont typeface="Arial" panose="020B0604020202020204" pitchFamily="34" charset="0"/>
              <a:buChar char="•"/>
            </a:pPr>
            <a:r>
              <a:rPr lang="en-US" b="1" cap="none" dirty="0">
                <a:latin typeface="Times New Roman" panose="02020603050405020304" pitchFamily="18" charset="0"/>
                <a:cs typeface="Times New Roman" panose="02020603050405020304" pitchFamily="18" charset="0"/>
              </a:rPr>
              <a:t>chemical composition</a:t>
            </a:r>
            <a:r>
              <a:rPr lang="en-US" cap="none" dirty="0">
                <a:latin typeface="Times New Roman" panose="02020603050405020304" pitchFamily="18" charset="0"/>
                <a:cs typeface="Times New Roman" panose="02020603050405020304" pitchFamily="18" charset="0"/>
              </a:rPr>
              <a:t>: assess the mineralogy and chemical properties of the ash to determine its suitability for various applications.</a:t>
            </a:r>
          </a:p>
          <a:p>
            <a:pPr algn="just">
              <a:lnSpc>
                <a:spcPct val="150000"/>
              </a:lnSpc>
              <a:buFont typeface="Arial" panose="020B0604020202020204" pitchFamily="34" charset="0"/>
              <a:buChar char="•"/>
            </a:pPr>
            <a:r>
              <a:rPr lang="en-US" b="1" cap="none" dirty="0">
                <a:latin typeface="Times New Roman" panose="02020603050405020304" pitchFamily="18" charset="0"/>
                <a:cs typeface="Times New Roman" panose="02020603050405020304" pitchFamily="18" charset="0"/>
              </a:rPr>
              <a:t>environmental impact assessment</a:t>
            </a:r>
            <a:r>
              <a:rPr lang="en-US" cap="none" dirty="0">
                <a:latin typeface="Times New Roman" panose="02020603050405020304" pitchFamily="18" charset="0"/>
                <a:cs typeface="Times New Roman" panose="02020603050405020304" pitchFamily="18" charset="0"/>
              </a:rPr>
              <a:t>: evaluate potential leaching and environmental risks associated with ash utilization.</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654627" y="0"/>
            <a:ext cx="10058400" cy="1449388"/>
          </a:xfrm>
        </p:spPr>
        <p:txBody>
          <a:bodyPr/>
          <a:lstStyle/>
          <a:p>
            <a:r>
              <a:rPr lang="en-IN" sz="3200" dirty="0"/>
              <a:t>Utilization in Construction</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478973" y="1111827"/>
            <a:ext cx="8923048" cy="5102514"/>
          </a:xfrm>
        </p:spPr>
        <p:txBody>
          <a:bodyPr>
            <a:normAutofit/>
          </a:bodyPr>
          <a:lstStyle/>
          <a:p>
            <a:pPr algn="just">
              <a:lnSpc>
                <a:spcPct val="150000"/>
              </a:lnSpc>
              <a:buFont typeface="Arial" panose="020B0604020202020204" pitchFamily="34" charset="0"/>
              <a:buChar char="•"/>
            </a:pPr>
            <a:r>
              <a:rPr lang="en-US" sz="1800" b="1" cap="none" dirty="0">
                <a:latin typeface="Times New Roman" panose="02020603050405020304" pitchFamily="18" charset="0"/>
                <a:cs typeface="Times New Roman" panose="02020603050405020304" pitchFamily="18" charset="0"/>
              </a:rPr>
              <a:t>cement and concrete production</a:t>
            </a:r>
            <a:r>
              <a:rPr lang="en-US" sz="1800" cap="none" dirty="0">
                <a:latin typeface="Times New Roman" panose="02020603050405020304" pitchFamily="18" charset="0"/>
                <a:cs typeface="Times New Roman" panose="02020603050405020304" pitchFamily="18" charset="0"/>
              </a:rPr>
              <a:t>: explore the use of fly ash as a partial substitute for cement, improving the strength and durability of concrete.</a:t>
            </a:r>
          </a:p>
          <a:p>
            <a:pPr algn="just">
              <a:lnSpc>
                <a:spcPct val="150000"/>
              </a:lnSpc>
              <a:buFont typeface="Arial" panose="020B0604020202020204" pitchFamily="34" charset="0"/>
              <a:buChar char="•"/>
            </a:pPr>
            <a:r>
              <a:rPr lang="en-US" sz="1800" b="1" cap="none" dirty="0">
                <a:latin typeface="Times New Roman" panose="02020603050405020304" pitchFamily="18" charset="0"/>
                <a:cs typeface="Times New Roman" panose="02020603050405020304" pitchFamily="18" charset="0"/>
              </a:rPr>
              <a:t>lightweight aggregates</a:t>
            </a:r>
            <a:r>
              <a:rPr lang="en-US" sz="1800" cap="none" dirty="0">
                <a:latin typeface="Times New Roman" panose="02020603050405020304" pitchFamily="18" charset="0"/>
                <a:cs typeface="Times New Roman" panose="02020603050405020304" pitchFamily="18" charset="0"/>
              </a:rPr>
              <a:t>: investigate the production of lightweight aggregates for use in construction materials.</a:t>
            </a:r>
          </a:p>
          <a:p>
            <a:pPr algn="just">
              <a:lnSpc>
                <a:spcPct val="150000"/>
              </a:lnSpc>
              <a:buFont typeface="Arial" panose="020B0604020202020204" pitchFamily="34" charset="0"/>
              <a:buChar char="•"/>
            </a:pPr>
            <a:r>
              <a:rPr lang="en-US" sz="1800" b="1" cap="none" dirty="0">
                <a:latin typeface="Times New Roman" panose="02020603050405020304" pitchFamily="18" charset="0"/>
                <a:cs typeface="Times New Roman" panose="02020603050405020304" pitchFamily="18" charset="0"/>
              </a:rPr>
              <a:t>road base materials</a:t>
            </a:r>
            <a:r>
              <a:rPr lang="en-US" sz="1800" cap="none" dirty="0">
                <a:latin typeface="Times New Roman" panose="02020603050405020304" pitchFamily="18" charset="0"/>
                <a:cs typeface="Times New Roman" panose="02020603050405020304" pitchFamily="18" charset="0"/>
              </a:rPr>
              <a:t>: utilize bottom ash as a base material for roads and pavements.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439882" y="103909"/>
            <a:ext cx="10058400" cy="1449388"/>
          </a:xfrm>
        </p:spPr>
        <p:txBody>
          <a:bodyPr/>
          <a:lstStyle/>
          <a:p>
            <a:r>
              <a:rPr lang="en-IN" sz="3200" dirty="0"/>
              <a:t>Agricultural Applications</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693718" y="1278082"/>
            <a:ext cx="7741227" cy="5206568"/>
          </a:xfrm>
        </p:spPr>
        <p:txBody>
          <a:bodyPr>
            <a:normAutofit/>
          </a:bodyPr>
          <a:lstStyle/>
          <a:p>
            <a:pPr algn="just">
              <a:lnSpc>
                <a:spcPct val="150000"/>
              </a:lnSpc>
              <a:buFont typeface="Arial" panose="020B0604020202020204" pitchFamily="34" charset="0"/>
              <a:buChar char="•"/>
            </a:pPr>
            <a:r>
              <a:rPr lang="en-US" b="1" cap="none" dirty="0">
                <a:latin typeface="Times New Roman" panose="02020603050405020304" pitchFamily="18" charset="0"/>
                <a:cs typeface="Times New Roman" panose="02020603050405020304" pitchFamily="18" charset="0"/>
              </a:rPr>
              <a:t>soil amendment</a:t>
            </a:r>
            <a:r>
              <a:rPr lang="en-US" cap="none" dirty="0">
                <a:latin typeface="Times New Roman" panose="02020603050405020304" pitchFamily="18" charset="0"/>
                <a:cs typeface="Times New Roman" panose="02020603050405020304" pitchFamily="18" charset="0"/>
              </a:rPr>
              <a:t>: use ash to enhance soil fertility and structure, promoting sustainable agricultural practices.</a:t>
            </a:r>
          </a:p>
          <a:p>
            <a:pPr algn="just">
              <a:lnSpc>
                <a:spcPct val="150000"/>
              </a:lnSpc>
              <a:buFont typeface="Arial" panose="020B0604020202020204" pitchFamily="34" charset="0"/>
              <a:buChar char="•"/>
            </a:pPr>
            <a:r>
              <a:rPr lang="en-US" b="1" cap="none" dirty="0">
                <a:latin typeface="Times New Roman" panose="02020603050405020304" pitchFamily="18" charset="0"/>
                <a:cs typeface="Times New Roman" panose="02020603050405020304" pitchFamily="18" charset="0"/>
              </a:rPr>
              <a:t>nutrient source</a:t>
            </a:r>
            <a:r>
              <a:rPr lang="en-US" cap="none" dirty="0">
                <a:latin typeface="Times New Roman" panose="02020603050405020304" pitchFamily="18" charset="0"/>
                <a:cs typeface="Times New Roman" panose="02020603050405020304" pitchFamily="18" charset="0"/>
              </a:rPr>
              <a:t>: explore the potential of coal ash as a source of essential nutrients for crops.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883228" y="0"/>
            <a:ext cx="10058400" cy="1449388"/>
          </a:xfrm>
        </p:spPr>
        <p:txBody>
          <a:bodyPr/>
          <a:lstStyle/>
          <a:p>
            <a:r>
              <a:rPr lang="en-IN" sz="3200" dirty="0"/>
              <a:t>Environmental Management</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839191" y="1169266"/>
            <a:ext cx="7616536" cy="4519468"/>
          </a:xfrm>
        </p:spPr>
        <p:txBody>
          <a:bodyPr>
            <a:normAutofit/>
          </a:bodyPr>
          <a:lstStyle/>
          <a:p>
            <a:pPr algn="just">
              <a:lnSpc>
                <a:spcPct val="150000"/>
              </a:lnSpc>
              <a:buFont typeface="Arial" panose="020B0604020202020204" pitchFamily="34" charset="0"/>
              <a:buChar char="•"/>
            </a:pPr>
            <a:r>
              <a:rPr lang="en-IN" b="1" cap="none" dirty="0">
                <a:latin typeface="Times New Roman" panose="02020603050405020304" pitchFamily="18" charset="0"/>
                <a:cs typeface="Times New Roman" panose="02020603050405020304" pitchFamily="18" charset="0"/>
              </a:rPr>
              <a:t>waste management strategies</a:t>
            </a:r>
            <a:r>
              <a:rPr lang="en-IN" cap="none" dirty="0">
                <a:latin typeface="Times New Roman" panose="02020603050405020304" pitchFamily="18" charset="0"/>
                <a:cs typeface="Times New Roman" panose="02020603050405020304" pitchFamily="18" charset="0"/>
              </a:rPr>
              <a:t>: implement strategies for minimizing ash generation and maximizing recycling.</a:t>
            </a:r>
          </a:p>
          <a:p>
            <a:pPr algn="just">
              <a:lnSpc>
                <a:spcPct val="150000"/>
              </a:lnSpc>
              <a:buFont typeface="Arial" panose="020B0604020202020204" pitchFamily="34" charset="0"/>
              <a:buChar char="•"/>
            </a:pPr>
            <a:r>
              <a:rPr lang="en-IN" b="1" cap="none" dirty="0">
                <a:latin typeface="Times New Roman" panose="02020603050405020304" pitchFamily="18" charset="0"/>
                <a:cs typeface="Times New Roman" panose="02020603050405020304" pitchFamily="18" charset="0"/>
              </a:rPr>
              <a:t>regulatory compliance</a:t>
            </a:r>
            <a:r>
              <a:rPr lang="en-IN" cap="none" dirty="0">
                <a:latin typeface="Times New Roman" panose="02020603050405020304" pitchFamily="18" charset="0"/>
                <a:cs typeface="Times New Roman" panose="02020603050405020304" pitchFamily="18" charset="0"/>
              </a:rPr>
              <a:t>: ensure that ash utilization practices comply with environmental regulations and standards.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228600" y="-350838"/>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194955" y="1084767"/>
            <a:ext cx="8915400" cy="4688465"/>
          </a:xfrm>
        </p:spPr>
        <p:txBody>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cap="none"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519546"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787236" y="1312862"/>
            <a:ext cx="9161463" cy="4232275"/>
          </a:xfrm>
        </p:spPr>
        <p:txBody>
          <a:bodyPr>
            <a:normAutofit/>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cascading style sheets (</a:t>
            </a:r>
            <a:r>
              <a:rPr lang="en-US" sz="1800" cap="none" dirty="0" err="1">
                <a:latin typeface="Times New Roman" panose="02020603050405020304" pitchFamily="18" charset="0"/>
                <a:cs typeface="Times New Roman" panose="02020603050405020304" pitchFamily="18" charset="0"/>
              </a:rPr>
              <a:t>css</a:t>
            </a:r>
            <a:r>
              <a:rPr lang="en-US" sz="1800" cap="none" dirty="0">
                <a:latin typeface="Times New Roman" panose="02020603050405020304" pitchFamily="18" charset="0"/>
                <a:cs typeface="Times New Roman" panose="02020603050405020304" pitchFamily="18" charset="0"/>
              </a:rPr>
              <a:t>) controls the presentation aspect of the site and allows your site to have its own unique look. it does this by maintaining style sheets that sit on top of other style rules and are triggered based on other inputs, such as device screen size and resolution. the </a:t>
            </a:r>
            <a:r>
              <a:rPr lang="en-US" sz="1800" cap="none" dirty="0" err="1">
                <a:latin typeface="Times New Roman" panose="02020603050405020304" pitchFamily="18" charset="0"/>
                <a:cs typeface="Times New Roman" panose="02020603050405020304" pitchFamily="18" charset="0"/>
              </a:rPr>
              <a:t>css</a:t>
            </a:r>
            <a:r>
              <a:rPr lang="en-US" sz="1800" cap="none" dirty="0">
                <a:latin typeface="Times New Roman" panose="02020603050405020304" pitchFamily="18" charset="0"/>
                <a:cs typeface="Times New Roman" panose="02020603050405020304" pitchFamily="18" charset="0"/>
              </a:rPr>
              <a:t> can be added either externally, internally, or embedded in the html tags.</a:t>
            </a:r>
            <a:endParaRPr lang="en-IN" sz="1800" cap="none"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74073" y="-366857"/>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41664" y="1264661"/>
            <a:ext cx="10058400" cy="4022725"/>
          </a:xfrm>
        </p:spPr>
        <p:txBody>
          <a:bodyPr>
            <a:normAutofit/>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a database management system (</a:t>
            </a:r>
            <a:r>
              <a:rPr lang="en-US" sz="1800" cap="none" dirty="0" err="1">
                <a:latin typeface="Times New Roman" panose="02020603050405020304" pitchFamily="18" charset="0"/>
                <a:cs typeface="Times New Roman" panose="02020603050405020304" pitchFamily="18" charset="0"/>
              </a:rPr>
              <a:t>dbms</a:t>
            </a:r>
            <a:r>
              <a:rPr lang="en-US" sz="1800" cap="none" dirty="0">
                <a:latin typeface="Times New Roman" panose="02020603050405020304" pitchFamily="18" charset="0"/>
                <a:cs typeface="Times New Roman" panose="02020603050405020304" pitchFamily="18" charset="0"/>
              </a:rPr>
              <a:t>)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cap="none"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436418"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779318" y="1206500"/>
            <a:ext cx="10058400" cy="4872038"/>
          </a:xfrm>
        </p:spPr>
        <p:txBody>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cap="none"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904010" y="-283729"/>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891146" y="677286"/>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cap="none"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cap="none" dirty="0">
                <a:latin typeface="Times New Roman" pitchFamily="18" charset="0"/>
                <a:cs typeface="Times New Roman" pitchFamily="18" charset="0"/>
              </a:rPr>
              <a:t>language	               :python google </a:t>
            </a:r>
            <a:r>
              <a:rPr lang="en-US" sz="2000" cap="none" dirty="0" err="1">
                <a:latin typeface="Times New Roman" pitchFamily="18" charset="0"/>
                <a:cs typeface="Times New Roman" pitchFamily="18" charset="0"/>
              </a:rPr>
              <a:t>colab</a:t>
            </a:r>
            <a:endParaRPr lang="en-US" sz="2000" cap="none"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924791" y="-31751"/>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452255" y="1417637"/>
            <a:ext cx="10058400" cy="4022725"/>
          </a:xfrm>
        </p:spPr>
        <p:txBody>
          <a:bodyPr/>
          <a:lstStyle/>
          <a:p>
            <a:pPr algn="just">
              <a:lnSpc>
                <a:spcPct val="150000"/>
              </a:lnSpc>
              <a:buFont typeface="Arial" panose="020B0604020202020204" pitchFamily="34" charset="0"/>
              <a:buChar char="•"/>
            </a:pPr>
            <a:r>
              <a:rPr lang="en-US" sz="2000" cap="none"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cap="none"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cap="none" dirty="0" err="1">
                <a:latin typeface="Times New Roman" pitchFamily="18" charset="0"/>
                <a:cs typeface="Times New Roman" pitchFamily="18" charset="0"/>
              </a:rPr>
              <a:t>harddisk</a:t>
            </a:r>
            <a:r>
              <a:rPr lang="en-US" sz="2000" cap="none"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cap="none"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374073" y="-274638"/>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748144" y="1174750"/>
            <a:ext cx="10432473" cy="4814021"/>
          </a:xfrm>
        </p:spPr>
        <p:txBody>
          <a:bodyPr>
            <a:noAutofit/>
          </a:bodyPr>
          <a:lstStyle/>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Energy is one of the basic requirements for the whole world and is continually increasing with the increase in industrialization and population. there are several sources of energy production, but coal is the most preferred one due to its availability.</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 Much of the energy is generated from coal-based thermal power plants. fly ash is one of the major byproducts produced by these thermal power plants, which is one of the major global concerns. the utilization rate of fly ash is still lower than the production rate in most countries. </a:t>
            </a:r>
          </a:p>
          <a:p>
            <a:pPr algn="just">
              <a:lnSpc>
                <a:spcPct val="150000"/>
              </a:lnSpc>
              <a:buFont typeface="Arial" panose="020B0604020202020204" pitchFamily="34" charset="0"/>
              <a:buChar char="•"/>
            </a:pPr>
            <a:r>
              <a:rPr lang="en-US" sz="1800" cap="none" dirty="0">
                <a:latin typeface="Times New Roman" panose="02020603050405020304" pitchFamily="18" charset="0"/>
                <a:cs typeface="Times New Roman" panose="02020603050405020304" pitchFamily="18" charset="0"/>
              </a:rPr>
              <a:t>With the advancement of technology, the fly ash utilization rate has increased drastically in some developing countries. fly ash has entered the field of metallurgy, adsorbents, environmental cleanup, civil engineering, polymers, nanocomposites, and paint enamels, etc. this has been achieved with the advancement in this field along with time. in future, fly ash must be classified as a useable material instead of a hazardous pollutant. </a:t>
            </a:r>
            <a:endParaRPr lang="en-IN" sz="18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Droplet</Template>
  <TotalTime>205</TotalTime>
  <Words>2470</Words>
  <Application>Microsoft Office PowerPoint</Application>
  <PresentationFormat>Widescreen</PresentationFormat>
  <Paragraphs>97</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Times New Roman</vt:lpstr>
      <vt:lpstr>Tw Cen MT</vt:lpstr>
      <vt:lpstr>Droplet</vt:lpstr>
      <vt:lpstr>PowerPoint Presentation</vt:lpstr>
      <vt:lpstr>PowerPoint Presentation</vt:lpstr>
      <vt:lpstr>Abstract</vt:lpstr>
      <vt:lpstr>PowerPoint Presentation</vt:lpstr>
      <vt:lpstr>Objective</vt:lpstr>
      <vt:lpstr>Existing System</vt:lpstr>
      <vt:lpstr>Disadvantage</vt:lpstr>
      <vt:lpstr>PowerPoint Presentation</vt:lpstr>
      <vt:lpstr>PROPOSED SYSTEM :</vt:lpstr>
      <vt:lpstr>Advantage</vt:lpstr>
      <vt:lpstr>Introduction</vt:lpstr>
      <vt:lpstr>PowerPoint Presentation</vt:lpstr>
      <vt:lpstr>MODULES</vt:lpstr>
      <vt:lpstr>Characterization and Analysis </vt:lpstr>
      <vt:lpstr>Utilization in Construction </vt:lpstr>
      <vt:lpstr>Agricultural Applications </vt:lpstr>
      <vt:lpstr>Environmental Management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52</cp:revision>
  <dcterms:created xsi:type="dcterms:W3CDTF">2024-08-14T12:13:16Z</dcterms:created>
  <dcterms:modified xsi:type="dcterms:W3CDTF">2024-10-11T15:58:47Z</dcterms:modified>
</cp:coreProperties>
</file>