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0" r:id="rId3"/>
    <p:sldId id="257" r:id="rId4"/>
    <p:sldId id="281"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3984893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3175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73817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36639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58340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3351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34955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5280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74378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1807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61223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66483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67615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87150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08680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16938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48528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940047816"/>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32709" y="2727159"/>
            <a:ext cx="8642638" cy="954107"/>
          </a:xfrm>
          <a:prstGeom prst="rect">
            <a:avLst/>
          </a:prstGeom>
          <a:noFill/>
        </p:spPr>
        <p:txBody>
          <a:bodyPr wrap="square">
            <a:spAutoFit/>
          </a:bodyPr>
          <a:lstStyle/>
          <a:p>
            <a:pPr algn="ctr"/>
            <a:r>
              <a:rPr lang="en-US" sz="2800" dirty="0"/>
              <a:t>Research and develop a design on “ autonomous water surface cleaning robot</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782" y="1745843"/>
            <a:ext cx="10110834" cy="3366313"/>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06977" y="874713"/>
            <a:ext cx="11378046" cy="5650778"/>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Design an autonomous water surface cleaning robot, to automate the task of cleaning water surfaces. These robots are particularly useful in environmental protection efforts, as they can perform high-efficiency cleaning without human intervention. It can be autonomous or remote-controlled. The robot needs to be lightweight and flexible for easy transportation.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specifications are as follows: Length × Height × Width - 2.5 m × 1.5 m × 0.75 m Weight - 80 kg Maximum Speed - 1.5 m/s Trash Payload - 25 kg Project submission must include conceptual sketches and images in the PPT presentation. At least one component must be optimized using the generative design module.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robot should incorporate Industry 4.0 applications, such as IoT and AI, for a smart and efficient cleaning solution. Teams choosing to submit idea for Autodesk’s problem statement are required to request their faculty (SIH SPOC) to fill this mandatory form. (https://forms.gle/KfBguyYGHmv5RQ778) Autodesk Fusion is a cloud-based 3D modeling, CAD, CAM, CAE, and PCB software platform for professional product design and manufacturing. </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B6B86A-86E2-AA4B-DC4C-9A71CAD34DA1}"/>
              </a:ext>
            </a:extLst>
          </p:cNvPr>
          <p:cNvSpPr>
            <a:spLocks noGrp="1"/>
          </p:cNvSpPr>
          <p:nvPr>
            <p:ph idx="4294967295"/>
          </p:nvPr>
        </p:nvSpPr>
        <p:spPr>
          <a:xfrm>
            <a:off x="188768" y="337705"/>
            <a:ext cx="11532177" cy="6374822"/>
          </a:xfrm>
        </p:spPr>
        <p:txBody>
          <a:bodyPr>
            <a:normAutofit lnSpcReduction="10000"/>
          </a:bodyPr>
          <a:lstStyle/>
          <a:p>
            <a:pPr algn="just">
              <a:lnSpc>
                <a:spcPct val="160000"/>
              </a:lnSpc>
            </a:pPr>
            <a:r>
              <a:rPr lang="en-US" dirty="0">
                <a:latin typeface="Times New Roman" panose="02020603050405020304" pitchFamily="18" charset="0"/>
                <a:cs typeface="Times New Roman" panose="02020603050405020304" pitchFamily="18" charset="0"/>
              </a:rPr>
              <a:t>Students and educators can click here to get FREE access to Fusion. (https://www.autodesk.com/education/edu-software/overview?sorting=featured&amp;filters=individual) Participation Guidelines: For Idea Submission: Each student team will have to submit a PowerPoint presentation (5-7 Slides) about their project with conceptual sketches and images. </a:t>
            </a:r>
            <a:endParaRPr lang="en-IN" dirty="0">
              <a:latin typeface="Times New Roman" panose="02020603050405020304" pitchFamily="18" charset="0"/>
              <a:cs typeface="Times New Roman" panose="02020603050405020304" pitchFamily="18" charset="0"/>
            </a:endParaRPr>
          </a:p>
          <a:p>
            <a:pPr algn="just">
              <a:lnSpc>
                <a:spcPct val="160000"/>
              </a:lnSpc>
            </a:pPr>
            <a:r>
              <a:rPr lang="en-US" sz="1800" dirty="0">
                <a:latin typeface="Times New Roman" panose="02020603050405020304" pitchFamily="18" charset="0"/>
                <a:cs typeface="Times New Roman" panose="02020603050405020304" pitchFamily="18" charset="0"/>
              </a:rPr>
              <a:t>Students and educators can click here to get FREE access to Fusion. (https://www.autodesk.com/education/edu-software/overview?sorting=featured&amp;filters=individual) Participation Guidelines: For Idea Submission: Each student team will have to submit a PowerPoint presentation (5-7 Slides) about their project with conceptual sketches and images. </a:t>
            </a:r>
          </a:p>
          <a:p>
            <a:pPr algn="just">
              <a:lnSpc>
                <a:spcPct val="160000"/>
              </a:lnSpc>
            </a:pPr>
            <a:r>
              <a:rPr lang="en-US" sz="1800" dirty="0">
                <a:latin typeface="Times New Roman" panose="02020603050405020304" pitchFamily="18" charset="0"/>
                <a:cs typeface="Times New Roman" panose="02020603050405020304" pitchFamily="18" charset="0"/>
              </a:rPr>
              <a:t>No design files required at this stage and design should only be created during the Grand Finale For Grand Finale: Students must use Fusion to design autonomous water surface cleaning robot within the given time period and present the following to the jury members: PPT explaining the final project Public link of the design Rendered images and animations Note: Teams coming with pre-designed files will be disqualified. </a:t>
            </a:r>
          </a:p>
          <a:p>
            <a:pPr algn="just">
              <a:lnSpc>
                <a:spcPct val="160000"/>
              </a:lnSpc>
            </a:pPr>
            <a:r>
              <a:rPr lang="en-US" sz="1800" dirty="0">
                <a:latin typeface="Times New Roman" panose="02020603050405020304" pitchFamily="18" charset="0"/>
                <a:cs typeface="Times New Roman" panose="02020603050405020304" pitchFamily="18" charset="0"/>
              </a:rPr>
              <a:t>Marking Criteria: Please note that this marking criteria is for Autodesk's this particular Problem Statement only Design Objective:10 Design Process:10 Creativity and Novelty:30 Software Usage:30 Manufacturability:20 Total marks:100</a:t>
            </a:r>
            <a:endParaRPr lang="en-IN" sz="2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74667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14300" y="-192088"/>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77982" y="879331"/>
            <a:ext cx="10224655" cy="4721369"/>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study aims to provide an alternative solution to the problem of waste in water areas by developing robotics technology capable of operating in water areas. The proposed applied research is expected to be an alternative solution to prevent disasters, especially floods.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Robotics technology developed in the form of eco-robot with the main task of collecting waste. The robot is designed to be controlled r manually by remote control. The development method of this research refers to ADDIE.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method including of </a:t>
            </a:r>
            <a:r>
              <a:rPr lang="en-US" dirty="0" err="1">
                <a:latin typeface="Times New Roman" panose="02020603050405020304" pitchFamily="18" charset="0"/>
                <a:cs typeface="Times New Roman" panose="02020603050405020304" pitchFamily="18" charset="0"/>
              </a:rPr>
              <a:t>analysing</a:t>
            </a:r>
            <a:r>
              <a:rPr lang="en-US" dirty="0">
                <a:latin typeface="Times New Roman" panose="02020603050405020304" pitchFamily="18" charset="0"/>
                <a:cs typeface="Times New Roman" panose="02020603050405020304" pitchFamily="18" charset="0"/>
              </a:rPr>
              <a:t> of the robotic cleaning system, designing the robot, developing the robot, implementing robot to clean waste in limited water areas, evaluating the effectiveness of robot in cleaning up trash for the more extensive area. This article is focusing on the design and development of the robot.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844694" y="852055"/>
            <a:ext cx="10058400" cy="5153890"/>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Ro-Boat is still in the experimental and research stage, with a focus on boosting its carrying capacity. To expand its use, its creators are in talks with the Indian government. Previously some robots have been built for cleaning water surface.</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few results are available in the open references, which have discussed the development of such particular purpose robot . This work aims at developing a more versatile and efficient system by the usage of the aqua robot. This robot has an excellent opportunity to expand its functions in the future.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Such conducting activities for removing algae, leaves and twigs; spraying of chemicals at the appropriate locations; checking the water quality as well as deploying payload are planned to be done autonomously. These functions may save a lot of human effort and provide a sustainable solution to the pervasive problem.</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For navigation and trash cleaning on the ground, many well-designed algorithms have been developed earlier for both single robotic systems as well as for swarms</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41564" y="-304511"/>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17418" y="935182"/>
            <a:ext cx="10266218" cy="6795654"/>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Initial </a:t>
            </a:r>
            <a:r>
              <a:rPr lang="en-US" b="1" dirty="0" err="1">
                <a:latin typeface="Times New Roman" panose="02020603050405020304" pitchFamily="18" charset="0"/>
                <a:cs typeface="Times New Roman" panose="02020603050405020304" pitchFamily="18" charset="0"/>
              </a:rPr>
              <a:t>Investment</a:t>
            </a:r>
            <a:r>
              <a:rPr lang="en-US" dirty="0" err="1">
                <a:latin typeface="Times New Roman" panose="02020603050405020304" pitchFamily="18" charset="0"/>
                <a:cs typeface="Times New Roman" panose="02020603050405020304" pitchFamily="18" charset="0"/>
              </a:rPr>
              <a:t>:The</a:t>
            </a:r>
            <a:r>
              <a:rPr lang="en-US" dirty="0">
                <a:latin typeface="Times New Roman" panose="02020603050405020304" pitchFamily="18" charset="0"/>
                <a:cs typeface="Times New Roman" panose="02020603050405020304" pitchFamily="18" charset="0"/>
              </a:rPr>
              <a:t> upfront cost of developing or purchasing an autonomous water cleaning robot can be high, particularly for advanced models equipped with sophisticated sensors and cleaning technologies.</a:t>
            </a:r>
          </a:p>
          <a:p>
            <a:pPr algn="just">
              <a:lnSpc>
                <a:spcPct val="150000"/>
              </a:lnSpc>
            </a:pPr>
            <a:r>
              <a:rPr lang="en-US" b="1" dirty="0">
                <a:latin typeface="Times New Roman" panose="02020603050405020304" pitchFamily="18" charset="0"/>
                <a:cs typeface="Times New Roman" panose="02020603050405020304" pitchFamily="18" charset="0"/>
              </a:rPr>
              <a:t>Chemical </a:t>
            </a:r>
            <a:r>
              <a:rPr lang="en-US" b="1" dirty="0" err="1">
                <a:latin typeface="Times New Roman" panose="02020603050405020304" pitchFamily="18" charset="0"/>
                <a:cs typeface="Times New Roman" panose="02020603050405020304" pitchFamily="18" charset="0"/>
              </a:rPr>
              <a:t>Use</a:t>
            </a:r>
            <a:r>
              <a:rPr lang="en-US" dirty="0" err="1">
                <a:latin typeface="Times New Roman" panose="02020603050405020304" pitchFamily="18" charset="0"/>
                <a:cs typeface="Times New Roman" panose="02020603050405020304" pitchFamily="18" charset="0"/>
              </a:rPr>
              <a:t>:If</a:t>
            </a:r>
            <a:r>
              <a:rPr lang="en-US" dirty="0">
                <a:latin typeface="Times New Roman" panose="02020603050405020304" pitchFamily="18" charset="0"/>
                <a:cs typeface="Times New Roman" panose="02020603050405020304" pitchFamily="18" charset="0"/>
              </a:rPr>
              <a:t> equipped with chemical cleaning agents for algae removal or other pollutants, there is a risk of contamination to the water, adversely affecting aquatic ecosystems.</a:t>
            </a:r>
          </a:p>
          <a:p>
            <a:pPr algn="just">
              <a:lnSpc>
                <a:spcPct val="150000"/>
              </a:lnSpc>
            </a:pPr>
            <a:r>
              <a:rPr lang="en-US" b="1" dirty="0">
                <a:latin typeface="Times New Roman" panose="02020603050405020304" pitchFamily="18" charset="0"/>
                <a:cs typeface="Times New Roman" panose="02020603050405020304" pitchFamily="18" charset="0"/>
              </a:rPr>
              <a:t>GPS Dependence</a:t>
            </a:r>
            <a:r>
              <a:rPr lang="en-US" dirty="0">
                <a:latin typeface="Times New Roman" panose="02020603050405020304" pitchFamily="18" charset="0"/>
                <a:cs typeface="Times New Roman" panose="02020603050405020304" pitchFamily="18" charset="0"/>
              </a:rPr>
              <a:t>: Many robots rely on GPS for navigation, which can be unreliable in densely vegetated areas or underwater, affecting their ability to maneuver accurately.</a:t>
            </a:r>
            <a:r>
              <a:rPr lang="en-US" b="1" dirty="0">
                <a:latin typeface="Times New Roman" panose="02020603050405020304" pitchFamily="18" charset="0"/>
                <a:cs typeface="Times New Roman" panose="02020603050405020304" pitchFamily="18" charset="0"/>
              </a:rPr>
              <a:t> </a:t>
            </a:r>
          </a:p>
          <a:p>
            <a:pPr algn="just">
              <a:lnSpc>
                <a:spcPct val="150000"/>
              </a:lnSpc>
            </a:pPr>
            <a:r>
              <a:rPr lang="en-US" b="1" dirty="0">
                <a:latin typeface="Times New Roman" panose="02020603050405020304" pitchFamily="18" charset="0"/>
                <a:cs typeface="Times New Roman" panose="02020603050405020304" pitchFamily="18" charset="0"/>
              </a:rPr>
              <a:t>Weather </a:t>
            </a:r>
            <a:r>
              <a:rPr lang="en-US" b="1" dirty="0" err="1">
                <a:latin typeface="Times New Roman" panose="02020603050405020304" pitchFamily="18" charset="0"/>
                <a:cs typeface="Times New Roman" panose="02020603050405020304" pitchFamily="18" charset="0"/>
              </a:rPr>
              <a:t>Dependence</a:t>
            </a:r>
            <a:r>
              <a:rPr lang="en-US" dirty="0" err="1">
                <a:latin typeface="Times New Roman" panose="02020603050405020304" pitchFamily="18" charset="0"/>
                <a:cs typeface="Times New Roman" panose="02020603050405020304" pitchFamily="18" charset="0"/>
              </a:rPr>
              <a:t>:Performance</a:t>
            </a:r>
            <a:r>
              <a:rPr lang="en-US" dirty="0">
                <a:latin typeface="Times New Roman" panose="02020603050405020304" pitchFamily="18" charset="0"/>
                <a:cs typeface="Times New Roman" panose="02020603050405020304" pitchFamily="18" charset="0"/>
              </a:rPr>
              <a:t> can be hindered by adverse weather conditions (e.g., heavy rain, wind, or rough waters), limiting operational windows.</a:t>
            </a:r>
          </a:p>
          <a:p>
            <a:pPr algn="just">
              <a:lnSpc>
                <a:spcPct val="150000"/>
              </a:lnSpc>
            </a:pPr>
            <a:r>
              <a:rPr lang="en-US" b="1" dirty="0">
                <a:latin typeface="Times New Roman" panose="02020603050405020304" pitchFamily="18" charset="0"/>
                <a:cs typeface="Times New Roman" panose="02020603050405020304" pitchFamily="18" charset="0"/>
              </a:rPr>
              <a:t>Data </a:t>
            </a:r>
            <a:r>
              <a:rPr lang="en-US" b="1" dirty="0" err="1">
                <a:latin typeface="Times New Roman" panose="02020603050405020304" pitchFamily="18" charset="0"/>
                <a:cs typeface="Times New Roman" panose="02020603050405020304" pitchFamily="18" charset="0"/>
              </a:rPr>
              <a:t>Processing</a:t>
            </a:r>
            <a:r>
              <a:rPr lang="en-US" dirty="0" err="1">
                <a:latin typeface="Times New Roman" panose="02020603050405020304" pitchFamily="18" charset="0"/>
                <a:cs typeface="Times New Roman" panose="02020603050405020304" pitchFamily="18" charset="0"/>
              </a:rPr>
              <a:t>:The</a:t>
            </a:r>
            <a:r>
              <a:rPr lang="en-US" dirty="0">
                <a:latin typeface="Times New Roman" panose="02020603050405020304" pitchFamily="18" charset="0"/>
                <a:cs typeface="Times New Roman" panose="02020603050405020304" pitchFamily="18" charset="0"/>
              </a:rPr>
              <a:t> need for real-time data processing can strain onboard computing resources, affecting the robot's response time and efficiency.</a:t>
            </a:r>
          </a:p>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p>
          <a:p>
            <a:pPr marL="742950" lvl="1" indent="-285750">
              <a:buFont typeface="Arial" panose="020B0604020202020204" pitchFamily="34" charset="0"/>
              <a:buChar char="•"/>
            </a:pPr>
            <a:endParaRPr lang="en-US" dirty="0"/>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35082" y="-279256"/>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06580" y="1170132"/>
            <a:ext cx="10411691" cy="4721514"/>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robot will feature a streamlined, buoyant chassis constructed from lightweight, corrosion-resistant materials, ensuring durability and ease of movement across various water surfaces.</a:t>
            </a:r>
          </a:p>
          <a:p>
            <a:pPr algn="just">
              <a:lnSpc>
                <a:spcPct val="150000"/>
              </a:lnSpc>
            </a:pPr>
            <a:r>
              <a:rPr lang="en-US" dirty="0">
                <a:latin typeface="Times New Roman" panose="02020603050405020304" pitchFamily="18" charset="0"/>
                <a:cs typeface="Times New Roman" panose="02020603050405020304" pitchFamily="18" charset="0"/>
              </a:rPr>
              <a:t> Propelled by dual propulsion systems—submersible propellers for maneuverability and adjustable paddles for stability—the robot can efficiently navigate complex aquatic environments while maintaining optimal speed and agility.</a:t>
            </a:r>
          </a:p>
          <a:p>
            <a:pPr algn="just">
              <a:lnSpc>
                <a:spcPct val="150000"/>
              </a:lnSpc>
            </a:pPr>
            <a:r>
              <a:rPr lang="en-US" dirty="0">
                <a:latin typeface="Times New Roman" panose="02020603050405020304" pitchFamily="18" charset="0"/>
                <a:cs typeface="Times New Roman" panose="02020603050405020304" pitchFamily="18" charset="0"/>
              </a:rPr>
              <a:t>At the heart of the cleaning mechanism lies a multi-faceted approach, incorporating rotating brushes for scrubbing algae, a suction system for removing smaller debris, and a netting feature to capture larger items, such as leaves and plastics.</a:t>
            </a:r>
          </a:p>
          <a:p>
            <a:pPr algn="just">
              <a:lnSpc>
                <a:spcPct val="150000"/>
              </a:lnSpc>
            </a:pPr>
            <a:r>
              <a:rPr lang="en-US" dirty="0">
                <a:latin typeface="Times New Roman" panose="02020603050405020304" pitchFamily="18" charset="0"/>
                <a:cs typeface="Times New Roman" panose="02020603050405020304" pitchFamily="18" charset="0"/>
              </a:rPr>
              <a:t> Powering the entire system will be a hybrid energy source, combining rechargeable lithium-ion batteries with solar panels, enabling extended operational periods with minimal downtime.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45472" y="-21590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22168" y="950768"/>
            <a:ext cx="10562359" cy="5413663"/>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Continuous Operation</a:t>
            </a:r>
            <a:r>
              <a:rPr lang="en-US" dirty="0">
                <a:latin typeface="Times New Roman" panose="02020603050405020304" pitchFamily="18" charset="0"/>
                <a:cs typeface="Times New Roman" panose="02020603050405020304" pitchFamily="18" charset="0"/>
              </a:rPr>
              <a:t>: Autonomous robots can operate continuously without the need for breaks, enabling them to cover large areas of water surfaces effectively and reduce the frequency of manual cleaning.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Labor Costs</a:t>
            </a:r>
            <a:r>
              <a:rPr lang="en-US" dirty="0">
                <a:latin typeface="Times New Roman" panose="02020603050405020304" pitchFamily="18" charset="0"/>
                <a:cs typeface="Times New Roman" panose="02020603050405020304" pitchFamily="18" charset="0"/>
              </a:rPr>
              <a:t>: By automating the cleaning process, these robots minimize the need for manual labor, leading to significant savings on labor costs over time.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Pollution Reduction</a:t>
            </a:r>
            <a:r>
              <a:rPr lang="en-US" dirty="0">
                <a:latin typeface="Times New Roman" panose="02020603050405020304" pitchFamily="18" charset="0"/>
                <a:cs typeface="Times New Roman" panose="02020603050405020304" pitchFamily="18" charset="0"/>
              </a:rPr>
              <a:t>: By actively removing debris, algae, and other pollutants, these robots help improve water quality and reduce the impact of waste on aquatic ecosystems.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Smart Sensors</a:t>
            </a:r>
            <a:r>
              <a:rPr lang="en-US" dirty="0">
                <a:latin typeface="Times New Roman" panose="02020603050405020304" pitchFamily="18" charset="0"/>
                <a:cs typeface="Times New Roman" panose="02020603050405020304" pitchFamily="18" charset="0"/>
              </a:rPr>
              <a:t>: Equipped with various sensors (e.g., ultrasonic, infrared, and water quality sensors), these robots can detect and respond to changes in their environment, enhancing their effectiveness.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Reduction</a:t>
            </a:r>
            <a:r>
              <a:rPr lang="en-US" dirty="0">
                <a:latin typeface="Times New Roman" panose="02020603050405020304" pitchFamily="18" charset="0"/>
                <a:cs typeface="Times New Roman" panose="02020603050405020304" pitchFamily="18" charset="0"/>
              </a:rPr>
              <a:t>: By automating the cleaning process, these robots reduce the risk to human workers, particularly in hazardous environments (e.g., polluted waters, remote locations).</a:t>
            </a:r>
            <a:r>
              <a:rPr lang="en-IN" sz="1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20146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665019" y="923130"/>
            <a:ext cx="10131136" cy="5612751"/>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Waste is an environmental problem that always arises from year to year and still cannot be resolved entirely. We frequently found garbage from various places dumped into rivers, waterways, or reservoirs. The rubbish can clog the flow of water, causing water to become dirty and smelly so that it often overflows and causes disasters, including flooding.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to clean waste from water areas requires extensive resources, for example, by cleaning staff and using excavators [1,2]. This study aims to provide an alternative solution to the problem of waste in water areas by developing robotics technology capable of operating in water areas.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proposed applied research is expected to be an alternative solution to prevent disasters, especially floods. Robotics technology developed in the form of eco-robot with the main task of collecting waste. The robot is designed to be controlled r manually by remote control. The development method of this research refers to ADDIE.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38990" y="434830"/>
            <a:ext cx="11045536" cy="5988339"/>
          </a:xfrm>
        </p:spPr>
        <p:txBody>
          <a:bodyPr>
            <a:normAutofit lnSpcReduction="10000"/>
          </a:bodyPr>
          <a:lstStyle/>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development method of this research refers to ADDIE. This method including of </a:t>
            </a:r>
            <a:r>
              <a:rPr lang="en-US" dirty="0" err="1">
                <a:latin typeface="Times New Roman" panose="02020603050405020304" pitchFamily="18" charset="0"/>
                <a:cs typeface="Times New Roman" panose="02020603050405020304" pitchFamily="18" charset="0"/>
              </a:rPr>
              <a:t>analysing</a:t>
            </a:r>
            <a:r>
              <a:rPr lang="en-US" dirty="0">
                <a:latin typeface="Times New Roman" panose="02020603050405020304" pitchFamily="18" charset="0"/>
                <a:cs typeface="Times New Roman" panose="02020603050405020304" pitchFamily="18" charset="0"/>
              </a:rPr>
              <a:t> of the robotic cleaning system, designing the robot, developing the robot, implementing robot to clean waste in limited water areas, evaluating the effectiveness of robot in cleaning up trash for the more extensive area. This article is focusing on the design and development of the robot.</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Previously some robots have been built for cleaning water surface [3, 4]. A few results are available in the open references, which have discussed the development of such particular purpose robot [5, 6]. This work aims at developing a more versatile and efficient system by the usage of the aqua robot.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robot has an excellent opportunity to expand its functions in the future. Such conducting activities for removing algae, leaves and twigs; spraying of chemicals at the appropriate locations; checking the water quality as well as deploying payload are planned to be done autonomously.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functions may save a lot of human effort and provide a sustainable solution to the pervasive problem. For navigation and trash cleaning on the ground, many well-designed algorithms have been developed earlier for both single robotic systems as well as for swarms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3200" dirty="0"/>
              <a:t>Chassis Module</a:t>
            </a:r>
          </a:p>
          <a:p>
            <a:pPr algn="just">
              <a:lnSpc>
                <a:spcPct val="150000"/>
              </a:lnSpc>
              <a:buFont typeface="Arial" panose="020B0604020202020204" pitchFamily="34" charset="0"/>
              <a:buChar char="•"/>
            </a:pPr>
            <a:r>
              <a:rPr lang="en-IN" sz="3200" dirty="0"/>
              <a:t>Propulsion Module</a:t>
            </a:r>
          </a:p>
          <a:p>
            <a:pPr algn="just">
              <a:lnSpc>
                <a:spcPct val="150000"/>
              </a:lnSpc>
              <a:buFont typeface="Arial" panose="020B0604020202020204" pitchFamily="34" charset="0"/>
              <a:buChar char="•"/>
            </a:pPr>
            <a:r>
              <a:rPr lang="en-IN" sz="3200" dirty="0"/>
              <a:t>Cleaning Module</a:t>
            </a:r>
          </a:p>
          <a:p>
            <a:pPr algn="just">
              <a:lnSpc>
                <a:spcPct val="150000"/>
              </a:lnSpc>
              <a:buFont typeface="Arial" panose="020B0604020202020204" pitchFamily="34" charset="0"/>
              <a:buChar char="•"/>
            </a:pPr>
            <a:r>
              <a:rPr lang="en-IN" sz="3200" dirty="0"/>
              <a:t>Power Supply Module</a:t>
            </a:r>
            <a:endParaRPr lang="en-IN"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01336" y="498763"/>
            <a:ext cx="10058400" cy="1449388"/>
          </a:xfrm>
        </p:spPr>
        <p:txBody>
          <a:bodyPr>
            <a:normAutofit fontScale="90000"/>
          </a:bodyPr>
          <a:lstStyle/>
          <a:p>
            <a:r>
              <a:rPr lang="en-IN" sz="4000" dirty="0"/>
              <a:t>Chassis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63613" y="426027"/>
            <a:ext cx="9146742" cy="5340927"/>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The chassis provides the structure for the robot, housing all other components.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Design Considerations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Materials</a:t>
            </a:r>
            <a:r>
              <a:rPr lang="en-US" sz="1800" dirty="0">
                <a:latin typeface="Times New Roman" panose="02020603050405020304" pitchFamily="18" charset="0"/>
                <a:cs typeface="Times New Roman" panose="02020603050405020304" pitchFamily="18" charset="0"/>
              </a:rPr>
              <a:t>: Use lightweight and corrosion-resistant materials like marine-grade aluminum or high-density polyethylene (HDPE).</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Shape</a:t>
            </a:r>
            <a:r>
              <a:rPr lang="en-US" sz="1800" dirty="0">
                <a:latin typeface="Times New Roman" panose="02020603050405020304" pitchFamily="18" charset="0"/>
                <a:cs typeface="Times New Roman" panose="02020603050405020304" pitchFamily="18" charset="0"/>
              </a:rPr>
              <a:t>: Streamlined design to minimize water resistance and facilitate easy navigation.</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Dimensions</a:t>
            </a:r>
            <a:r>
              <a:rPr lang="en-US" sz="1800" dirty="0">
                <a:latin typeface="Times New Roman" panose="02020603050405020304" pitchFamily="18" charset="0"/>
                <a:cs typeface="Times New Roman" panose="02020603050405020304" pitchFamily="18" charset="0"/>
              </a:rPr>
              <a:t>: Compact size to allow access to narrow water bodies and crowded areas.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38991" y="334025"/>
            <a:ext cx="10058400" cy="1449388"/>
          </a:xfrm>
        </p:spPr>
        <p:txBody>
          <a:bodyPr>
            <a:normAutofit fontScale="90000"/>
          </a:bodyPr>
          <a:lstStyle/>
          <a:p>
            <a:r>
              <a:rPr lang="en-IN" sz="4000" dirty="0"/>
              <a:t>Propulsion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50888" y="850900"/>
            <a:ext cx="11441112" cy="5467350"/>
          </a:xfrm>
        </p:spPr>
        <p:txBody>
          <a:bodyPr>
            <a:normAutofit/>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This module enables movement across the water surface.</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Design Considerations</a:t>
            </a:r>
            <a:r>
              <a:rPr lang="en-US" dirty="0">
                <a:latin typeface="Times New Roman" panose="02020603050405020304" pitchFamily="18" charset="0"/>
                <a:cs typeface="Times New Roman" panose="02020603050405020304" pitchFamily="18" charset="0"/>
              </a:rPr>
              <a:t>:</a:t>
            </a:r>
          </a:p>
          <a:p>
            <a:pPr marL="742950" lvl="1" indent="-28575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Type of Propulsion</a:t>
            </a:r>
            <a:r>
              <a:rPr lang="en-US" sz="1800" dirty="0">
                <a:latin typeface="Times New Roman" panose="02020603050405020304" pitchFamily="18" charset="0"/>
                <a:cs typeface="Times New Roman" panose="02020603050405020304" pitchFamily="18" charset="0"/>
              </a:rPr>
              <a:t>: Options include:</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Buoyant Design</a:t>
            </a:r>
            <a:r>
              <a:rPr lang="en-US" sz="1800" dirty="0">
                <a:latin typeface="Times New Roman" panose="02020603050405020304" pitchFamily="18" charset="0"/>
                <a:cs typeface="Times New Roman" panose="02020603050405020304" pitchFamily="18" charset="0"/>
              </a:rPr>
              <a:t>: Flotation devices to keep the robot on the surface.</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Propellers</a:t>
            </a:r>
            <a:r>
              <a:rPr lang="en-US" sz="1800" dirty="0">
                <a:latin typeface="Times New Roman" panose="02020603050405020304" pitchFamily="18" charset="0"/>
                <a:cs typeface="Times New Roman" panose="02020603050405020304" pitchFamily="18" charset="0"/>
              </a:rPr>
              <a:t>: For forward movement, allowing the robot to navigate efficiently.</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Paddles or Thrusters</a:t>
            </a:r>
            <a:r>
              <a:rPr lang="en-US" sz="1800" dirty="0">
                <a:latin typeface="Times New Roman" panose="02020603050405020304" pitchFamily="18" charset="0"/>
                <a:cs typeface="Times New Roman" panose="02020603050405020304" pitchFamily="18" charset="0"/>
              </a:rPr>
              <a:t>: Alternative methods for propulsion in various water conditions.</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Control Mechanism</a:t>
            </a:r>
            <a:r>
              <a:rPr lang="en-US" sz="1800" dirty="0">
                <a:latin typeface="Times New Roman" panose="02020603050405020304" pitchFamily="18" charset="0"/>
                <a:cs typeface="Times New Roman" panose="02020603050405020304" pitchFamily="18" charset="0"/>
              </a:rPr>
              <a:t>: Implement motors and actuators for steering and speed control</a:t>
            </a:r>
          </a:p>
          <a:p>
            <a:pPr marL="1143000" lvl="2" indent="-228600">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457200" lvl="1" indent="0">
              <a:lnSpc>
                <a:spcPct val="150000"/>
              </a:lnSpc>
              <a:buNone/>
            </a:pPr>
            <a:r>
              <a:rPr lang="en-US" sz="1800" b="1" dirty="0">
                <a:latin typeface="Times New Roman" panose="02020603050405020304" pitchFamily="18" charset="0"/>
                <a:cs typeface="Times New Roman" panose="02020603050405020304" pitchFamily="18" charset="0"/>
              </a:rPr>
              <a:t>          </a:t>
            </a: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76645" y="224414"/>
            <a:ext cx="10058400" cy="1449388"/>
          </a:xfrm>
        </p:spPr>
        <p:txBody>
          <a:bodyPr>
            <a:normAutofit fontScale="90000"/>
          </a:bodyPr>
          <a:lstStyle/>
          <a:p>
            <a:r>
              <a:rPr lang="en-IN" sz="4000" dirty="0"/>
              <a:t>Cleaning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987425" y="785091"/>
            <a:ext cx="10217150" cy="5511800"/>
          </a:xfrm>
        </p:spPr>
        <p:txBody>
          <a:bodyPr>
            <a:normAutofit/>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Responsible for removing debris, algae, and pollutants from the water surface.</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Design Considerations</a:t>
            </a:r>
            <a:r>
              <a:rPr lang="en-US" dirty="0">
                <a:latin typeface="Times New Roman" panose="02020603050405020304" pitchFamily="18" charset="0"/>
                <a:cs typeface="Times New Roman" panose="02020603050405020304" pitchFamily="18" charset="0"/>
              </a:rPr>
              <a:t>:</a:t>
            </a:r>
          </a:p>
          <a:p>
            <a:pPr marL="742950" lvl="1" indent="-28575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Cleaning Mechanisms</a:t>
            </a:r>
            <a:r>
              <a:rPr lang="en-US" sz="1800" dirty="0">
                <a:latin typeface="Times New Roman" panose="02020603050405020304" pitchFamily="18" charset="0"/>
                <a:cs typeface="Times New Roman" panose="02020603050405020304" pitchFamily="18" charset="0"/>
              </a:rPr>
              <a:t>:</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Brushes</a:t>
            </a:r>
            <a:r>
              <a:rPr lang="en-US" sz="1800" dirty="0">
                <a:latin typeface="Times New Roman" panose="02020603050405020304" pitchFamily="18" charset="0"/>
                <a:cs typeface="Times New Roman" panose="02020603050405020304" pitchFamily="18" charset="0"/>
              </a:rPr>
              <a:t>: Rotary brushes for scrubbing surfaces and dislodging algae.</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Suction Mechanism</a:t>
            </a:r>
            <a:r>
              <a:rPr lang="en-US" sz="1800" dirty="0">
                <a:latin typeface="Times New Roman" panose="02020603050405020304" pitchFamily="18" charset="0"/>
                <a:cs typeface="Times New Roman" panose="02020603050405020304" pitchFamily="18" charset="0"/>
              </a:rPr>
              <a:t>: For sucking up small debris into a containment tank.</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Netting System</a:t>
            </a:r>
            <a:r>
              <a:rPr lang="en-US" sz="1800" dirty="0">
                <a:latin typeface="Times New Roman" panose="02020603050405020304" pitchFamily="18" charset="0"/>
                <a:cs typeface="Times New Roman" panose="02020603050405020304" pitchFamily="18" charset="0"/>
              </a:rPr>
              <a:t>: For capturing larger debris (leaves, plastics).</a:t>
            </a:r>
          </a:p>
          <a:p>
            <a:pPr marL="1143000" lvl="2" indent="-22860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Adjustable Features</a:t>
            </a:r>
            <a:r>
              <a:rPr lang="en-US" sz="1800" dirty="0">
                <a:latin typeface="Times New Roman" panose="02020603050405020304" pitchFamily="18" charset="0"/>
                <a:cs typeface="Times New Roman" panose="02020603050405020304" pitchFamily="18" charset="0"/>
              </a:rPr>
              <a:t>: Ability to adapt cleaning intensity based on the type of debris or water conditions.</a:t>
            </a:r>
          </a:p>
          <a:p>
            <a:pPr marL="1143000" lvl="2" indent="-228600">
              <a:buFont typeface="Arial" panose="020B0604020202020204" pitchFamily="34" charset="0"/>
              <a:buChar char="•"/>
            </a:pPr>
            <a:endParaRPr lang="en-US" dirty="0"/>
          </a:p>
          <a:p>
            <a:pPr marL="0" indent="0">
              <a:buNone/>
            </a:pPr>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37391" y="481228"/>
            <a:ext cx="10058400" cy="1449388"/>
          </a:xfrm>
        </p:spPr>
        <p:txBody>
          <a:bodyPr>
            <a:normAutofit fontScale="90000"/>
          </a:bodyPr>
          <a:lstStyle/>
          <a:p>
            <a:r>
              <a:rPr lang="en-IN" sz="4000" dirty="0"/>
              <a:t>Power Supply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513609" y="1003011"/>
            <a:ext cx="9164782" cy="4851978"/>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Provides energy for all robot operations.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Design Considerations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Battery Type</a:t>
            </a:r>
            <a:r>
              <a:rPr lang="en-US" sz="1800" dirty="0">
                <a:latin typeface="Times New Roman" panose="02020603050405020304" pitchFamily="18" charset="0"/>
                <a:cs typeface="Times New Roman" panose="02020603050405020304" pitchFamily="18" charset="0"/>
              </a:rPr>
              <a:t>: Options include lithium-ion or lead-acid batteries for energy storage.</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Solar Panels</a:t>
            </a:r>
            <a:r>
              <a:rPr lang="en-US" sz="1800" dirty="0">
                <a:latin typeface="Times New Roman" panose="02020603050405020304" pitchFamily="18" charset="0"/>
                <a:cs typeface="Times New Roman" panose="02020603050405020304" pitchFamily="18" charset="0"/>
              </a:rPr>
              <a:t>: Incorporate solar panels to extend operational time by harnessing renewable energy.</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Charging System</a:t>
            </a:r>
            <a:r>
              <a:rPr lang="en-US" sz="1800" dirty="0">
                <a:latin typeface="Times New Roman" panose="02020603050405020304" pitchFamily="18" charset="0"/>
                <a:cs typeface="Times New Roman" panose="02020603050405020304" pitchFamily="18" charset="0"/>
              </a:rPr>
              <a:t>: Implement an automated docking station for recharging when not in use</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87036"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091045" y="838778"/>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49382"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49482" y="1077913"/>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63682" y="-314903"/>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66800" y="1212706"/>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94854"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298863" y="1081809"/>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550718" y="-15903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614055" y="38634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883227" y="-210849"/>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175164" y="1033174"/>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24691" y="-273339"/>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602672" y="1088014"/>
            <a:ext cx="10463645" cy="4949103"/>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conclusion, autonomous river cleaning robots are advanced robotic boats designed to autonomously clean rivers and water bodies. They incorporate various features and technologies such as navigation systems, cleaning mechanisms, filtration systems, energy sources, communication systems, and safety features.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These robots operate without human intervention, using their capabilities to navigate waterways, collect debris and pollutants, filter water, and transmit data for monitoring and analysis. The development of autonomous river cleaning robots has significant benefits for environmental conservation.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They con- tribute to the reduction of pollution and the preservation of water ecosystems by efficiently removing debris and pollutants from rivers. These robots help prevent the contamination of water sources, protect marine life, and Improve the overall cleanliness of water bodies. </a:t>
            </a:r>
          </a:p>
          <a:p>
            <a:pPr algn="just">
              <a:lnSpc>
                <a:spcPct val="150000"/>
              </a:lnSpc>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100</TotalTime>
  <Words>2573</Words>
  <Application>Microsoft Office PowerPoint</Application>
  <PresentationFormat>Widescreen</PresentationFormat>
  <Paragraphs>107</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Chassis Module  </vt:lpstr>
      <vt:lpstr>Propulsion Module  </vt:lpstr>
      <vt:lpstr>Cleaning Module  </vt:lpstr>
      <vt:lpstr>Power Supply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36</cp:revision>
  <dcterms:created xsi:type="dcterms:W3CDTF">2024-08-14T12:13:16Z</dcterms:created>
  <dcterms:modified xsi:type="dcterms:W3CDTF">2024-10-13T16:20:25Z</dcterms:modified>
</cp:coreProperties>
</file>