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56" r:id="rId2"/>
    <p:sldId id="280" r:id="rId3"/>
    <p:sldId id="257" r:id="rId4"/>
    <p:sldId id="281" r:id="rId5"/>
    <p:sldId id="282" r:id="rId6"/>
    <p:sldId id="258" r:id="rId7"/>
    <p:sldId id="259" r:id="rId8"/>
    <p:sldId id="260" r:id="rId9"/>
    <p:sldId id="261" r:id="rId10"/>
    <p:sldId id="262" r:id="rId11"/>
    <p:sldId id="263" r:id="rId12"/>
    <p:sldId id="264" r:id="rId13"/>
    <p:sldId id="283"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147"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D534AA5E-9EEF-4675-9141-69214F07058E}"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5778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92869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46507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16147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13-10-2024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0234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13-10-2024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6767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13-10-2024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35354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1502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58965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08810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654989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44377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54369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62869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3932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1001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0932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13-10-2024</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219780280"/>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579418" y="2951946"/>
            <a:ext cx="8749577" cy="954107"/>
          </a:xfrm>
          <a:prstGeom prst="rect">
            <a:avLst/>
          </a:prstGeom>
          <a:noFill/>
        </p:spPr>
        <p:txBody>
          <a:bodyPr wrap="square">
            <a:spAutoFit/>
          </a:bodyPr>
          <a:lstStyle/>
          <a:p>
            <a:pPr algn="ctr"/>
            <a:r>
              <a:rPr lang="en-US" sz="2800" dirty="0"/>
              <a:t>Drone-based Intelligent ET sensing system and irrigation water use accounting system for irrigation commands</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4655" y="1964683"/>
            <a:ext cx="9362689" cy="3117225"/>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2857500" y="194253"/>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697922" y="1226128"/>
            <a:ext cx="10505210" cy="5278581"/>
          </a:xfrm>
        </p:spPr>
        <p:txBody>
          <a:bodyPr>
            <a:noAutofit/>
          </a:bodyPr>
          <a:lstStyle/>
          <a:p>
            <a:pPr algn="just">
              <a:lnSpc>
                <a:spcPct val="150000"/>
              </a:lnSpc>
              <a:buFont typeface="Arial" panose="020B0604020202020204" pitchFamily="34" charset="0"/>
              <a:buChar char="•"/>
            </a:pPr>
            <a:r>
              <a:rPr lang="en-US" sz="2000" dirty="0"/>
              <a:t>Background: The use of Earth Observation Satellite (EOS) technology for estimation of seasonal Actual Evapotranspiration (AET) of crops at various growth stages is well </a:t>
            </a:r>
            <a:r>
              <a:rPr lang="en-US" sz="2000" dirty="0" err="1"/>
              <a:t>establishd</a:t>
            </a:r>
            <a:r>
              <a:rPr lang="en-US" sz="2000" dirty="0"/>
              <a:t>. Due to low levels of water metering in irrigation, it is challenging to control theft from canals and unauthorized ground water extractions. </a:t>
            </a:r>
          </a:p>
          <a:p>
            <a:pPr algn="just">
              <a:lnSpc>
                <a:spcPct val="150000"/>
              </a:lnSpc>
              <a:buFont typeface="Arial" panose="020B0604020202020204" pitchFamily="34" charset="0"/>
              <a:buChar char="•"/>
            </a:pPr>
            <a:r>
              <a:rPr lang="en-US" sz="2000" dirty="0"/>
              <a:t>Therefore, ET based technologies can enforce water accounting / auditing and thus enhance Water Use Efficiency (WUE). However, the EOS based ET technology has certain limitations i.e. low accuracy under cloudy conditions and low resolutions.</a:t>
            </a:r>
          </a:p>
          <a:p>
            <a:pPr algn="just">
              <a:lnSpc>
                <a:spcPct val="150000"/>
              </a:lnSpc>
              <a:buFont typeface="Arial" panose="020B0604020202020204" pitchFamily="34" charset="0"/>
              <a:buChar char="•"/>
            </a:pPr>
            <a:r>
              <a:rPr lang="en-US" sz="2000" dirty="0"/>
              <a:t> Therefore, the drone-based ET systems can be used to bridge this data gap. Description: The idea is to estimate the actual water consumption by the crops (i.e. AET) in a targeted irrigated command area (ranging from 50 Ha to 5000 Ha) with the help of a drone based system.</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B4B863-541E-86A3-66CD-9BBAE4F00E76}"/>
              </a:ext>
            </a:extLst>
          </p:cNvPr>
          <p:cNvSpPr>
            <a:spLocks noGrp="1"/>
          </p:cNvSpPr>
          <p:nvPr>
            <p:ph idx="4294967295"/>
          </p:nvPr>
        </p:nvSpPr>
        <p:spPr>
          <a:xfrm>
            <a:off x="758537" y="800262"/>
            <a:ext cx="10484427" cy="5351156"/>
          </a:xfrm>
        </p:spPr>
        <p:txBody>
          <a:bodyPr>
            <a:noAutofit/>
          </a:bodyPr>
          <a:lstStyle/>
          <a:p>
            <a:pPr algn="just">
              <a:lnSpc>
                <a:spcPct val="150000"/>
              </a:lnSpc>
            </a:pPr>
            <a:r>
              <a:rPr lang="en-US" sz="2000" dirty="0"/>
              <a:t>This system should have a portable drone control module along with an in-built Artificial Intelligence and Machine Learning (AI&amp;ML) mechanism to work out AET and calibrate against the satellite-based ET inputs.</a:t>
            </a:r>
          </a:p>
          <a:p>
            <a:pPr algn="just">
              <a:lnSpc>
                <a:spcPct val="150000"/>
              </a:lnSpc>
            </a:pPr>
            <a:r>
              <a:rPr lang="en-US" sz="2000" dirty="0"/>
              <a:t> Once integrated with cadastral maps, it should be tailored for individual farm level water control. Expected Solution: A drone fitted with suitable ET sensing system to bridge the data gaps/limitations from Satellite based ET system for calculation of Actual Evapotranspiration (AET) of different crops under survey. </a:t>
            </a:r>
          </a:p>
          <a:p>
            <a:pPr algn="just">
              <a:lnSpc>
                <a:spcPct val="150000"/>
              </a:lnSpc>
            </a:pPr>
            <a:r>
              <a:rPr lang="en-US" sz="2000" dirty="0"/>
              <a:t>The AI&amp;ML algorithm using historical data and satellite based inputs should be able to give various Key Performance Indicators (KPI) at farm level like (</a:t>
            </a:r>
            <a:r>
              <a:rPr lang="en-US" sz="2000" dirty="0" err="1"/>
              <a:t>i</a:t>
            </a:r>
            <a:r>
              <a:rPr lang="en-US" sz="2000" dirty="0"/>
              <a:t>) Type of Crop; (ii) Crop monitoring (seeding/sowing/harvest/ disease </a:t>
            </a:r>
            <a:r>
              <a:rPr lang="en-US" sz="2000" dirty="0" err="1"/>
              <a:t>etc</a:t>
            </a:r>
            <a:r>
              <a:rPr lang="en-US" sz="2000" dirty="0"/>
              <a:t>); (iii) Water Auditing/Water Accounting: (iv) Over irrigated vs under irrigated/Ground water use; etc. </a:t>
            </a:r>
            <a:endParaRPr lang="en-IN" sz="2000" dirty="0"/>
          </a:p>
        </p:txBody>
      </p:sp>
    </p:spTree>
    <p:extLst>
      <p:ext uri="{BB962C8B-B14F-4D97-AF65-F5344CB8AC3E}">
        <p14:creationId xmlns:p14="http://schemas.microsoft.com/office/powerpoint/2010/main" val="4069069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9CAC-631B-41FC-FA27-01F1911E5814}"/>
              </a:ext>
            </a:extLst>
          </p:cNvPr>
          <p:cNvSpPr>
            <a:spLocks noGrp="1"/>
          </p:cNvSpPr>
          <p:nvPr>
            <p:ph idx="4294967295"/>
          </p:nvPr>
        </p:nvSpPr>
        <p:spPr>
          <a:xfrm>
            <a:off x="1103167" y="1169627"/>
            <a:ext cx="9985665" cy="4518746"/>
          </a:xfrm>
        </p:spPr>
        <p:txBody>
          <a:bodyPr>
            <a:normAutofit/>
          </a:bodyPr>
          <a:lstStyle/>
          <a:p>
            <a:pPr algn="just">
              <a:lnSpc>
                <a:spcPct val="150000"/>
              </a:lnSpc>
            </a:pPr>
            <a:r>
              <a:rPr lang="en-US" sz="2000" dirty="0"/>
              <a:t>These KPI's can provide an insight of farmer irrigation decision-making; estimation of irrigation water use; farmer irrigation behavior heuristics and management practices, including the scheduling and efficiency of irrigation decisions. </a:t>
            </a:r>
          </a:p>
          <a:p>
            <a:pPr algn="just">
              <a:lnSpc>
                <a:spcPct val="150000"/>
              </a:lnSpc>
            </a:pPr>
            <a:r>
              <a:rPr lang="en-US" sz="2000" dirty="0"/>
              <a:t>The software model can be polished over time in different irrigation commands to improve the accuracy and reliability of irrigation water use estimation. </a:t>
            </a:r>
          </a:p>
          <a:p>
            <a:pPr algn="just">
              <a:lnSpc>
                <a:spcPct val="150000"/>
              </a:lnSpc>
            </a:pPr>
            <a:r>
              <a:rPr lang="en-US" sz="2000" dirty="0"/>
              <a:t>This will give a complete control of water use and agriculture productivity at field through remote sensing and help in increasing the Groundwater Level in critical unsafe areas.</a:t>
            </a:r>
            <a:endParaRPr lang="en-IN" sz="2000" dirty="0"/>
          </a:p>
        </p:txBody>
      </p:sp>
    </p:spTree>
    <p:extLst>
      <p:ext uri="{BB962C8B-B14F-4D97-AF65-F5344CB8AC3E}">
        <p14:creationId xmlns:p14="http://schemas.microsoft.com/office/powerpoint/2010/main" val="3824378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3158836" y="194252"/>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770660" y="1203758"/>
            <a:ext cx="10650680" cy="4906097"/>
          </a:xfrm>
        </p:spPr>
        <p:txBody>
          <a:bodyPr>
            <a:noAutofit/>
          </a:bodyPr>
          <a:lstStyle/>
          <a:p>
            <a:pPr algn="just">
              <a:lnSpc>
                <a:spcPct val="150000"/>
              </a:lnSpc>
              <a:buFont typeface="Arial" panose="020B0604020202020204" pitchFamily="34" charset="0"/>
              <a:buChar char="•"/>
            </a:pPr>
            <a:r>
              <a:rPr lang="en-US" sz="2000" dirty="0"/>
              <a:t>By leveraging advanced drone technology and real-time data analysis, the system aims to accurately monitor crop health, soil moisture levels, and environmental conditions, allowing for timely and targeted irrigation interventions.</a:t>
            </a:r>
          </a:p>
          <a:p>
            <a:pPr algn="just">
              <a:lnSpc>
                <a:spcPct val="150000"/>
              </a:lnSpc>
              <a:buFont typeface="Arial" panose="020B0604020202020204" pitchFamily="34" charset="0"/>
              <a:buChar char="•"/>
            </a:pPr>
            <a:r>
              <a:rPr lang="en-US" sz="2000" dirty="0"/>
              <a:t> This integrated approach seeks to optimize water usage, thereby conserving valuable resources and reducing operational costs for farmers. Additionally, the system intends to provide actionable insights that facilitate data-driven decision-making, improving overall crop yield and quality while promoting sustainable agricultural practices.</a:t>
            </a:r>
          </a:p>
          <a:p>
            <a:pPr algn="just">
              <a:lnSpc>
                <a:spcPct val="150000"/>
              </a:lnSpc>
              <a:buFont typeface="Arial" panose="020B0604020202020204" pitchFamily="34" charset="0"/>
              <a:buChar char="•"/>
            </a:pPr>
            <a:r>
              <a:rPr lang="en-US" sz="2000" dirty="0"/>
              <a:t> By employing automated irrigation commands based on accurate ET calculations and water use accounting, the system aspires to create a more efficient and resilient agricultural ecosystem, ultimately supporting farmers in adapting to changing climate conditions and regulatory requirements.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2493818" y="246207"/>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741002" y="1163783"/>
            <a:ext cx="10709996" cy="5154178"/>
          </a:xfrm>
        </p:spPr>
        <p:txBody>
          <a:bodyPr>
            <a:normAutofit lnSpcReduction="10000"/>
          </a:bodyPr>
          <a:lstStyle/>
          <a:p>
            <a:pPr algn="just">
              <a:lnSpc>
                <a:spcPct val="150000"/>
              </a:lnSpc>
              <a:buFont typeface="Arial" panose="020B0604020202020204" pitchFamily="34" charset="0"/>
              <a:buChar char="•"/>
            </a:pPr>
            <a:r>
              <a:rPr lang="en-US" sz="2000" dirty="0"/>
              <a:t>It is used for the adapt the status of the device. The central processing unit may comprise a communication device to collect the data from different sensors and transmits those information to another devices of the user. It will be done using a higher end communication device like Wi-Fi module. </a:t>
            </a:r>
          </a:p>
          <a:p>
            <a:pPr algn="just">
              <a:lnSpc>
                <a:spcPct val="150000"/>
              </a:lnSpc>
              <a:buFont typeface="Arial" panose="020B0604020202020204" pitchFamily="34" charset="0"/>
              <a:buChar char="•"/>
            </a:pPr>
            <a:r>
              <a:rPr lang="en-US" sz="2000" dirty="0"/>
              <a:t>The central module may convert the processed data into meaningful data and communicate with other user. With the help of handheld device such as mobile a user may perceive the data. At present the dearth for water is a major concern in agricultural field.</a:t>
            </a:r>
          </a:p>
          <a:p>
            <a:pPr algn="just">
              <a:lnSpc>
                <a:spcPct val="150000"/>
              </a:lnSpc>
              <a:buFont typeface="Arial" panose="020B0604020202020204" pitchFamily="34" charset="0"/>
              <a:buChar char="•"/>
            </a:pPr>
            <a:r>
              <a:rPr lang="en-US" sz="2000" dirty="0"/>
              <a:t> This work addresses an efficient method of water irrigation using automated irrigation system. This proposed approach would overhaul the unnecessary water irrigation on to the farmlands. The values of temperature, moisture, humidity are periodically monitored by temperature, moisture, humidity sensors respectively and transmit these values to the allocated IP address.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2670464" y="235816"/>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883228" y="1330036"/>
            <a:ext cx="10183091" cy="4873337"/>
          </a:xfrm>
        </p:spPr>
        <p:txBody>
          <a:bodyPr>
            <a:normAutofit lnSpcReduction="10000"/>
          </a:bodyPr>
          <a:lstStyle/>
          <a:p>
            <a:pPr algn="just">
              <a:lnSpc>
                <a:spcPct val="150000"/>
              </a:lnSpc>
              <a:buFont typeface="Arial" panose="020B0604020202020204" pitchFamily="34" charset="0"/>
              <a:buChar char="•"/>
            </a:pPr>
            <a:r>
              <a:rPr lang="en-US" sz="2000" b="1" dirty="0"/>
              <a:t>Risk of violation of privacy: </a:t>
            </a:r>
            <a:r>
              <a:rPr lang="en-US" sz="2000" dirty="0"/>
              <a:t>Drone captures high resolution images or record activities in survey area, which is otherwise un-accessible. This may lead to attack on privacy. Proper care needs to taken while surveying near township.</a:t>
            </a:r>
          </a:p>
          <a:p>
            <a:pPr algn="just">
              <a:lnSpc>
                <a:spcPct val="150000"/>
              </a:lnSpc>
              <a:buFont typeface="Arial" panose="020B0604020202020204" pitchFamily="34" charset="0"/>
              <a:buChar char="•"/>
            </a:pPr>
            <a:r>
              <a:rPr lang="en-US" sz="2000" b="1" dirty="0"/>
              <a:t>Hacking threat: </a:t>
            </a:r>
            <a:r>
              <a:rPr lang="en-US" sz="2000" dirty="0"/>
              <a:t>Drones are controlled by the base control. Hackers can intercept the data link network and access control system.</a:t>
            </a:r>
          </a:p>
          <a:p>
            <a:pPr algn="just">
              <a:lnSpc>
                <a:spcPct val="150000"/>
              </a:lnSpc>
              <a:buFont typeface="Arial" panose="020B0604020202020204" pitchFamily="34" charset="0"/>
              <a:buChar char="•"/>
            </a:pPr>
            <a:r>
              <a:rPr lang="en-US" sz="2000" b="1" dirty="0"/>
              <a:t>Accident threat: </a:t>
            </a:r>
            <a:r>
              <a:rPr lang="en-US" sz="2000" dirty="0"/>
              <a:t>Drones fly above ground and if due to any reason it goes out of control, it may lead to accident.</a:t>
            </a:r>
          </a:p>
          <a:p>
            <a:pPr algn="just">
              <a:lnSpc>
                <a:spcPct val="150000"/>
              </a:lnSpc>
              <a:buFont typeface="Arial" panose="020B0604020202020204" pitchFamily="34" charset="0"/>
              <a:buChar char="•"/>
            </a:pPr>
            <a:r>
              <a:rPr lang="en-US" sz="2000" b="1" dirty="0"/>
              <a:t>Risk of legal violation: </a:t>
            </a:r>
            <a:r>
              <a:rPr lang="en-US" sz="2000" dirty="0"/>
              <a:t>With the laws and regulations surrounding drone flight constantly changing, the growing list of restrictions surrounding air space could potentially lead to financial or legal fines.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693718" y="182562"/>
            <a:ext cx="10058400" cy="1449388"/>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781050" y="1184564"/>
            <a:ext cx="10629900" cy="5195455"/>
          </a:xfrm>
        </p:spPr>
        <p:txBody>
          <a:bodyPr>
            <a:noAutofit/>
          </a:bodyPr>
          <a:lstStyle/>
          <a:p>
            <a:pPr algn="just">
              <a:lnSpc>
                <a:spcPct val="150000"/>
              </a:lnSpc>
              <a:buFont typeface="Arial" panose="020B0604020202020204" pitchFamily="34" charset="0"/>
              <a:buChar char="•"/>
            </a:pPr>
            <a:r>
              <a:rPr lang="en-US" sz="2000" dirty="0"/>
              <a:t>The farmers can initiate and use different monitoring and controlled system to increase the productivity with an assist of automation of agricultural parameters like temperature, humidity and soil moistures are observed and manage the system which would help the farmers to increase the productivity.</a:t>
            </a:r>
          </a:p>
          <a:p>
            <a:pPr algn="just">
              <a:lnSpc>
                <a:spcPct val="150000"/>
              </a:lnSpc>
              <a:buFont typeface="Arial" panose="020B0604020202020204" pitchFamily="34" charset="0"/>
              <a:buChar char="•"/>
            </a:pPr>
            <a:r>
              <a:rPr lang="en-US" sz="2000" dirty="0"/>
              <a:t> The proposed method consists of an embedded system for automatic control of water irrigation. It has wireless sensor network for sensing real time irrigation system. This method would provide appropriate water to the agricultural land and avoids wastage of </a:t>
            </a:r>
            <a:r>
              <a:rPr lang="en-US" sz="2000" dirty="0" err="1"/>
              <a:t>water.When</a:t>
            </a:r>
            <a:r>
              <a:rPr lang="en-US" sz="2000" dirty="0"/>
              <a:t> the moisture level comes down below the threshold level then the system will automatically switch ON the motor for irrigation.</a:t>
            </a:r>
          </a:p>
          <a:p>
            <a:pPr algn="just">
              <a:lnSpc>
                <a:spcPct val="150000"/>
              </a:lnSpc>
              <a:buFont typeface="Arial" panose="020B0604020202020204" pitchFamily="34" charset="0"/>
              <a:buChar char="•"/>
            </a:pPr>
            <a:r>
              <a:rPr lang="en-US" sz="2000" dirty="0"/>
              <a:t> When the water level reaches above the threshold level then it will automatically OFF the motor. The current status of the motor and the sensed parameters will be displayed on the user’s smart phone.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3117272" y="183862"/>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848591" y="1056842"/>
            <a:ext cx="10494818" cy="5115357"/>
          </a:xfrm>
        </p:spPr>
        <p:txBody>
          <a:bodyPr>
            <a:noAutofit/>
          </a:bodyPr>
          <a:lstStyle/>
          <a:p>
            <a:pPr algn="just">
              <a:lnSpc>
                <a:spcPct val="150000"/>
              </a:lnSpc>
              <a:buFont typeface="Arial" panose="020B0604020202020204" pitchFamily="34" charset="0"/>
              <a:buChar char="•"/>
            </a:pPr>
            <a:r>
              <a:rPr lang="en-US" sz="2000" b="1" dirty="0"/>
              <a:t>Accurate Data Collection:</a:t>
            </a:r>
            <a:r>
              <a:rPr lang="en-US" sz="2000" dirty="0"/>
              <a:t> Drones equipped with sensors can collect high-resolution data on crop health, soil moisture levels, and ET rates, leading to better decision-making.</a:t>
            </a:r>
          </a:p>
          <a:p>
            <a:pPr algn="just">
              <a:lnSpc>
                <a:spcPct val="150000"/>
              </a:lnSpc>
              <a:buFont typeface="Arial" panose="020B0604020202020204" pitchFamily="34" charset="0"/>
              <a:buChar char="•"/>
            </a:pPr>
            <a:r>
              <a:rPr lang="en-US" sz="2000" b="1" dirty="0"/>
              <a:t>Optimized Water Use:</a:t>
            </a:r>
            <a:r>
              <a:rPr lang="en-US" sz="2000" dirty="0"/>
              <a:t> By accurately measuring ET rates, farmers can apply the exact amount of water needed, reducing over-irrigation and conserving water resources.</a:t>
            </a:r>
          </a:p>
          <a:p>
            <a:pPr algn="just">
              <a:lnSpc>
                <a:spcPct val="150000"/>
              </a:lnSpc>
              <a:buFont typeface="Arial" panose="020B0604020202020204" pitchFamily="34" charset="0"/>
              <a:buChar char="•"/>
            </a:pPr>
            <a:r>
              <a:rPr lang="en-US" sz="2000" b="1" dirty="0"/>
              <a:t>Lower Operational Costs:</a:t>
            </a:r>
            <a:r>
              <a:rPr lang="en-US" sz="2000" dirty="0"/>
              <a:t> Automating irrigation commands through drones can reduce labor costs and increase efficiency.</a:t>
            </a:r>
          </a:p>
          <a:p>
            <a:pPr algn="just">
              <a:lnSpc>
                <a:spcPct val="150000"/>
              </a:lnSpc>
              <a:buFont typeface="Arial" panose="020B0604020202020204" pitchFamily="34" charset="0"/>
              <a:buChar char="•"/>
            </a:pPr>
            <a:r>
              <a:rPr lang="en-US" sz="2000" b="1" dirty="0"/>
              <a:t>Timely Interventions:</a:t>
            </a:r>
            <a:r>
              <a:rPr lang="en-US" sz="2000" dirty="0"/>
              <a:t> Real-time data allows for timely interventions in pest control, disease management, and nutrient application, improving overall crop health.</a:t>
            </a:r>
          </a:p>
          <a:p>
            <a:pPr algn="just">
              <a:lnSpc>
                <a:spcPct val="150000"/>
              </a:lnSpc>
              <a:buFont typeface="Arial" panose="020B0604020202020204" pitchFamily="34" charset="0"/>
              <a:buChar char="•"/>
            </a:pPr>
            <a:r>
              <a:rPr lang="en-US" sz="2000" b="1" dirty="0"/>
              <a:t> Instant Data Access:</a:t>
            </a:r>
            <a:r>
              <a:rPr lang="en-US" sz="2000" dirty="0"/>
              <a:t> Drones can provide real-time data on field conditions, allowing for immediate adjustments to irrigation practices.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2732809" y="203777"/>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971550" y="1254702"/>
            <a:ext cx="10248900" cy="5011738"/>
          </a:xfrm>
        </p:spPr>
        <p:txBody>
          <a:bodyPr>
            <a:normAutofit/>
          </a:bodyPr>
          <a:lstStyle/>
          <a:p>
            <a:pPr algn="just">
              <a:lnSpc>
                <a:spcPct val="150000"/>
              </a:lnSpc>
              <a:buFont typeface="Arial" panose="020B0604020202020204" pitchFamily="34" charset="0"/>
              <a:buChar char="•"/>
            </a:pPr>
            <a:r>
              <a:rPr lang="en-US" sz="2000" dirty="0"/>
              <a:t>In our Indian nation, agriculture is the prime source of income for the wide range of people. However to establish an agriculture sector in our country, still there is a need of technological development in the genre of agriculture.</a:t>
            </a:r>
          </a:p>
          <a:p>
            <a:pPr algn="just">
              <a:lnSpc>
                <a:spcPct val="150000"/>
              </a:lnSpc>
              <a:buFont typeface="Arial" panose="020B0604020202020204" pitchFamily="34" charset="0"/>
              <a:buChar char="•"/>
            </a:pPr>
            <a:r>
              <a:rPr lang="en-US" sz="2000" dirty="0"/>
              <a:t> Even though several initiatives have been taken by the government of </a:t>
            </a:r>
            <a:r>
              <a:rPr lang="en-US" sz="2000" dirty="0" err="1"/>
              <a:t>india</a:t>
            </a:r>
            <a:r>
              <a:rPr lang="en-US" sz="2000" dirty="0"/>
              <a:t> for issuing online answers for the agricultural related queries and mobile messaging services for the farmers. An automated water irrigation system is needed to assist the farmers to measure the quality of temperature, humidity and moistures of the soil by their smartphone. </a:t>
            </a:r>
          </a:p>
          <a:p>
            <a:pPr algn="just">
              <a:lnSpc>
                <a:spcPct val="150000"/>
              </a:lnSpc>
              <a:buFont typeface="Arial" panose="020B0604020202020204" pitchFamily="34" charset="0"/>
              <a:buChar char="•"/>
            </a:pPr>
            <a:r>
              <a:rPr lang="en-US" sz="2000" dirty="0"/>
              <a:t>Based on the review it is identified that the contribution of agriculture is 27% to Gross Domestic Product (GDP) and provides an employment to 70% of Indian population. IoT is a growing technology in the field of agriculture and uplift the farmers to meet out the challenges. </a:t>
            </a:r>
          </a:p>
        </p:txBody>
      </p:sp>
    </p:spTree>
    <p:extLst>
      <p:ext uri="{BB962C8B-B14F-4D97-AF65-F5344CB8AC3E}">
        <p14:creationId xmlns:p14="http://schemas.microsoft.com/office/powerpoint/2010/main" val="334276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654627" y="724188"/>
            <a:ext cx="10525125" cy="5635625"/>
          </a:xfrm>
        </p:spPr>
        <p:txBody>
          <a:bodyPr>
            <a:normAutofit/>
          </a:bodyPr>
          <a:lstStyle/>
          <a:p>
            <a:pPr algn="just">
              <a:lnSpc>
                <a:spcPct val="150000"/>
              </a:lnSpc>
              <a:buFont typeface="Arial" panose="020B0604020202020204" pitchFamily="34" charset="0"/>
              <a:buChar char="•"/>
            </a:pPr>
            <a:r>
              <a:rPr lang="en-US" sz="2000" dirty="0"/>
              <a:t>The agriculture should have to replenish the problem of water scarcity, constrained lands abreast of the population growth. This novel imitative of IoT may address these issues and increase the quantity, quality and sustainability as well as the cost effectiveness of agricultural production.</a:t>
            </a:r>
          </a:p>
          <a:p>
            <a:pPr algn="just">
              <a:lnSpc>
                <a:spcPct val="150000"/>
              </a:lnSpc>
              <a:buFont typeface="Arial" panose="020B0604020202020204" pitchFamily="34" charset="0"/>
              <a:buChar char="•"/>
            </a:pPr>
            <a:r>
              <a:rPr lang="en-US" sz="2000" dirty="0"/>
              <a:t> Agriculture is the heart of our Indian economy. At present, due to the rapid growth of population agriculture plays a vital role to fulfill the people’s requirements. However, agriculture needs irrigation of water in every year and the necessity of water is more than the rainfall. So it is very crucial to conserve the water by the farmers to achieve the highest production yield. </a:t>
            </a:r>
          </a:p>
          <a:p>
            <a:pPr algn="just">
              <a:lnSpc>
                <a:spcPct val="150000"/>
              </a:lnSpc>
              <a:buFont typeface="Arial" panose="020B0604020202020204" pitchFamily="34" charset="0"/>
              <a:buChar char="•"/>
            </a:pPr>
            <a:r>
              <a:rPr lang="en-US" sz="2000" dirty="0"/>
              <a:t>But incumbently the farmers use technical irrigation through the manual control at the periodical interval. According to survey, 85% of fresh water is presently used for agriculture. This situation would prevail in future for the growth of population and the demand of food.</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ADFBFD-5219-DEFF-4105-969960FE2446}"/>
              </a:ext>
            </a:extLst>
          </p:cNvPr>
          <p:cNvSpPr>
            <a:spLocks noGrp="1"/>
          </p:cNvSpPr>
          <p:nvPr>
            <p:ph idx="4294967295"/>
          </p:nvPr>
        </p:nvSpPr>
        <p:spPr>
          <a:xfrm>
            <a:off x="1080653" y="998826"/>
            <a:ext cx="9570027" cy="3656301"/>
          </a:xfrm>
        </p:spPr>
        <p:txBody>
          <a:bodyPr>
            <a:normAutofit/>
          </a:bodyPr>
          <a:lstStyle/>
          <a:p>
            <a:pPr algn="just">
              <a:lnSpc>
                <a:spcPct val="150000"/>
              </a:lnSpc>
            </a:pPr>
            <a:r>
              <a:rPr lang="en-US" sz="2000" dirty="0"/>
              <a:t>It is necessary to create a strategy with respect to science and technology for the sustainable usage of water which includes agronomic, technical managerial and industrial developments. </a:t>
            </a:r>
          </a:p>
          <a:p>
            <a:pPr algn="just">
              <a:lnSpc>
                <a:spcPct val="150000"/>
              </a:lnSpc>
            </a:pPr>
            <a:r>
              <a:rPr lang="en-US" sz="2000" dirty="0"/>
              <a:t>Based on the requirements of crop an irrigation system needs to be provided using technology. </a:t>
            </a:r>
          </a:p>
          <a:p>
            <a:pPr algn="just">
              <a:lnSpc>
                <a:spcPct val="150000"/>
              </a:lnSpc>
            </a:pPr>
            <a:r>
              <a:rPr lang="en-US" sz="2000" dirty="0"/>
              <a:t>By using both the internet and sensor network technology, it is possible to control the waste of water and enlarges the scientific methods for water irrigation. So, it will improve the water utilization and productivity.</a:t>
            </a:r>
            <a:endParaRPr lang="en-IN" sz="2000" dirty="0"/>
          </a:p>
        </p:txBody>
      </p:sp>
    </p:spTree>
    <p:extLst>
      <p:ext uri="{BB962C8B-B14F-4D97-AF65-F5344CB8AC3E}">
        <p14:creationId xmlns:p14="http://schemas.microsoft.com/office/powerpoint/2010/main" val="15277006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2753591" y="359930"/>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603663" y="1615065"/>
            <a:ext cx="10058400" cy="4022725"/>
          </a:xfrm>
        </p:spPr>
        <p:txBody>
          <a:bodyPr>
            <a:normAutofit/>
          </a:bodyPr>
          <a:lstStyle/>
          <a:p>
            <a:pPr algn="just">
              <a:lnSpc>
                <a:spcPct val="150000"/>
              </a:lnSpc>
              <a:buFont typeface="Arial" panose="020B0604020202020204" pitchFamily="34" charset="0"/>
              <a:buChar char="•"/>
            </a:pPr>
            <a:r>
              <a:rPr lang="en-IN" sz="2800" b="1" dirty="0"/>
              <a:t>Drone Hardware Module</a:t>
            </a:r>
          </a:p>
          <a:p>
            <a:pPr algn="just">
              <a:lnSpc>
                <a:spcPct val="150000"/>
              </a:lnSpc>
              <a:buFont typeface="Arial" panose="020B0604020202020204" pitchFamily="34" charset="0"/>
              <a:buChar char="•"/>
            </a:pPr>
            <a:r>
              <a:rPr lang="en-IN" sz="2800" b="1" dirty="0"/>
              <a:t>Data Acquisition Module</a:t>
            </a:r>
          </a:p>
          <a:p>
            <a:pPr algn="just">
              <a:lnSpc>
                <a:spcPct val="150000"/>
              </a:lnSpc>
              <a:buFont typeface="Arial" panose="020B0604020202020204" pitchFamily="34" charset="0"/>
              <a:buChar char="•"/>
            </a:pPr>
            <a:r>
              <a:rPr lang="en-US" sz="2800" b="1" dirty="0"/>
              <a:t>Data Processing and Analysis Module</a:t>
            </a:r>
            <a:endParaRPr lang="en-IN" sz="2800" b="1" dirty="0"/>
          </a:p>
          <a:p>
            <a:pPr algn="just">
              <a:lnSpc>
                <a:spcPct val="150000"/>
              </a:lnSpc>
              <a:buFont typeface="Arial" panose="020B0604020202020204" pitchFamily="34" charset="0"/>
              <a:buChar char="•"/>
            </a:pPr>
            <a:r>
              <a:rPr lang="en-IN" sz="2800" b="1" dirty="0"/>
              <a:t>Irrigation Management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330036" y="865188"/>
            <a:ext cx="10058400" cy="1449388"/>
          </a:xfrm>
        </p:spPr>
        <p:txBody>
          <a:bodyPr>
            <a:normAutofit fontScale="90000"/>
          </a:bodyPr>
          <a:lstStyle/>
          <a:p>
            <a:r>
              <a:rPr lang="en-IN" sz="4800" dirty="0"/>
              <a:t>Drone Hardware Modul</a:t>
            </a:r>
            <a:r>
              <a:rPr lang="en-IN" sz="4800" b="1" dirty="0"/>
              <a:t>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077912" y="1402773"/>
            <a:ext cx="8616806" cy="5255852"/>
          </a:xfrm>
        </p:spPr>
        <p:txBody>
          <a:bodyPr>
            <a:normAutofit/>
          </a:bodyPr>
          <a:lstStyle/>
          <a:p>
            <a:pPr algn="just">
              <a:lnSpc>
                <a:spcPct val="150000"/>
              </a:lnSpc>
              <a:buFont typeface="Arial" panose="020B0604020202020204" pitchFamily="34" charset="0"/>
              <a:buChar char="•"/>
            </a:pPr>
            <a:r>
              <a:rPr lang="en-IN" sz="2000" b="1" dirty="0"/>
              <a:t>Drones:</a:t>
            </a:r>
            <a:r>
              <a:rPr lang="en-IN" sz="2000" dirty="0"/>
              <a:t> Unmanned aerial vehicles (UAVs) equipped with GPS, cameras, and sensors (e.g., multispectral, thermal).</a:t>
            </a:r>
          </a:p>
          <a:p>
            <a:pPr algn="just">
              <a:lnSpc>
                <a:spcPct val="150000"/>
              </a:lnSpc>
              <a:buFont typeface="Arial" panose="020B0604020202020204" pitchFamily="34" charset="0"/>
              <a:buChar char="•"/>
            </a:pPr>
            <a:r>
              <a:rPr lang="en-US" sz="2000" b="1" dirty="0"/>
              <a:t>Sensors:</a:t>
            </a:r>
            <a:r>
              <a:rPr lang="en-US" sz="2000" dirty="0"/>
              <a:t> ET sensors that measure temperature, humidity, solar radiation, and wind speed, as well as soil moisture sensors to provide real-time data.</a:t>
            </a:r>
            <a:endParaRPr lang="en-IN" sz="2000" dirty="0"/>
          </a:p>
          <a:p>
            <a:pPr algn="just">
              <a:lnSpc>
                <a:spcPct val="150000"/>
              </a:lnSpc>
              <a:buFont typeface="Arial" panose="020B0604020202020204" pitchFamily="34" charset="0"/>
              <a:buChar char="•"/>
            </a:pPr>
            <a:r>
              <a:rPr lang="en-US" sz="2000" b="1" dirty="0"/>
              <a:t>Communication Systems:</a:t>
            </a:r>
            <a:r>
              <a:rPr lang="en-US" sz="2000" dirty="0"/>
              <a:t> Systems for transmitting data back to a central server or directly to a user interface (e.g., Wi-Fi, cellular).</a:t>
            </a:r>
            <a:endParaRPr lang="en-IN" sz="2000" dirty="0"/>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267691" y="643660"/>
            <a:ext cx="10058400" cy="1449388"/>
          </a:xfrm>
        </p:spPr>
        <p:txBody>
          <a:bodyPr/>
          <a:lstStyle/>
          <a:p>
            <a:r>
              <a:rPr lang="en-IN" sz="4400" dirty="0"/>
              <a:t>Data Acquisition Module</a:t>
            </a:r>
            <a:br>
              <a:rPr lang="en-IN" sz="4400" dirty="0"/>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605685" y="1734705"/>
            <a:ext cx="9203603" cy="5123295"/>
          </a:xfrm>
        </p:spPr>
        <p:txBody>
          <a:bodyPr>
            <a:normAutofit/>
          </a:bodyPr>
          <a:lstStyle/>
          <a:p>
            <a:pPr algn="just">
              <a:lnSpc>
                <a:spcPct val="150000"/>
              </a:lnSpc>
              <a:buFont typeface="Arial" panose="020B0604020202020204" pitchFamily="34" charset="0"/>
              <a:buChar char="•"/>
            </a:pPr>
            <a:r>
              <a:rPr lang="en-US" sz="2000" b="1" dirty="0"/>
              <a:t>Data Collection:</a:t>
            </a:r>
            <a:r>
              <a:rPr lang="en-US" sz="2000" dirty="0"/>
              <a:t> Drones gather data on crop health, soil moisture levels, and environmental conditions.</a:t>
            </a:r>
          </a:p>
          <a:p>
            <a:pPr algn="just">
              <a:lnSpc>
                <a:spcPct val="150000"/>
              </a:lnSpc>
              <a:buFont typeface="Arial" panose="020B0604020202020204" pitchFamily="34" charset="0"/>
              <a:buChar char="•"/>
            </a:pPr>
            <a:r>
              <a:rPr lang="en-US" sz="2000" b="1" dirty="0"/>
              <a:t>Image Processing:</a:t>
            </a:r>
            <a:r>
              <a:rPr lang="en-US" sz="2000" dirty="0"/>
              <a:t> Use of computer vision techniques to analyze images captured by the drone for identifying plant stress, growth patterns, and other key indicators.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70007" y="591560"/>
            <a:ext cx="10058400" cy="1449388"/>
          </a:xfrm>
        </p:spPr>
        <p:txBody>
          <a:bodyPr/>
          <a:lstStyle/>
          <a:p>
            <a:r>
              <a:rPr lang="en-US" sz="4400" dirty="0"/>
              <a:t>Data Processing and Analysis Module</a:t>
            </a:r>
            <a:br>
              <a:rPr lang="en-IN" sz="4400" b="1" dirty="0"/>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517073" y="1465118"/>
            <a:ext cx="8530936" cy="5518295"/>
          </a:xfrm>
        </p:spPr>
        <p:txBody>
          <a:bodyPr>
            <a:normAutofit/>
          </a:bodyPr>
          <a:lstStyle/>
          <a:p>
            <a:pPr algn="just">
              <a:lnSpc>
                <a:spcPct val="150000"/>
              </a:lnSpc>
              <a:buFont typeface="Arial" panose="020B0604020202020204" pitchFamily="34" charset="0"/>
              <a:buChar char="•"/>
            </a:pPr>
            <a:r>
              <a:rPr lang="en-US" sz="2000" b="1" dirty="0"/>
              <a:t>Data Integration:</a:t>
            </a:r>
            <a:r>
              <a:rPr lang="en-US" sz="2000" dirty="0"/>
              <a:t> Combining data from various sources (drones, weather stations, soil sensors) into a unified format.</a:t>
            </a:r>
          </a:p>
          <a:p>
            <a:pPr algn="just">
              <a:lnSpc>
                <a:spcPct val="150000"/>
              </a:lnSpc>
            </a:pPr>
            <a:r>
              <a:rPr lang="en-US" sz="2000" b="1" dirty="0"/>
              <a:t>ET Calculation:</a:t>
            </a:r>
            <a:r>
              <a:rPr lang="en-US" sz="2000" dirty="0"/>
              <a:t> Algorithms to compute evapotranspiration rates based on collected environmental data and crop characteristics.</a:t>
            </a:r>
          </a:p>
          <a:p>
            <a:pPr algn="just">
              <a:lnSpc>
                <a:spcPct val="150000"/>
              </a:lnSpc>
            </a:pPr>
            <a:r>
              <a:rPr lang="en-US" sz="2000" b="1" dirty="0"/>
              <a:t>Irrigation Needs Assessment:</a:t>
            </a:r>
            <a:r>
              <a:rPr lang="en-US" sz="2000" dirty="0"/>
              <a:t> Evaluating irrigation needs based on ET rates and soil moisture levels to determine when and how much to irrigate.</a:t>
            </a:r>
            <a:endParaRPr lang="en-IN" sz="2000" dirty="0"/>
          </a:p>
        </p:txBody>
      </p:sp>
    </p:spTree>
    <p:extLst>
      <p:ext uri="{BB962C8B-B14F-4D97-AF65-F5344CB8AC3E}">
        <p14:creationId xmlns:p14="http://schemas.microsoft.com/office/powerpoint/2010/main" val="1415852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696190" y="934532"/>
            <a:ext cx="10058400" cy="1449388"/>
          </a:xfrm>
        </p:spPr>
        <p:txBody>
          <a:bodyPr>
            <a:normAutofit fontScale="90000"/>
          </a:bodyPr>
          <a:lstStyle/>
          <a:p>
            <a:r>
              <a:rPr lang="en-IN" sz="4800" dirty="0"/>
              <a:t>Irrigation Management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465118" y="1548245"/>
            <a:ext cx="8624454" cy="5081155"/>
          </a:xfrm>
        </p:spPr>
        <p:txBody>
          <a:bodyPr>
            <a:normAutofit/>
          </a:bodyPr>
          <a:lstStyle/>
          <a:p>
            <a:pPr algn="just">
              <a:lnSpc>
                <a:spcPct val="150000"/>
              </a:lnSpc>
              <a:buFont typeface="Arial" panose="020B0604020202020204" pitchFamily="34" charset="0"/>
              <a:buChar char="•"/>
            </a:pPr>
            <a:r>
              <a:rPr lang="en-US" sz="2000" b="1" dirty="0"/>
              <a:t>Automated Irrigation Commands:</a:t>
            </a:r>
            <a:r>
              <a:rPr lang="en-US" sz="2000" dirty="0"/>
              <a:t> Generation of irrigation commands based on real-time data analysis, allowing for automated or manual irrigation control.</a:t>
            </a:r>
          </a:p>
          <a:p>
            <a:pPr algn="just">
              <a:lnSpc>
                <a:spcPct val="150000"/>
              </a:lnSpc>
              <a:buFont typeface="Arial" panose="020B0604020202020204" pitchFamily="34" charset="0"/>
              <a:buChar char="•"/>
            </a:pPr>
            <a:r>
              <a:rPr lang="en-US" sz="2000" b="1" dirty="0"/>
              <a:t>Scheduling:</a:t>
            </a:r>
            <a:r>
              <a:rPr lang="en-US" sz="2000" dirty="0"/>
              <a:t> Developing irrigation schedules that consider crop growth stages, weather forecasts, and soil moisture levels.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2171700" y="142298"/>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976745" y="1337541"/>
            <a:ext cx="9590088" cy="4491038"/>
          </a:xfrm>
        </p:spPr>
        <p:txBody>
          <a:bodyPr/>
          <a:lstStyle/>
          <a:p>
            <a:pPr algn="just">
              <a:lnSpc>
                <a:spcPct val="150000"/>
              </a:lnSpc>
              <a:buFont typeface="Arial" panose="020B0604020202020204" pitchFamily="34" charset="0"/>
              <a:buChar char="•"/>
            </a:pPr>
            <a:r>
              <a:rPr lang="en-US" sz="20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20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20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961409" y="238919"/>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070264" y="1427162"/>
            <a:ext cx="9559636" cy="4578783"/>
          </a:xfrm>
        </p:spPr>
        <p:txBody>
          <a:bodyPr>
            <a:normAutofit lnSpcReduction="10000"/>
          </a:bodyPr>
          <a:lstStyle/>
          <a:p>
            <a:pPr algn="just">
              <a:lnSpc>
                <a:spcPct val="150000"/>
              </a:lnSpc>
              <a:buFont typeface="Arial" panose="020B0604020202020204" pitchFamily="34" charset="0"/>
              <a:buChar char="•"/>
            </a:pPr>
            <a:r>
              <a:rPr lang="en-US" sz="20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20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0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013364" y="266989"/>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163782" y="1514043"/>
            <a:ext cx="10058400" cy="4022725"/>
          </a:xfrm>
        </p:spPr>
        <p:txBody>
          <a:bodyPr>
            <a:normAutofit lnSpcReduction="10000"/>
          </a:bodyPr>
          <a:lstStyle/>
          <a:p>
            <a:pPr algn="just">
              <a:lnSpc>
                <a:spcPct val="150000"/>
              </a:lnSpc>
              <a:buFont typeface="Arial" panose="020B0604020202020204" pitchFamily="34" charset="0"/>
              <a:buChar char="•"/>
            </a:pPr>
            <a:r>
              <a:rPr lang="en-US" sz="20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20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20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2036618" y="25659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066800" y="1331192"/>
            <a:ext cx="10058400" cy="4872038"/>
          </a:xfrm>
        </p:spPr>
        <p:txBody>
          <a:bodyPr>
            <a:normAutofit/>
          </a:bodyPr>
          <a:lstStyle/>
          <a:p>
            <a:pPr algn="just">
              <a:lnSpc>
                <a:spcPct val="150000"/>
              </a:lnSpc>
              <a:buFont typeface="Arial" panose="020B0604020202020204" pitchFamily="34" charset="0"/>
              <a:buChar char="•"/>
            </a:pPr>
            <a:r>
              <a:rPr lang="en-US" sz="20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20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2000" dirty="0">
                <a:cs typeface="Times New Roman" panose="02020603050405020304" pitchFamily="18" charset="0"/>
              </a:rPr>
              <a:t>It provides a flexible environment for the developers which allows them to work on projects from anywhere using any device with internet access.</a:t>
            </a:r>
            <a:endParaRPr lang="en-IN" sz="20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66254" y="464416"/>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766455" y="1072141"/>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633846" y="402214"/>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057400" y="1646238"/>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2389909" y="266989"/>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727436" y="1256074"/>
            <a:ext cx="10058400" cy="4936908"/>
          </a:xfrm>
        </p:spPr>
        <p:txBody>
          <a:bodyPr>
            <a:noAutofit/>
          </a:bodyPr>
          <a:lstStyle/>
          <a:p>
            <a:pPr algn="just">
              <a:lnSpc>
                <a:spcPct val="150000"/>
              </a:lnSpc>
              <a:buFont typeface="Arial" panose="020B0604020202020204" pitchFamily="34" charset="0"/>
              <a:buChar char="•"/>
            </a:pPr>
            <a:r>
              <a:rPr lang="en-US" sz="2000" dirty="0"/>
              <a:t>The agricultural networking techniques application is required for modern agricultural development and also it enhances the development of agriculture. This proposed method would provide a considerable impact on assuring the effective usage of water resources and the efficiency and steadiness of the agricultural production.</a:t>
            </a:r>
          </a:p>
          <a:p>
            <a:pPr algn="just">
              <a:lnSpc>
                <a:spcPct val="150000"/>
              </a:lnSpc>
              <a:buFont typeface="Arial" panose="020B0604020202020204" pitchFamily="34" charset="0"/>
              <a:buChar char="•"/>
            </a:pPr>
            <a:r>
              <a:rPr lang="en-US" sz="2000" dirty="0"/>
              <a:t> With more enhancement in the genus of IoT in the forth coming years, these systems can be more capable much faster and cheap in cost. In future, the system may forecast about users movement, weather forecasting pattern, harvesting time, the intrusion of animal in the farm land and communicating the information via smart phone to the users. </a:t>
            </a:r>
          </a:p>
          <a:p>
            <a:pPr algn="just">
              <a:lnSpc>
                <a:spcPct val="150000"/>
              </a:lnSpc>
              <a:buFont typeface="Arial" panose="020B0604020202020204" pitchFamily="34" charset="0"/>
              <a:buChar char="•"/>
            </a:pPr>
            <a:r>
              <a:rPr lang="en-US" sz="2000" dirty="0"/>
              <a:t>Due to this in the forthcoming days agriculture would be independent of human intervention and in turn quality as well as excellent quantity of production can be obtained.</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73</TotalTime>
  <Words>2444</Words>
  <Application>Microsoft Office PowerPoint</Application>
  <PresentationFormat>Widescreen</PresentationFormat>
  <Paragraphs>90</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Garamond</vt:lpstr>
      <vt:lpstr>Times New Roman</vt:lpstr>
      <vt:lpstr>Organic</vt:lpstr>
      <vt:lpstr>PowerPoint Presentation</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PowerPoint Presentation</vt:lpstr>
      <vt:lpstr>MODULES</vt:lpstr>
      <vt:lpstr>Drone Hardware Module  </vt:lpstr>
      <vt:lpstr>Data Acquisition Module </vt:lpstr>
      <vt:lpstr>Data Processing and Analysis Module </vt:lpstr>
      <vt:lpstr>Irrigation Management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47</cp:revision>
  <dcterms:created xsi:type="dcterms:W3CDTF">2024-08-14T12:13:16Z</dcterms:created>
  <dcterms:modified xsi:type="dcterms:W3CDTF">2024-10-13T16:10:39Z</dcterms:modified>
</cp:coreProperties>
</file>